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7" r:id="rId1"/>
    <p:sldMasterId id="2147483674" r:id="rId2"/>
    <p:sldMasterId id="2147483687" r:id="rId3"/>
    <p:sldMasterId id="2147483700" r:id="rId4"/>
    <p:sldMasterId id="2147483713" r:id="rId5"/>
    <p:sldMasterId id="2147483718" r:id="rId6"/>
  </p:sldMasterIdLst>
  <p:notesMasterIdLst>
    <p:notesMasterId r:id="rId102"/>
  </p:notesMasterIdLst>
  <p:sldIdLst>
    <p:sldId id="400" r:id="rId7"/>
    <p:sldId id="401" r:id="rId8"/>
    <p:sldId id="333" r:id="rId9"/>
    <p:sldId id="345" r:id="rId10"/>
    <p:sldId id="346" r:id="rId11"/>
    <p:sldId id="351" r:id="rId12"/>
    <p:sldId id="359" r:id="rId13"/>
    <p:sldId id="334" r:id="rId14"/>
    <p:sldId id="304" r:id="rId15"/>
    <p:sldId id="306" r:id="rId16"/>
    <p:sldId id="307" r:id="rId17"/>
    <p:sldId id="310" r:id="rId18"/>
    <p:sldId id="311" r:id="rId19"/>
    <p:sldId id="312" r:id="rId20"/>
    <p:sldId id="309" r:id="rId21"/>
    <p:sldId id="313" r:id="rId22"/>
    <p:sldId id="308" r:id="rId23"/>
    <p:sldId id="316" r:id="rId24"/>
    <p:sldId id="314" r:id="rId25"/>
    <p:sldId id="317" r:id="rId26"/>
    <p:sldId id="336" r:id="rId27"/>
    <p:sldId id="374" r:id="rId28"/>
    <p:sldId id="347" r:id="rId29"/>
    <p:sldId id="349" r:id="rId30"/>
    <p:sldId id="341" r:id="rId31"/>
    <p:sldId id="354" r:id="rId32"/>
    <p:sldId id="288" r:id="rId33"/>
    <p:sldId id="366" r:id="rId34"/>
    <p:sldId id="342" r:id="rId35"/>
    <p:sldId id="356" r:id="rId36"/>
    <p:sldId id="289" r:id="rId37"/>
    <p:sldId id="291" r:id="rId38"/>
    <p:sldId id="293" r:id="rId39"/>
    <p:sldId id="294" r:id="rId40"/>
    <p:sldId id="295" r:id="rId41"/>
    <p:sldId id="296" r:id="rId42"/>
    <p:sldId id="292" r:id="rId43"/>
    <p:sldId id="297" r:id="rId44"/>
    <p:sldId id="299" r:id="rId45"/>
    <p:sldId id="300" r:id="rId46"/>
    <p:sldId id="301" r:id="rId47"/>
    <p:sldId id="302" r:id="rId48"/>
    <p:sldId id="298" r:id="rId49"/>
    <p:sldId id="303" r:id="rId50"/>
    <p:sldId id="373" r:id="rId51"/>
    <p:sldId id="357" r:id="rId52"/>
    <p:sldId id="320" r:id="rId53"/>
    <p:sldId id="321" r:id="rId54"/>
    <p:sldId id="368" r:id="rId55"/>
    <p:sldId id="325" r:id="rId56"/>
    <p:sldId id="367" r:id="rId57"/>
    <p:sldId id="369" r:id="rId58"/>
    <p:sldId id="370" r:id="rId59"/>
    <p:sldId id="375" r:id="rId60"/>
    <p:sldId id="318" r:id="rId61"/>
    <p:sldId id="360" r:id="rId62"/>
    <p:sldId id="361" r:id="rId63"/>
    <p:sldId id="376" r:id="rId64"/>
    <p:sldId id="326" r:id="rId65"/>
    <p:sldId id="328" r:id="rId66"/>
    <p:sldId id="377" r:id="rId67"/>
    <p:sldId id="378" r:id="rId68"/>
    <p:sldId id="379" r:id="rId69"/>
    <p:sldId id="327" r:id="rId70"/>
    <p:sldId id="263" r:id="rId71"/>
    <p:sldId id="344" r:id="rId72"/>
    <p:sldId id="329" r:id="rId73"/>
    <p:sldId id="330" r:id="rId74"/>
    <p:sldId id="268" r:id="rId75"/>
    <p:sldId id="331" r:id="rId76"/>
    <p:sldId id="283" r:id="rId77"/>
    <p:sldId id="284" r:id="rId78"/>
    <p:sldId id="285" r:id="rId79"/>
    <p:sldId id="271" r:id="rId80"/>
    <p:sldId id="339" r:id="rId81"/>
    <p:sldId id="387" r:id="rId82"/>
    <p:sldId id="389" r:id="rId83"/>
    <p:sldId id="391" r:id="rId84"/>
    <p:sldId id="392" r:id="rId85"/>
    <p:sldId id="393" r:id="rId86"/>
    <p:sldId id="394" r:id="rId87"/>
    <p:sldId id="395" r:id="rId88"/>
    <p:sldId id="396" r:id="rId89"/>
    <p:sldId id="397" r:id="rId90"/>
    <p:sldId id="398" r:id="rId91"/>
    <p:sldId id="340" r:id="rId92"/>
    <p:sldId id="290" r:id="rId93"/>
    <p:sldId id="380" r:id="rId94"/>
    <p:sldId id="381" r:id="rId95"/>
    <p:sldId id="382" r:id="rId96"/>
    <p:sldId id="383" r:id="rId97"/>
    <p:sldId id="384" r:id="rId98"/>
    <p:sldId id="385" r:id="rId99"/>
    <p:sldId id="386" r:id="rId100"/>
    <p:sldId id="399" r:id="rId101"/>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7EC5"/>
    <a:srgbClr val="142E60"/>
    <a:srgbClr val="DAE3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C4531C-03DA-479D-B095-FCEC69F2F1A7}" v="1619" dt="2019-12-19T15:16:45.78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24" autoAdjust="0"/>
    <p:restoredTop sz="96698" autoAdjust="0"/>
  </p:normalViewPr>
  <p:slideViewPr>
    <p:cSldViewPr snapToGrid="0">
      <p:cViewPr varScale="1">
        <p:scale>
          <a:sx n="88" d="100"/>
          <a:sy n="88" d="100"/>
        </p:scale>
        <p:origin x="111" y="33"/>
      </p:cViewPr>
      <p:guideLst>
        <p:guide orient="horz" pos="2160"/>
        <p:guide pos="3840"/>
      </p:guideLst>
    </p:cSldViewPr>
  </p:slideViewPr>
  <p:notesTextViewPr>
    <p:cViewPr>
      <p:scale>
        <a:sx n="133" d="100"/>
        <a:sy n="133"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07" Type="http://schemas.microsoft.com/office/2015/10/relationships/revisionInfo" Target="revisionInfo.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FBC2A9-2D99-4900-B57C-40EB9C7CF19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4D880E26-A3C3-4430-95D7-BBDFCD86BED2}">
      <dgm:prSet phldrT="[文本]" custT="1"/>
      <dgm:spPr/>
      <dgm:t>
        <a:bodyPr/>
        <a:lstStyle/>
        <a:p>
          <a:r>
            <a:rPr lang="zh-CN" altLang="en-US" sz="2000" dirty="0"/>
            <a:t>切换上下文</a:t>
          </a:r>
        </a:p>
      </dgm:t>
    </dgm:pt>
    <dgm:pt modelId="{154827CB-C210-41EA-809E-3A9F1E53A8AF}" type="parTrans" cxnId="{AED24DD5-0243-4C79-8A3E-005DB9247C72}">
      <dgm:prSet/>
      <dgm:spPr/>
      <dgm:t>
        <a:bodyPr/>
        <a:lstStyle/>
        <a:p>
          <a:endParaRPr lang="zh-CN" altLang="en-US"/>
        </a:p>
      </dgm:t>
    </dgm:pt>
    <dgm:pt modelId="{A82E6127-A8F7-48B4-A97A-F12322A9AFAE}" type="sibTrans" cxnId="{AED24DD5-0243-4C79-8A3E-005DB9247C72}">
      <dgm:prSet/>
      <dgm:spPr/>
      <dgm:t>
        <a:bodyPr/>
        <a:lstStyle/>
        <a:p>
          <a:endParaRPr lang="zh-CN" altLang="en-US"/>
        </a:p>
      </dgm:t>
    </dgm:pt>
    <dgm:pt modelId="{669DE106-2013-4F8D-82C0-CBB680AFB92F}">
      <dgm:prSet phldrT="[文本]"/>
      <dgm:spPr/>
      <dgm:t>
        <a:bodyPr/>
        <a:lstStyle/>
        <a:p>
          <a:r>
            <a:rPr lang="zh-CN" altLang="en-US" dirty="0"/>
            <a:t>调度</a:t>
          </a:r>
        </a:p>
      </dgm:t>
    </dgm:pt>
    <dgm:pt modelId="{0765863E-349E-48E1-A677-92E5B05A1AEB}" type="parTrans" cxnId="{6DF0C2F2-1B94-4ACE-8B75-DD9D1139A0DA}">
      <dgm:prSet/>
      <dgm:spPr/>
      <dgm:t>
        <a:bodyPr/>
        <a:lstStyle/>
        <a:p>
          <a:endParaRPr lang="zh-CN" altLang="en-US"/>
        </a:p>
      </dgm:t>
    </dgm:pt>
    <dgm:pt modelId="{A008A1F2-6E5B-4C3C-999B-2C672FB28DC2}" type="sibTrans" cxnId="{6DF0C2F2-1B94-4ACE-8B75-DD9D1139A0DA}">
      <dgm:prSet/>
      <dgm:spPr/>
      <dgm:t>
        <a:bodyPr/>
        <a:lstStyle/>
        <a:p>
          <a:endParaRPr lang="zh-CN" altLang="en-US"/>
        </a:p>
      </dgm:t>
    </dgm:pt>
    <dgm:pt modelId="{EA253F1A-2560-4AB2-8550-CD2420EF1A61}">
      <dgm:prSet phldrT="[文本]"/>
      <dgm:spPr/>
      <dgm:t>
        <a:bodyPr/>
        <a:lstStyle/>
        <a:p>
          <a:r>
            <a:rPr lang="zh-CN" dirty="0"/>
            <a:t>运行的线程</a:t>
          </a:r>
          <a:r>
            <a:rPr lang="zh-CN" dirty="0">
              <a:solidFill>
                <a:srgbClr val="FF0000"/>
              </a:solidFill>
            </a:rPr>
            <a:t>申请某种资源</a:t>
          </a:r>
          <a:r>
            <a:rPr lang="en-US" dirty="0"/>
            <a:t>(</a:t>
          </a:r>
          <a:r>
            <a:rPr lang="zh-CN" dirty="0"/>
            <a:t>比如各种锁，读</a:t>
          </a:r>
          <a:r>
            <a:rPr lang="en-US" dirty="0"/>
            <a:t>/</a:t>
          </a:r>
          <a:r>
            <a:rPr lang="zh-CN" dirty="0"/>
            <a:t>写消息队列</a:t>
          </a:r>
          <a:r>
            <a:rPr lang="en-US" dirty="0"/>
            <a:t>)</a:t>
          </a:r>
          <a:r>
            <a:rPr lang="zh-CN" dirty="0">
              <a:solidFill>
                <a:srgbClr val="FF0000"/>
              </a:solidFill>
            </a:rPr>
            <a:t>失败</a:t>
          </a:r>
          <a:r>
            <a:rPr lang="zh-CN" dirty="0"/>
            <a:t>时，需要</a:t>
          </a:r>
          <a:r>
            <a:rPr lang="zh-CN" dirty="0">
              <a:solidFill>
                <a:srgbClr val="FF0000"/>
              </a:solidFill>
            </a:rPr>
            <a:t>主动释放</a:t>
          </a:r>
          <a:r>
            <a:rPr lang="en-US" dirty="0">
              <a:solidFill>
                <a:srgbClr val="FF0000"/>
              </a:solidFill>
            </a:rPr>
            <a:t>CPU</a:t>
          </a:r>
          <a:r>
            <a:rPr lang="zh-CN" dirty="0">
              <a:solidFill>
                <a:srgbClr val="FF0000"/>
              </a:solidFill>
            </a:rPr>
            <a:t>的控制权</a:t>
          </a:r>
          <a:r>
            <a:rPr lang="zh-CN" dirty="0"/>
            <a:t>，将自己挂入等待队列，调度算法重新调度新任务运行</a:t>
          </a:r>
          <a:endParaRPr lang="zh-CN" altLang="en-US" dirty="0"/>
        </a:p>
      </dgm:t>
    </dgm:pt>
    <dgm:pt modelId="{D47396E5-8D7A-42B8-BB20-C7FA31785AA0}" type="parTrans" cxnId="{53B2DE44-E873-40F7-8471-8BA2A7C846E8}">
      <dgm:prSet/>
      <dgm:spPr/>
      <dgm:t>
        <a:bodyPr/>
        <a:lstStyle/>
        <a:p>
          <a:endParaRPr lang="zh-CN" altLang="en-US"/>
        </a:p>
      </dgm:t>
    </dgm:pt>
    <dgm:pt modelId="{BE284F9E-44DD-4589-9230-14B13BD8C19D}" type="sibTrans" cxnId="{53B2DE44-E873-40F7-8471-8BA2A7C846E8}">
      <dgm:prSet/>
      <dgm:spPr/>
      <dgm:t>
        <a:bodyPr/>
        <a:lstStyle/>
        <a:p>
          <a:endParaRPr lang="zh-CN" altLang="en-US"/>
        </a:p>
      </dgm:t>
    </dgm:pt>
    <dgm:pt modelId="{5437A7D3-1227-4AAC-86BB-E14D385FCE57}">
      <dgm:prSet phldrT="[文本]"/>
      <dgm:spPr/>
      <dgm:t>
        <a:bodyPr/>
        <a:lstStyle/>
        <a:p>
          <a:r>
            <a:rPr lang="zh-CN" dirty="0"/>
            <a:t>检测到</a:t>
          </a:r>
          <a:r>
            <a:rPr lang="zh-CN" dirty="0">
              <a:solidFill>
                <a:srgbClr val="FF0000"/>
              </a:solidFill>
            </a:rPr>
            <a:t>任务的时间片用完了</a:t>
          </a:r>
          <a:r>
            <a:rPr lang="zh-CN" dirty="0"/>
            <a:t>，就发起任务的重新调度，切换到新任务运行</a:t>
          </a:r>
          <a:endParaRPr lang="zh-CN" altLang="en-US" dirty="0"/>
        </a:p>
      </dgm:t>
    </dgm:pt>
    <dgm:pt modelId="{FF97FA9A-D25A-4B2F-BE6B-F9E262DFF0F4}" type="parTrans" cxnId="{37E5E472-A720-4862-9F50-FF2B4866F810}">
      <dgm:prSet/>
      <dgm:spPr/>
      <dgm:t>
        <a:bodyPr/>
        <a:lstStyle/>
        <a:p>
          <a:endParaRPr lang="zh-CN" altLang="en-US"/>
        </a:p>
      </dgm:t>
    </dgm:pt>
    <dgm:pt modelId="{C7EFC138-E796-4D4E-ADC6-2466AC858F59}" type="sibTrans" cxnId="{37E5E472-A720-4862-9F50-FF2B4866F810}">
      <dgm:prSet/>
      <dgm:spPr/>
      <dgm:t>
        <a:bodyPr/>
        <a:lstStyle/>
        <a:p>
          <a:endParaRPr lang="zh-CN" altLang="en-US"/>
        </a:p>
      </dgm:t>
    </dgm:pt>
    <dgm:pt modelId="{4872EE2A-C855-427F-8D02-CB5830E4FF82}">
      <dgm:prSet phldrT="[文本]"/>
      <dgm:spPr/>
      <dgm:t>
        <a:bodyPr/>
        <a:lstStyle/>
        <a:p>
          <a:r>
            <a:rPr lang="zh-CN" altLang="en-US" dirty="0"/>
            <a:t>中断</a:t>
          </a:r>
        </a:p>
      </dgm:t>
    </dgm:pt>
    <dgm:pt modelId="{403B7924-DE37-41B7-A46A-31DB1295AB3D}" type="parTrans" cxnId="{52CDF327-11C7-4004-BDDB-2562B0867031}">
      <dgm:prSet/>
      <dgm:spPr/>
      <dgm:t>
        <a:bodyPr/>
        <a:lstStyle/>
        <a:p>
          <a:endParaRPr lang="zh-CN" altLang="en-US"/>
        </a:p>
      </dgm:t>
    </dgm:pt>
    <dgm:pt modelId="{A81537F2-B9DC-4E3F-83EA-0D5ABEBC3CB8}" type="sibTrans" cxnId="{52CDF327-11C7-4004-BDDB-2562B0867031}">
      <dgm:prSet/>
      <dgm:spPr/>
      <dgm:t>
        <a:bodyPr/>
        <a:lstStyle/>
        <a:p>
          <a:endParaRPr lang="zh-CN" altLang="en-US"/>
        </a:p>
      </dgm:t>
    </dgm:pt>
    <dgm:pt modelId="{0115B276-4354-4630-BE4E-A7E123D4D736}">
      <dgm:prSet phldrT="[文本]"/>
      <dgm:spPr/>
      <dgm:t>
        <a:bodyPr/>
        <a:lstStyle/>
        <a:p>
          <a:r>
            <a:rPr lang="zh-CN" dirty="0">
              <a:solidFill>
                <a:srgbClr val="FF0000"/>
              </a:solidFill>
            </a:rPr>
            <a:t>由硬件产生的中断</a:t>
          </a:r>
          <a:r>
            <a:rPr lang="zh-CN" dirty="0"/>
            <a:t>，比如 鼠标，键盘外部设备每次点击和敲打，屏幕的触摸，</a:t>
          </a:r>
          <a:r>
            <a:rPr lang="en-US" dirty="0"/>
            <a:t>USB</a:t>
          </a:r>
          <a:r>
            <a:rPr lang="zh-CN" dirty="0"/>
            <a:t>的插拔等等这些都是硬中断</a:t>
          </a:r>
          <a:r>
            <a:rPr lang="en-US" dirty="0"/>
            <a:t>.</a:t>
          </a:r>
          <a:r>
            <a:rPr lang="zh-CN" dirty="0"/>
            <a:t>同样的需要切换栈运行，需要复用寄存器硬切换会</a:t>
          </a:r>
          <a:r>
            <a:rPr lang="zh-CN" dirty="0">
              <a:solidFill>
                <a:srgbClr val="FF0000"/>
              </a:solidFill>
            </a:rPr>
            <a:t>切换工作模式</a:t>
          </a:r>
          <a:r>
            <a:rPr lang="en-US" dirty="0"/>
            <a:t>(</a:t>
          </a:r>
          <a:r>
            <a:rPr lang="zh-CN" dirty="0"/>
            <a:t>中断模式</a:t>
          </a:r>
          <a:r>
            <a:rPr lang="en-US" dirty="0"/>
            <a:t>).</a:t>
          </a:r>
          <a:endParaRPr lang="zh-CN" altLang="en-US" dirty="0"/>
        </a:p>
      </dgm:t>
    </dgm:pt>
    <dgm:pt modelId="{D70C1C3B-D678-4A2D-85FD-C20BFD7D6E64}" type="parTrans" cxnId="{51170B2F-B3AA-49C1-9233-1BB66D83C436}">
      <dgm:prSet/>
      <dgm:spPr/>
      <dgm:t>
        <a:bodyPr/>
        <a:lstStyle/>
        <a:p>
          <a:endParaRPr lang="zh-CN" altLang="en-US"/>
        </a:p>
      </dgm:t>
    </dgm:pt>
    <dgm:pt modelId="{2A463280-EDF9-410B-B754-4DDB29BEBC40}" type="sibTrans" cxnId="{51170B2F-B3AA-49C1-9233-1BB66D83C436}">
      <dgm:prSet/>
      <dgm:spPr/>
      <dgm:t>
        <a:bodyPr/>
        <a:lstStyle/>
        <a:p>
          <a:endParaRPr lang="zh-CN" altLang="en-US"/>
        </a:p>
      </dgm:t>
    </dgm:pt>
    <dgm:pt modelId="{91C3EFE5-C1E9-4781-8E52-B158050FABEA}" type="pres">
      <dgm:prSet presAssocID="{21FBC2A9-2D99-4900-B57C-40EB9C7CF19B}" presName="hierChild1" presStyleCnt="0">
        <dgm:presLayoutVars>
          <dgm:chPref val="1"/>
          <dgm:dir/>
          <dgm:animOne val="branch"/>
          <dgm:animLvl val="lvl"/>
          <dgm:resizeHandles/>
        </dgm:presLayoutVars>
      </dgm:prSet>
      <dgm:spPr/>
    </dgm:pt>
    <dgm:pt modelId="{916C79F6-2B45-4CB7-8EE3-93BFA31BBAA8}" type="pres">
      <dgm:prSet presAssocID="{4D880E26-A3C3-4430-95D7-BBDFCD86BED2}" presName="hierRoot1" presStyleCnt="0"/>
      <dgm:spPr/>
    </dgm:pt>
    <dgm:pt modelId="{91718651-D31B-45FF-8D03-8735A9515421}" type="pres">
      <dgm:prSet presAssocID="{4D880E26-A3C3-4430-95D7-BBDFCD86BED2}" presName="composite" presStyleCnt="0"/>
      <dgm:spPr/>
    </dgm:pt>
    <dgm:pt modelId="{D49DE204-96E1-4CE5-B7E0-E7DC200793A7}" type="pres">
      <dgm:prSet presAssocID="{4D880E26-A3C3-4430-95D7-BBDFCD86BED2}" presName="background" presStyleLbl="node0" presStyleIdx="0" presStyleCnt="1"/>
      <dgm:spPr/>
    </dgm:pt>
    <dgm:pt modelId="{3A2B70E0-F39C-4439-809F-A31481682366}" type="pres">
      <dgm:prSet presAssocID="{4D880E26-A3C3-4430-95D7-BBDFCD86BED2}" presName="text" presStyleLbl="fgAcc0" presStyleIdx="0" presStyleCnt="1" custScaleX="171366">
        <dgm:presLayoutVars>
          <dgm:chPref val="3"/>
        </dgm:presLayoutVars>
      </dgm:prSet>
      <dgm:spPr/>
    </dgm:pt>
    <dgm:pt modelId="{B16F504D-00ED-4949-B76E-43905B122BB2}" type="pres">
      <dgm:prSet presAssocID="{4D880E26-A3C3-4430-95D7-BBDFCD86BED2}" presName="hierChild2" presStyleCnt="0"/>
      <dgm:spPr/>
    </dgm:pt>
    <dgm:pt modelId="{DD2A7300-C894-40F3-9C7F-0D55CD4FC174}" type="pres">
      <dgm:prSet presAssocID="{0765863E-349E-48E1-A677-92E5B05A1AEB}" presName="Name10" presStyleLbl="parChTrans1D2" presStyleIdx="0" presStyleCnt="2"/>
      <dgm:spPr/>
    </dgm:pt>
    <dgm:pt modelId="{504A4916-07D3-4159-9ABC-101095619DCA}" type="pres">
      <dgm:prSet presAssocID="{669DE106-2013-4F8D-82C0-CBB680AFB92F}" presName="hierRoot2" presStyleCnt="0"/>
      <dgm:spPr/>
    </dgm:pt>
    <dgm:pt modelId="{01422020-FC47-4D78-813E-3579520DD8BD}" type="pres">
      <dgm:prSet presAssocID="{669DE106-2013-4F8D-82C0-CBB680AFB92F}" presName="composite2" presStyleCnt="0"/>
      <dgm:spPr/>
    </dgm:pt>
    <dgm:pt modelId="{E9ED3DAF-4B84-4238-81B4-D5FE149103B9}" type="pres">
      <dgm:prSet presAssocID="{669DE106-2013-4F8D-82C0-CBB680AFB92F}" presName="background2" presStyleLbl="node2" presStyleIdx="0" presStyleCnt="2"/>
      <dgm:spPr/>
    </dgm:pt>
    <dgm:pt modelId="{90F3EA06-B02A-4257-B50D-3E2FA776E66A}" type="pres">
      <dgm:prSet presAssocID="{669DE106-2013-4F8D-82C0-CBB680AFB92F}" presName="text2" presStyleLbl="fgAcc2" presStyleIdx="0" presStyleCnt="2">
        <dgm:presLayoutVars>
          <dgm:chPref val="3"/>
        </dgm:presLayoutVars>
      </dgm:prSet>
      <dgm:spPr/>
    </dgm:pt>
    <dgm:pt modelId="{425EF82A-D270-49FF-BE2E-2187B28ECCEC}" type="pres">
      <dgm:prSet presAssocID="{669DE106-2013-4F8D-82C0-CBB680AFB92F}" presName="hierChild3" presStyleCnt="0"/>
      <dgm:spPr/>
    </dgm:pt>
    <dgm:pt modelId="{53A61AAD-4650-4ECE-8BFD-4F62DCF06EFB}" type="pres">
      <dgm:prSet presAssocID="{D47396E5-8D7A-42B8-BB20-C7FA31785AA0}" presName="Name17" presStyleLbl="parChTrans1D3" presStyleIdx="0" presStyleCnt="3"/>
      <dgm:spPr/>
    </dgm:pt>
    <dgm:pt modelId="{CAFE91A8-9B8F-4B88-937A-5380514264C9}" type="pres">
      <dgm:prSet presAssocID="{EA253F1A-2560-4AB2-8550-CD2420EF1A61}" presName="hierRoot3" presStyleCnt="0"/>
      <dgm:spPr/>
    </dgm:pt>
    <dgm:pt modelId="{21CD1E9C-BDB5-4FEA-86E7-A5E0920104C8}" type="pres">
      <dgm:prSet presAssocID="{EA253F1A-2560-4AB2-8550-CD2420EF1A61}" presName="composite3" presStyleCnt="0"/>
      <dgm:spPr/>
    </dgm:pt>
    <dgm:pt modelId="{3BBF3EA4-67AB-4510-B18E-8A9DDD0BC30D}" type="pres">
      <dgm:prSet presAssocID="{EA253F1A-2560-4AB2-8550-CD2420EF1A61}" presName="background3" presStyleLbl="node3" presStyleIdx="0" presStyleCnt="3"/>
      <dgm:spPr/>
    </dgm:pt>
    <dgm:pt modelId="{1CE6C733-6F6D-468D-A62B-1D92416554BA}" type="pres">
      <dgm:prSet presAssocID="{EA253F1A-2560-4AB2-8550-CD2420EF1A61}" presName="text3" presStyleLbl="fgAcc3" presStyleIdx="0" presStyleCnt="3" custScaleX="233184" custScaleY="344477">
        <dgm:presLayoutVars>
          <dgm:chPref val="3"/>
        </dgm:presLayoutVars>
      </dgm:prSet>
      <dgm:spPr/>
    </dgm:pt>
    <dgm:pt modelId="{62F273F8-2960-4653-B452-0B4868CE7654}" type="pres">
      <dgm:prSet presAssocID="{EA253F1A-2560-4AB2-8550-CD2420EF1A61}" presName="hierChild4" presStyleCnt="0"/>
      <dgm:spPr/>
    </dgm:pt>
    <dgm:pt modelId="{DAB98531-1463-4572-BE75-0A183D0F437A}" type="pres">
      <dgm:prSet presAssocID="{FF97FA9A-D25A-4B2F-BE6B-F9E262DFF0F4}" presName="Name17" presStyleLbl="parChTrans1D3" presStyleIdx="1" presStyleCnt="3"/>
      <dgm:spPr/>
    </dgm:pt>
    <dgm:pt modelId="{46A4C1F9-CC46-4845-8804-0CDD2C2FC2F6}" type="pres">
      <dgm:prSet presAssocID="{5437A7D3-1227-4AAC-86BB-E14D385FCE57}" presName="hierRoot3" presStyleCnt="0"/>
      <dgm:spPr/>
    </dgm:pt>
    <dgm:pt modelId="{3AA25A73-EB6F-4C98-875E-85B378D89F0F}" type="pres">
      <dgm:prSet presAssocID="{5437A7D3-1227-4AAC-86BB-E14D385FCE57}" presName="composite3" presStyleCnt="0"/>
      <dgm:spPr/>
    </dgm:pt>
    <dgm:pt modelId="{9C2BF94C-22E4-4C84-96A9-AA817709721A}" type="pres">
      <dgm:prSet presAssocID="{5437A7D3-1227-4AAC-86BB-E14D385FCE57}" presName="background3" presStyleLbl="node3" presStyleIdx="1" presStyleCnt="3"/>
      <dgm:spPr/>
    </dgm:pt>
    <dgm:pt modelId="{962159EC-F1A3-497F-A2C8-2D7C0AD8435E}" type="pres">
      <dgm:prSet presAssocID="{5437A7D3-1227-4AAC-86BB-E14D385FCE57}" presName="text3" presStyleLbl="fgAcc3" presStyleIdx="1" presStyleCnt="3" custScaleX="200307" custScaleY="359730">
        <dgm:presLayoutVars>
          <dgm:chPref val="3"/>
        </dgm:presLayoutVars>
      </dgm:prSet>
      <dgm:spPr/>
    </dgm:pt>
    <dgm:pt modelId="{10443E5F-D6E8-4F75-A85A-8C7E6B4B8E96}" type="pres">
      <dgm:prSet presAssocID="{5437A7D3-1227-4AAC-86BB-E14D385FCE57}" presName="hierChild4" presStyleCnt="0"/>
      <dgm:spPr/>
    </dgm:pt>
    <dgm:pt modelId="{7C6BEE6A-4558-42AC-B652-37829E41A92B}" type="pres">
      <dgm:prSet presAssocID="{403B7924-DE37-41B7-A46A-31DB1295AB3D}" presName="Name10" presStyleLbl="parChTrans1D2" presStyleIdx="1" presStyleCnt="2"/>
      <dgm:spPr/>
    </dgm:pt>
    <dgm:pt modelId="{9BB77B38-3A42-4C47-A1D7-CE1FADC6250F}" type="pres">
      <dgm:prSet presAssocID="{4872EE2A-C855-427F-8D02-CB5830E4FF82}" presName="hierRoot2" presStyleCnt="0"/>
      <dgm:spPr/>
    </dgm:pt>
    <dgm:pt modelId="{293A224A-74EC-4E76-B893-F2EC487E4340}" type="pres">
      <dgm:prSet presAssocID="{4872EE2A-C855-427F-8D02-CB5830E4FF82}" presName="composite2" presStyleCnt="0"/>
      <dgm:spPr/>
    </dgm:pt>
    <dgm:pt modelId="{09FAE2F5-2E54-4DA7-BDBB-00CDDC519183}" type="pres">
      <dgm:prSet presAssocID="{4872EE2A-C855-427F-8D02-CB5830E4FF82}" presName="background2" presStyleLbl="node2" presStyleIdx="1" presStyleCnt="2"/>
      <dgm:spPr/>
    </dgm:pt>
    <dgm:pt modelId="{8342C26C-56FE-44CA-B0BA-D81BF2C3BEDB}" type="pres">
      <dgm:prSet presAssocID="{4872EE2A-C855-427F-8D02-CB5830E4FF82}" presName="text2" presStyleLbl="fgAcc2" presStyleIdx="1" presStyleCnt="2">
        <dgm:presLayoutVars>
          <dgm:chPref val="3"/>
        </dgm:presLayoutVars>
      </dgm:prSet>
      <dgm:spPr/>
    </dgm:pt>
    <dgm:pt modelId="{F444AFB8-18AD-4783-ABAE-5711A66FB060}" type="pres">
      <dgm:prSet presAssocID="{4872EE2A-C855-427F-8D02-CB5830E4FF82}" presName="hierChild3" presStyleCnt="0"/>
      <dgm:spPr/>
    </dgm:pt>
    <dgm:pt modelId="{267B0162-13D4-4DC4-8D7A-8ED5B715240E}" type="pres">
      <dgm:prSet presAssocID="{D70C1C3B-D678-4A2D-85FD-C20BFD7D6E64}" presName="Name17" presStyleLbl="parChTrans1D3" presStyleIdx="2" presStyleCnt="3"/>
      <dgm:spPr/>
    </dgm:pt>
    <dgm:pt modelId="{CC9CC1F1-30C7-433D-9C94-622A15535AAB}" type="pres">
      <dgm:prSet presAssocID="{0115B276-4354-4630-BE4E-A7E123D4D736}" presName="hierRoot3" presStyleCnt="0"/>
      <dgm:spPr/>
    </dgm:pt>
    <dgm:pt modelId="{F3837E6C-CBA7-4A05-A8D0-846673FDE4C8}" type="pres">
      <dgm:prSet presAssocID="{0115B276-4354-4630-BE4E-A7E123D4D736}" presName="composite3" presStyleCnt="0"/>
      <dgm:spPr/>
    </dgm:pt>
    <dgm:pt modelId="{3B533C2B-8B9F-443B-BBAD-BE5486D811CD}" type="pres">
      <dgm:prSet presAssocID="{0115B276-4354-4630-BE4E-A7E123D4D736}" presName="background3" presStyleLbl="node3" presStyleIdx="2" presStyleCnt="3"/>
      <dgm:spPr/>
    </dgm:pt>
    <dgm:pt modelId="{84706DA7-6A50-4108-9C77-913F3C5255B2}" type="pres">
      <dgm:prSet presAssocID="{0115B276-4354-4630-BE4E-A7E123D4D736}" presName="text3" presStyleLbl="fgAcc3" presStyleIdx="2" presStyleCnt="3" custScaleX="352206" custScaleY="289536">
        <dgm:presLayoutVars>
          <dgm:chPref val="3"/>
        </dgm:presLayoutVars>
      </dgm:prSet>
      <dgm:spPr/>
    </dgm:pt>
    <dgm:pt modelId="{1EC02D48-730C-4B84-B8FB-3BC3B59DC53E}" type="pres">
      <dgm:prSet presAssocID="{0115B276-4354-4630-BE4E-A7E123D4D736}" presName="hierChild4" presStyleCnt="0"/>
      <dgm:spPr/>
    </dgm:pt>
  </dgm:ptLst>
  <dgm:cxnLst>
    <dgm:cxn modelId="{0F26D308-265B-44A5-B908-BD0EE019636D}" type="presOf" srcId="{4D880E26-A3C3-4430-95D7-BBDFCD86BED2}" destId="{3A2B70E0-F39C-4439-809F-A31481682366}" srcOrd="0" destOrd="0" presId="urn:microsoft.com/office/officeart/2005/8/layout/hierarchy1"/>
    <dgm:cxn modelId="{16885C0C-FB30-435D-BFF6-4392F0BA98A7}" type="presOf" srcId="{EA253F1A-2560-4AB2-8550-CD2420EF1A61}" destId="{1CE6C733-6F6D-468D-A62B-1D92416554BA}" srcOrd="0" destOrd="0" presId="urn:microsoft.com/office/officeart/2005/8/layout/hierarchy1"/>
    <dgm:cxn modelId="{DA9D8719-BDA1-4EC5-8E99-1BB2F9BAE048}" type="presOf" srcId="{4872EE2A-C855-427F-8D02-CB5830E4FF82}" destId="{8342C26C-56FE-44CA-B0BA-D81BF2C3BEDB}" srcOrd="0" destOrd="0" presId="urn:microsoft.com/office/officeart/2005/8/layout/hierarchy1"/>
    <dgm:cxn modelId="{25877D1E-1EED-4A26-9EE9-C1A202EEEAD2}" type="presOf" srcId="{D47396E5-8D7A-42B8-BB20-C7FA31785AA0}" destId="{53A61AAD-4650-4ECE-8BFD-4F62DCF06EFB}" srcOrd="0" destOrd="0" presId="urn:microsoft.com/office/officeart/2005/8/layout/hierarchy1"/>
    <dgm:cxn modelId="{52CDF327-11C7-4004-BDDB-2562B0867031}" srcId="{4D880E26-A3C3-4430-95D7-BBDFCD86BED2}" destId="{4872EE2A-C855-427F-8D02-CB5830E4FF82}" srcOrd="1" destOrd="0" parTransId="{403B7924-DE37-41B7-A46A-31DB1295AB3D}" sibTransId="{A81537F2-B9DC-4E3F-83EA-0D5ABEBC3CB8}"/>
    <dgm:cxn modelId="{51170B2F-B3AA-49C1-9233-1BB66D83C436}" srcId="{4872EE2A-C855-427F-8D02-CB5830E4FF82}" destId="{0115B276-4354-4630-BE4E-A7E123D4D736}" srcOrd="0" destOrd="0" parTransId="{D70C1C3B-D678-4A2D-85FD-C20BFD7D6E64}" sibTransId="{2A463280-EDF9-410B-B754-4DDB29BEBC40}"/>
    <dgm:cxn modelId="{F1CE8835-607F-4CB9-A281-81045662A194}" type="presOf" srcId="{D70C1C3B-D678-4A2D-85FD-C20BFD7D6E64}" destId="{267B0162-13D4-4DC4-8D7A-8ED5B715240E}" srcOrd="0" destOrd="0" presId="urn:microsoft.com/office/officeart/2005/8/layout/hierarchy1"/>
    <dgm:cxn modelId="{C7CF943E-3505-4361-B14E-9745D17BBDFE}" type="presOf" srcId="{0765863E-349E-48E1-A677-92E5B05A1AEB}" destId="{DD2A7300-C894-40F3-9C7F-0D55CD4FC174}" srcOrd="0" destOrd="0" presId="urn:microsoft.com/office/officeart/2005/8/layout/hierarchy1"/>
    <dgm:cxn modelId="{53B2DE44-E873-40F7-8471-8BA2A7C846E8}" srcId="{669DE106-2013-4F8D-82C0-CBB680AFB92F}" destId="{EA253F1A-2560-4AB2-8550-CD2420EF1A61}" srcOrd="0" destOrd="0" parTransId="{D47396E5-8D7A-42B8-BB20-C7FA31785AA0}" sibTransId="{BE284F9E-44DD-4589-9230-14B13BD8C19D}"/>
    <dgm:cxn modelId="{37E5E472-A720-4862-9F50-FF2B4866F810}" srcId="{669DE106-2013-4F8D-82C0-CBB680AFB92F}" destId="{5437A7D3-1227-4AAC-86BB-E14D385FCE57}" srcOrd="1" destOrd="0" parTransId="{FF97FA9A-D25A-4B2F-BE6B-F9E262DFF0F4}" sibTransId="{C7EFC138-E796-4D4E-ADC6-2466AC858F59}"/>
    <dgm:cxn modelId="{60B5F27B-5BEA-4868-BBC5-32E71FFE9925}" type="presOf" srcId="{669DE106-2013-4F8D-82C0-CBB680AFB92F}" destId="{90F3EA06-B02A-4257-B50D-3E2FA776E66A}" srcOrd="0" destOrd="0" presId="urn:microsoft.com/office/officeart/2005/8/layout/hierarchy1"/>
    <dgm:cxn modelId="{7150C692-EB69-4162-B1EE-1BFE118C05C1}" type="presOf" srcId="{403B7924-DE37-41B7-A46A-31DB1295AB3D}" destId="{7C6BEE6A-4558-42AC-B652-37829E41A92B}" srcOrd="0" destOrd="0" presId="urn:microsoft.com/office/officeart/2005/8/layout/hierarchy1"/>
    <dgm:cxn modelId="{46C05D9B-A3C8-4088-A091-427DA395F162}" type="presOf" srcId="{21FBC2A9-2D99-4900-B57C-40EB9C7CF19B}" destId="{91C3EFE5-C1E9-4781-8E52-B158050FABEA}" srcOrd="0" destOrd="0" presId="urn:microsoft.com/office/officeart/2005/8/layout/hierarchy1"/>
    <dgm:cxn modelId="{214E52B8-A980-4E4E-84DA-B867ED91EFEB}" type="presOf" srcId="{FF97FA9A-D25A-4B2F-BE6B-F9E262DFF0F4}" destId="{DAB98531-1463-4572-BE75-0A183D0F437A}" srcOrd="0" destOrd="0" presId="urn:microsoft.com/office/officeart/2005/8/layout/hierarchy1"/>
    <dgm:cxn modelId="{C63D76CE-C881-4D4F-8EA9-DADBDD733200}" type="presOf" srcId="{5437A7D3-1227-4AAC-86BB-E14D385FCE57}" destId="{962159EC-F1A3-497F-A2C8-2D7C0AD8435E}" srcOrd="0" destOrd="0" presId="urn:microsoft.com/office/officeart/2005/8/layout/hierarchy1"/>
    <dgm:cxn modelId="{AED24DD5-0243-4C79-8A3E-005DB9247C72}" srcId="{21FBC2A9-2D99-4900-B57C-40EB9C7CF19B}" destId="{4D880E26-A3C3-4430-95D7-BBDFCD86BED2}" srcOrd="0" destOrd="0" parTransId="{154827CB-C210-41EA-809E-3A9F1E53A8AF}" sibTransId="{A82E6127-A8F7-48B4-A97A-F12322A9AFAE}"/>
    <dgm:cxn modelId="{010B0ED7-AD8C-401B-9637-A9A47C25CD63}" type="presOf" srcId="{0115B276-4354-4630-BE4E-A7E123D4D736}" destId="{84706DA7-6A50-4108-9C77-913F3C5255B2}" srcOrd="0" destOrd="0" presId="urn:microsoft.com/office/officeart/2005/8/layout/hierarchy1"/>
    <dgm:cxn modelId="{6DF0C2F2-1B94-4ACE-8B75-DD9D1139A0DA}" srcId="{4D880E26-A3C3-4430-95D7-BBDFCD86BED2}" destId="{669DE106-2013-4F8D-82C0-CBB680AFB92F}" srcOrd="0" destOrd="0" parTransId="{0765863E-349E-48E1-A677-92E5B05A1AEB}" sibTransId="{A008A1F2-6E5B-4C3C-999B-2C672FB28DC2}"/>
    <dgm:cxn modelId="{19F08893-B926-4D2E-9E51-16F3B4170FE0}" type="presParOf" srcId="{91C3EFE5-C1E9-4781-8E52-B158050FABEA}" destId="{916C79F6-2B45-4CB7-8EE3-93BFA31BBAA8}" srcOrd="0" destOrd="0" presId="urn:microsoft.com/office/officeart/2005/8/layout/hierarchy1"/>
    <dgm:cxn modelId="{00902757-104F-4FB4-8CC0-B6A06A809488}" type="presParOf" srcId="{916C79F6-2B45-4CB7-8EE3-93BFA31BBAA8}" destId="{91718651-D31B-45FF-8D03-8735A9515421}" srcOrd="0" destOrd="0" presId="urn:microsoft.com/office/officeart/2005/8/layout/hierarchy1"/>
    <dgm:cxn modelId="{C960126E-DBE4-459D-A160-2CB7CF733CA8}" type="presParOf" srcId="{91718651-D31B-45FF-8D03-8735A9515421}" destId="{D49DE204-96E1-4CE5-B7E0-E7DC200793A7}" srcOrd="0" destOrd="0" presId="urn:microsoft.com/office/officeart/2005/8/layout/hierarchy1"/>
    <dgm:cxn modelId="{93C07B1D-171C-4D25-BC7F-8F359C6F3500}" type="presParOf" srcId="{91718651-D31B-45FF-8D03-8735A9515421}" destId="{3A2B70E0-F39C-4439-809F-A31481682366}" srcOrd="1" destOrd="0" presId="urn:microsoft.com/office/officeart/2005/8/layout/hierarchy1"/>
    <dgm:cxn modelId="{7EB31757-0570-4EAC-A23A-5F0B09651283}" type="presParOf" srcId="{916C79F6-2B45-4CB7-8EE3-93BFA31BBAA8}" destId="{B16F504D-00ED-4949-B76E-43905B122BB2}" srcOrd="1" destOrd="0" presId="urn:microsoft.com/office/officeart/2005/8/layout/hierarchy1"/>
    <dgm:cxn modelId="{01B857F7-AFD7-4D60-A65A-4EBE264397CE}" type="presParOf" srcId="{B16F504D-00ED-4949-B76E-43905B122BB2}" destId="{DD2A7300-C894-40F3-9C7F-0D55CD4FC174}" srcOrd="0" destOrd="0" presId="urn:microsoft.com/office/officeart/2005/8/layout/hierarchy1"/>
    <dgm:cxn modelId="{89D1C687-313C-42C7-A38A-67C9108B3475}" type="presParOf" srcId="{B16F504D-00ED-4949-B76E-43905B122BB2}" destId="{504A4916-07D3-4159-9ABC-101095619DCA}" srcOrd="1" destOrd="0" presId="urn:microsoft.com/office/officeart/2005/8/layout/hierarchy1"/>
    <dgm:cxn modelId="{CA6DF295-0DAC-4A35-8F1F-F55A9F36AFF9}" type="presParOf" srcId="{504A4916-07D3-4159-9ABC-101095619DCA}" destId="{01422020-FC47-4D78-813E-3579520DD8BD}" srcOrd="0" destOrd="0" presId="urn:microsoft.com/office/officeart/2005/8/layout/hierarchy1"/>
    <dgm:cxn modelId="{2FF72599-EA8A-47B8-9431-C420C5E99C17}" type="presParOf" srcId="{01422020-FC47-4D78-813E-3579520DD8BD}" destId="{E9ED3DAF-4B84-4238-81B4-D5FE149103B9}" srcOrd="0" destOrd="0" presId="urn:microsoft.com/office/officeart/2005/8/layout/hierarchy1"/>
    <dgm:cxn modelId="{89B7A16F-5D50-4959-8EB6-58413F47923F}" type="presParOf" srcId="{01422020-FC47-4D78-813E-3579520DD8BD}" destId="{90F3EA06-B02A-4257-B50D-3E2FA776E66A}" srcOrd="1" destOrd="0" presId="urn:microsoft.com/office/officeart/2005/8/layout/hierarchy1"/>
    <dgm:cxn modelId="{A4C168D9-D2B1-4B1E-8AB7-6195949174F4}" type="presParOf" srcId="{504A4916-07D3-4159-9ABC-101095619DCA}" destId="{425EF82A-D270-49FF-BE2E-2187B28ECCEC}" srcOrd="1" destOrd="0" presId="urn:microsoft.com/office/officeart/2005/8/layout/hierarchy1"/>
    <dgm:cxn modelId="{D2BDB875-B555-4EB7-9D52-24436D231E6E}" type="presParOf" srcId="{425EF82A-D270-49FF-BE2E-2187B28ECCEC}" destId="{53A61AAD-4650-4ECE-8BFD-4F62DCF06EFB}" srcOrd="0" destOrd="0" presId="urn:microsoft.com/office/officeart/2005/8/layout/hierarchy1"/>
    <dgm:cxn modelId="{4E7AFE5C-3ADC-4023-A9EE-9FE9562D19FD}" type="presParOf" srcId="{425EF82A-D270-49FF-BE2E-2187B28ECCEC}" destId="{CAFE91A8-9B8F-4B88-937A-5380514264C9}" srcOrd="1" destOrd="0" presId="urn:microsoft.com/office/officeart/2005/8/layout/hierarchy1"/>
    <dgm:cxn modelId="{853CF3C1-3CC7-4C3C-9C0B-E0651A5AFF8E}" type="presParOf" srcId="{CAFE91A8-9B8F-4B88-937A-5380514264C9}" destId="{21CD1E9C-BDB5-4FEA-86E7-A5E0920104C8}" srcOrd="0" destOrd="0" presId="urn:microsoft.com/office/officeart/2005/8/layout/hierarchy1"/>
    <dgm:cxn modelId="{D262A12F-F2E1-4EDA-ABA1-845440EDD004}" type="presParOf" srcId="{21CD1E9C-BDB5-4FEA-86E7-A5E0920104C8}" destId="{3BBF3EA4-67AB-4510-B18E-8A9DDD0BC30D}" srcOrd="0" destOrd="0" presId="urn:microsoft.com/office/officeart/2005/8/layout/hierarchy1"/>
    <dgm:cxn modelId="{1897FA83-A18D-49C2-ABAB-04E9F7B8AB5D}" type="presParOf" srcId="{21CD1E9C-BDB5-4FEA-86E7-A5E0920104C8}" destId="{1CE6C733-6F6D-468D-A62B-1D92416554BA}" srcOrd="1" destOrd="0" presId="urn:microsoft.com/office/officeart/2005/8/layout/hierarchy1"/>
    <dgm:cxn modelId="{F63F5AA3-C873-4591-98CF-4FB98784785D}" type="presParOf" srcId="{CAFE91A8-9B8F-4B88-937A-5380514264C9}" destId="{62F273F8-2960-4653-B452-0B4868CE7654}" srcOrd="1" destOrd="0" presId="urn:microsoft.com/office/officeart/2005/8/layout/hierarchy1"/>
    <dgm:cxn modelId="{00B90D4F-C5A4-4D09-A515-0B7E400ADD1B}" type="presParOf" srcId="{425EF82A-D270-49FF-BE2E-2187B28ECCEC}" destId="{DAB98531-1463-4572-BE75-0A183D0F437A}" srcOrd="2" destOrd="0" presId="urn:microsoft.com/office/officeart/2005/8/layout/hierarchy1"/>
    <dgm:cxn modelId="{03ED0473-6710-4340-8478-5FCD9F257E85}" type="presParOf" srcId="{425EF82A-D270-49FF-BE2E-2187B28ECCEC}" destId="{46A4C1F9-CC46-4845-8804-0CDD2C2FC2F6}" srcOrd="3" destOrd="0" presId="urn:microsoft.com/office/officeart/2005/8/layout/hierarchy1"/>
    <dgm:cxn modelId="{495CED76-CEC6-460B-B0BD-66EA482DF1C9}" type="presParOf" srcId="{46A4C1F9-CC46-4845-8804-0CDD2C2FC2F6}" destId="{3AA25A73-EB6F-4C98-875E-85B378D89F0F}" srcOrd="0" destOrd="0" presId="urn:microsoft.com/office/officeart/2005/8/layout/hierarchy1"/>
    <dgm:cxn modelId="{94A5A4C6-F846-4205-9A35-B33C2D247872}" type="presParOf" srcId="{3AA25A73-EB6F-4C98-875E-85B378D89F0F}" destId="{9C2BF94C-22E4-4C84-96A9-AA817709721A}" srcOrd="0" destOrd="0" presId="urn:microsoft.com/office/officeart/2005/8/layout/hierarchy1"/>
    <dgm:cxn modelId="{7BB215EB-52BC-4444-80A2-7A946FE8BAE2}" type="presParOf" srcId="{3AA25A73-EB6F-4C98-875E-85B378D89F0F}" destId="{962159EC-F1A3-497F-A2C8-2D7C0AD8435E}" srcOrd="1" destOrd="0" presId="urn:microsoft.com/office/officeart/2005/8/layout/hierarchy1"/>
    <dgm:cxn modelId="{D9E7E195-AE8A-4686-872B-89213F0F4A8E}" type="presParOf" srcId="{46A4C1F9-CC46-4845-8804-0CDD2C2FC2F6}" destId="{10443E5F-D6E8-4F75-A85A-8C7E6B4B8E96}" srcOrd="1" destOrd="0" presId="urn:microsoft.com/office/officeart/2005/8/layout/hierarchy1"/>
    <dgm:cxn modelId="{F1B406F3-F527-4644-AD62-05B118396FDA}" type="presParOf" srcId="{B16F504D-00ED-4949-B76E-43905B122BB2}" destId="{7C6BEE6A-4558-42AC-B652-37829E41A92B}" srcOrd="2" destOrd="0" presId="urn:microsoft.com/office/officeart/2005/8/layout/hierarchy1"/>
    <dgm:cxn modelId="{C8A7ECBE-2C2D-4CEC-AE1E-5F04805277C7}" type="presParOf" srcId="{B16F504D-00ED-4949-B76E-43905B122BB2}" destId="{9BB77B38-3A42-4C47-A1D7-CE1FADC6250F}" srcOrd="3" destOrd="0" presId="urn:microsoft.com/office/officeart/2005/8/layout/hierarchy1"/>
    <dgm:cxn modelId="{BADB8921-7667-4082-A4FB-C8B509AE2ACB}" type="presParOf" srcId="{9BB77B38-3A42-4C47-A1D7-CE1FADC6250F}" destId="{293A224A-74EC-4E76-B893-F2EC487E4340}" srcOrd="0" destOrd="0" presId="urn:microsoft.com/office/officeart/2005/8/layout/hierarchy1"/>
    <dgm:cxn modelId="{146D3C3D-7649-4DC7-B18C-DA9A49414EAA}" type="presParOf" srcId="{293A224A-74EC-4E76-B893-F2EC487E4340}" destId="{09FAE2F5-2E54-4DA7-BDBB-00CDDC519183}" srcOrd="0" destOrd="0" presId="urn:microsoft.com/office/officeart/2005/8/layout/hierarchy1"/>
    <dgm:cxn modelId="{9BD81D48-911A-4919-8DAD-DA80734DAC67}" type="presParOf" srcId="{293A224A-74EC-4E76-B893-F2EC487E4340}" destId="{8342C26C-56FE-44CA-B0BA-D81BF2C3BEDB}" srcOrd="1" destOrd="0" presId="urn:microsoft.com/office/officeart/2005/8/layout/hierarchy1"/>
    <dgm:cxn modelId="{8D7843B9-5E6A-41B5-BB7D-46CA442072BD}" type="presParOf" srcId="{9BB77B38-3A42-4C47-A1D7-CE1FADC6250F}" destId="{F444AFB8-18AD-4783-ABAE-5711A66FB060}" srcOrd="1" destOrd="0" presId="urn:microsoft.com/office/officeart/2005/8/layout/hierarchy1"/>
    <dgm:cxn modelId="{A3B11D27-F5DD-4D07-8D62-B4C971B07366}" type="presParOf" srcId="{F444AFB8-18AD-4783-ABAE-5711A66FB060}" destId="{267B0162-13D4-4DC4-8D7A-8ED5B715240E}" srcOrd="0" destOrd="0" presId="urn:microsoft.com/office/officeart/2005/8/layout/hierarchy1"/>
    <dgm:cxn modelId="{8EFEDB74-B23A-4CFF-8AFB-910961AC8335}" type="presParOf" srcId="{F444AFB8-18AD-4783-ABAE-5711A66FB060}" destId="{CC9CC1F1-30C7-433D-9C94-622A15535AAB}" srcOrd="1" destOrd="0" presId="urn:microsoft.com/office/officeart/2005/8/layout/hierarchy1"/>
    <dgm:cxn modelId="{8FCB4B71-7E05-42F7-BE5E-FE1B0B67E579}" type="presParOf" srcId="{CC9CC1F1-30C7-433D-9C94-622A15535AAB}" destId="{F3837E6C-CBA7-4A05-A8D0-846673FDE4C8}" srcOrd="0" destOrd="0" presId="urn:microsoft.com/office/officeart/2005/8/layout/hierarchy1"/>
    <dgm:cxn modelId="{73229226-C686-40CA-B704-975FAC39A7FB}" type="presParOf" srcId="{F3837E6C-CBA7-4A05-A8D0-846673FDE4C8}" destId="{3B533C2B-8B9F-443B-BBAD-BE5486D811CD}" srcOrd="0" destOrd="0" presId="urn:microsoft.com/office/officeart/2005/8/layout/hierarchy1"/>
    <dgm:cxn modelId="{1296CCC5-A923-4D30-8F38-8D085FF64D46}" type="presParOf" srcId="{F3837E6C-CBA7-4A05-A8D0-846673FDE4C8}" destId="{84706DA7-6A50-4108-9C77-913F3C5255B2}" srcOrd="1" destOrd="0" presId="urn:microsoft.com/office/officeart/2005/8/layout/hierarchy1"/>
    <dgm:cxn modelId="{ADBFE1BB-BC6B-432D-B614-4A8B000AB06E}" type="presParOf" srcId="{CC9CC1F1-30C7-433D-9C94-622A15535AAB}" destId="{1EC02D48-730C-4B84-B8FB-3BC3B59DC53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843890-0B99-4395-A14A-C703ECEC4255}"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7626D527-A21D-4855-B134-C3509D79E836}">
      <dgm:prSet custT="1"/>
      <dgm:spPr/>
      <dgm:t>
        <a:bodyPr/>
        <a:lstStyle/>
        <a:p>
          <a:r>
            <a:rPr lang="zh-CN" altLang="en-US" sz="1600"/>
            <a:t>定时器模式</a:t>
          </a:r>
        </a:p>
      </dgm:t>
    </dgm:pt>
    <dgm:pt modelId="{28A22206-0F74-4BF2-B850-1B7F8DAA5CC5}" type="parTrans" cxnId="{8D0D5FEA-2BA0-4F93-9978-C884F784EEA6}">
      <dgm:prSet/>
      <dgm:spPr/>
      <dgm:t>
        <a:bodyPr/>
        <a:lstStyle/>
        <a:p>
          <a:endParaRPr lang="zh-CN" altLang="en-US" sz="2400"/>
        </a:p>
      </dgm:t>
    </dgm:pt>
    <dgm:pt modelId="{9883E5E1-90C2-4DE7-824C-8013D116929F}" type="sibTrans" cxnId="{8D0D5FEA-2BA0-4F93-9978-C884F784EEA6}">
      <dgm:prSet/>
      <dgm:spPr/>
      <dgm:t>
        <a:bodyPr/>
        <a:lstStyle/>
        <a:p>
          <a:endParaRPr lang="zh-CN" altLang="en-US" sz="2400"/>
        </a:p>
      </dgm:t>
    </dgm:pt>
    <dgm:pt modelId="{1A5F5EE5-4874-47C3-AC3A-692AA5F55810}">
      <dgm:prSet custT="1"/>
      <dgm:spPr/>
      <dgm:t>
        <a:bodyPr/>
        <a:lstStyle/>
        <a:p>
          <a:r>
            <a:rPr lang="zh-CN" altLang="en-US" sz="1600" dirty="0"/>
            <a:t>单次触发定时器（自删除）</a:t>
          </a:r>
        </a:p>
      </dgm:t>
    </dgm:pt>
    <dgm:pt modelId="{DC807B37-8D96-4EB4-85EE-017ED61A7403}" type="parTrans" cxnId="{3BAE3A00-0B6E-4AD8-9962-A79CFD36FE90}">
      <dgm:prSet/>
      <dgm:spPr/>
      <dgm:t>
        <a:bodyPr/>
        <a:lstStyle/>
        <a:p>
          <a:endParaRPr lang="zh-CN" altLang="en-US" sz="2400"/>
        </a:p>
      </dgm:t>
    </dgm:pt>
    <dgm:pt modelId="{5093D27F-69EF-404F-85C8-6F3CAD4E00B4}" type="sibTrans" cxnId="{3BAE3A00-0B6E-4AD8-9962-A79CFD36FE90}">
      <dgm:prSet/>
      <dgm:spPr/>
      <dgm:t>
        <a:bodyPr/>
        <a:lstStyle/>
        <a:p>
          <a:endParaRPr lang="zh-CN" altLang="en-US" sz="2400"/>
        </a:p>
      </dgm:t>
    </dgm:pt>
    <dgm:pt modelId="{1E214C32-250C-42FB-B0D5-D2E5CD65F47A}">
      <dgm:prSet custT="1"/>
      <dgm:spPr/>
      <dgm:t>
        <a:bodyPr/>
        <a:lstStyle/>
        <a:p>
          <a:r>
            <a:rPr lang="zh-CN" altLang="en-US" sz="1600"/>
            <a:t>周期触发定时器</a:t>
          </a:r>
        </a:p>
      </dgm:t>
    </dgm:pt>
    <dgm:pt modelId="{0C12BA19-3014-4E1F-87BC-361876A91E18}" type="parTrans" cxnId="{878F5A1B-9FDD-46D5-95FA-21EBECA746E0}">
      <dgm:prSet/>
      <dgm:spPr/>
      <dgm:t>
        <a:bodyPr/>
        <a:lstStyle/>
        <a:p>
          <a:endParaRPr lang="zh-CN" altLang="en-US" sz="2400"/>
        </a:p>
      </dgm:t>
    </dgm:pt>
    <dgm:pt modelId="{22382677-356C-4AD7-8D27-13B9C59A2BC3}" type="sibTrans" cxnId="{878F5A1B-9FDD-46D5-95FA-21EBECA746E0}">
      <dgm:prSet/>
      <dgm:spPr/>
      <dgm:t>
        <a:bodyPr/>
        <a:lstStyle/>
        <a:p>
          <a:endParaRPr lang="zh-CN" altLang="en-US" sz="2400"/>
        </a:p>
      </dgm:t>
    </dgm:pt>
    <dgm:pt modelId="{EA37E1F5-7214-4A01-B4F7-884F309F30D0}">
      <dgm:prSet custT="1"/>
      <dgm:spPr/>
      <dgm:t>
        <a:bodyPr/>
        <a:lstStyle/>
        <a:p>
          <a:r>
            <a:rPr lang="zh-CN" altLang="en-US" sz="1600"/>
            <a:t>单次触发定时器（手动删除）</a:t>
          </a:r>
        </a:p>
      </dgm:t>
    </dgm:pt>
    <dgm:pt modelId="{91A0EF44-CED5-4175-BEE5-F2E105599B17}" type="parTrans" cxnId="{EF1B0E4B-241E-483A-A811-FFC842C4E312}">
      <dgm:prSet/>
      <dgm:spPr/>
      <dgm:t>
        <a:bodyPr/>
        <a:lstStyle/>
        <a:p>
          <a:endParaRPr lang="zh-CN" altLang="en-US" sz="2400"/>
        </a:p>
      </dgm:t>
    </dgm:pt>
    <dgm:pt modelId="{8D8F9719-D371-4B91-BEFB-17D26B23C226}" type="sibTrans" cxnId="{EF1B0E4B-241E-483A-A811-FFC842C4E312}">
      <dgm:prSet/>
      <dgm:spPr/>
      <dgm:t>
        <a:bodyPr/>
        <a:lstStyle/>
        <a:p>
          <a:endParaRPr lang="zh-CN" altLang="en-US" sz="2400"/>
        </a:p>
      </dgm:t>
    </dgm:pt>
    <dgm:pt modelId="{0BB71095-05F0-4C54-9849-E9B10E45EED8}" type="pres">
      <dgm:prSet presAssocID="{00843890-0B99-4395-A14A-C703ECEC4255}" presName="hierChild1" presStyleCnt="0">
        <dgm:presLayoutVars>
          <dgm:orgChart val="1"/>
          <dgm:chPref val="1"/>
          <dgm:dir/>
          <dgm:animOne val="branch"/>
          <dgm:animLvl val="lvl"/>
          <dgm:resizeHandles/>
        </dgm:presLayoutVars>
      </dgm:prSet>
      <dgm:spPr/>
    </dgm:pt>
    <dgm:pt modelId="{08DA3C40-AB38-4639-824B-0C0DACA19706}" type="pres">
      <dgm:prSet presAssocID="{7626D527-A21D-4855-B134-C3509D79E836}" presName="hierRoot1" presStyleCnt="0">
        <dgm:presLayoutVars>
          <dgm:hierBranch val="init"/>
        </dgm:presLayoutVars>
      </dgm:prSet>
      <dgm:spPr/>
    </dgm:pt>
    <dgm:pt modelId="{C5283C89-191F-49C8-AECA-1EA04FB3A6F1}" type="pres">
      <dgm:prSet presAssocID="{7626D527-A21D-4855-B134-C3509D79E836}" presName="rootComposite1" presStyleCnt="0"/>
      <dgm:spPr/>
    </dgm:pt>
    <dgm:pt modelId="{42834EE2-8CC6-4A9A-842C-399306799320}" type="pres">
      <dgm:prSet presAssocID="{7626D527-A21D-4855-B134-C3509D79E836}" presName="rootText1" presStyleLbl="node0" presStyleIdx="0" presStyleCnt="1">
        <dgm:presLayoutVars>
          <dgm:chPref val="3"/>
        </dgm:presLayoutVars>
      </dgm:prSet>
      <dgm:spPr/>
    </dgm:pt>
    <dgm:pt modelId="{08269150-20D8-4221-87DC-B5C978DFCD64}" type="pres">
      <dgm:prSet presAssocID="{7626D527-A21D-4855-B134-C3509D79E836}" presName="rootConnector1" presStyleLbl="node1" presStyleIdx="0" presStyleCnt="0"/>
      <dgm:spPr/>
    </dgm:pt>
    <dgm:pt modelId="{3607B733-370C-4206-83A6-31B06F08F484}" type="pres">
      <dgm:prSet presAssocID="{7626D527-A21D-4855-B134-C3509D79E836}" presName="hierChild2" presStyleCnt="0"/>
      <dgm:spPr/>
    </dgm:pt>
    <dgm:pt modelId="{074DBF23-AA9D-41DB-9951-D25A2FBF57DD}" type="pres">
      <dgm:prSet presAssocID="{DC807B37-8D96-4EB4-85EE-017ED61A7403}" presName="Name64" presStyleLbl="parChTrans1D2" presStyleIdx="0" presStyleCnt="3"/>
      <dgm:spPr/>
    </dgm:pt>
    <dgm:pt modelId="{46025C09-D56B-4BD5-83D8-42A6EF30D28B}" type="pres">
      <dgm:prSet presAssocID="{1A5F5EE5-4874-47C3-AC3A-692AA5F55810}" presName="hierRoot2" presStyleCnt="0">
        <dgm:presLayoutVars>
          <dgm:hierBranch val="init"/>
        </dgm:presLayoutVars>
      </dgm:prSet>
      <dgm:spPr/>
    </dgm:pt>
    <dgm:pt modelId="{15AA067F-48CB-4FDE-9918-F785797F38A3}" type="pres">
      <dgm:prSet presAssocID="{1A5F5EE5-4874-47C3-AC3A-692AA5F55810}" presName="rootComposite" presStyleCnt="0"/>
      <dgm:spPr/>
    </dgm:pt>
    <dgm:pt modelId="{B8EABF54-6550-4301-A56B-E83EF5933599}" type="pres">
      <dgm:prSet presAssocID="{1A5F5EE5-4874-47C3-AC3A-692AA5F55810}" presName="rootText" presStyleLbl="node2" presStyleIdx="0" presStyleCnt="3" custScaleX="182606">
        <dgm:presLayoutVars>
          <dgm:chPref val="3"/>
        </dgm:presLayoutVars>
      </dgm:prSet>
      <dgm:spPr/>
    </dgm:pt>
    <dgm:pt modelId="{F7E723F5-0B0C-466E-8042-4C1205937839}" type="pres">
      <dgm:prSet presAssocID="{1A5F5EE5-4874-47C3-AC3A-692AA5F55810}" presName="rootConnector" presStyleLbl="node2" presStyleIdx="0" presStyleCnt="3"/>
      <dgm:spPr/>
    </dgm:pt>
    <dgm:pt modelId="{422F5BA1-1EDC-4A6D-B56F-19FCAC6645E9}" type="pres">
      <dgm:prSet presAssocID="{1A5F5EE5-4874-47C3-AC3A-692AA5F55810}" presName="hierChild4" presStyleCnt="0"/>
      <dgm:spPr/>
    </dgm:pt>
    <dgm:pt modelId="{BEF09D47-8221-4FC7-A11B-8912D9F4B9EF}" type="pres">
      <dgm:prSet presAssocID="{1A5F5EE5-4874-47C3-AC3A-692AA5F55810}" presName="hierChild5" presStyleCnt="0"/>
      <dgm:spPr/>
    </dgm:pt>
    <dgm:pt modelId="{0B3DABBD-195D-4D28-9D28-94709B037318}" type="pres">
      <dgm:prSet presAssocID="{0C12BA19-3014-4E1F-87BC-361876A91E18}" presName="Name64" presStyleLbl="parChTrans1D2" presStyleIdx="1" presStyleCnt="3"/>
      <dgm:spPr/>
    </dgm:pt>
    <dgm:pt modelId="{51891CF1-2DDA-4FD3-92B4-9CD7177DEA02}" type="pres">
      <dgm:prSet presAssocID="{1E214C32-250C-42FB-B0D5-D2E5CD65F47A}" presName="hierRoot2" presStyleCnt="0">
        <dgm:presLayoutVars>
          <dgm:hierBranch val="init"/>
        </dgm:presLayoutVars>
      </dgm:prSet>
      <dgm:spPr/>
    </dgm:pt>
    <dgm:pt modelId="{3BD64E2B-9987-41C1-9968-78CC129A553F}" type="pres">
      <dgm:prSet presAssocID="{1E214C32-250C-42FB-B0D5-D2E5CD65F47A}" presName="rootComposite" presStyleCnt="0"/>
      <dgm:spPr/>
    </dgm:pt>
    <dgm:pt modelId="{70C1076B-5D0D-410B-ADBE-F50BEC64D9E9}" type="pres">
      <dgm:prSet presAssocID="{1E214C32-250C-42FB-B0D5-D2E5CD65F47A}" presName="rootText" presStyleLbl="node2" presStyleIdx="1" presStyleCnt="3" custScaleX="182606">
        <dgm:presLayoutVars>
          <dgm:chPref val="3"/>
        </dgm:presLayoutVars>
      </dgm:prSet>
      <dgm:spPr/>
    </dgm:pt>
    <dgm:pt modelId="{6ACA6A41-F24E-49F1-A585-4F6DA4B2E157}" type="pres">
      <dgm:prSet presAssocID="{1E214C32-250C-42FB-B0D5-D2E5CD65F47A}" presName="rootConnector" presStyleLbl="node2" presStyleIdx="1" presStyleCnt="3"/>
      <dgm:spPr/>
    </dgm:pt>
    <dgm:pt modelId="{3224D73B-155C-414E-99CB-F753CF3B6B3A}" type="pres">
      <dgm:prSet presAssocID="{1E214C32-250C-42FB-B0D5-D2E5CD65F47A}" presName="hierChild4" presStyleCnt="0"/>
      <dgm:spPr/>
    </dgm:pt>
    <dgm:pt modelId="{A88E7BB7-3E20-4C08-89E8-6E869447D253}" type="pres">
      <dgm:prSet presAssocID="{1E214C32-250C-42FB-B0D5-D2E5CD65F47A}" presName="hierChild5" presStyleCnt="0"/>
      <dgm:spPr/>
    </dgm:pt>
    <dgm:pt modelId="{D233EE0D-D4C9-4748-9305-58AEB46EE6FF}" type="pres">
      <dgm:prSet presAssocID="{91A0EF44-CED5-4175-BEE5-F2E105599B17}" presName="Name64" presStyleLbl="parChTrans1D2" presStyleIdx="2" presStyleCnt="3"/>
      <dgm:spPr/>
    </dgm:pt>
    <dgm:pt modelId="{AC02AD3D-6766-436B-84C5-91E799803A1A}" type="pres">
      <dgm:prSet presAssocID="{EA37E1F5-7214-4A01-B4F7-884F309F30D0}" presName="hierRoot2" presStyleCnt="0">
        <dgm:presLayoutVars>
          <dgm:hierBranch val="init"/>
        </dgm:presLayoutVars>
      </dgm:prSet>
      <dgm:spPr/>
    </dgm:pt>
    <dgm:pt modelId="{0067AF8B-A72A-47AF-BDAC-52E174D6C820}" type="pres">
      <dgm:prSet presAssocID="{EA37E1F5-7214-4A01-B4F7-884F309F30D0}" presName="rootComposite" presStyleCnt="0"/>
      <dgm:spPr/>
    </dgm:pt>
    <dgm:pt modelId="{2BF00488-0348-45FA-A823-317A19728207}" type="pres">
      <dgm:prSet presAssocID="{EA37E1F5-7214-4A01-B4F7-884F309F30D0}" presName="rootText" presStyleLbl="node2" presStyleIdx="2" presStyleCnt="3" custScaleX="182606">
        <dgm:presLayoutVars>
          <dgm:chPref val="3"/>
        </dgm:presLayoutVars>
      </dgm:prSet>
      <dgm:spPr/>
    </dgm:pt>
    <dgm:pt modelId="{942E78BA-58F6-4A08-AB73-E28B30BC9320}" type="pres">
      <dgm:prSet presAssocID="{EA37E1F5-7214-4A01-B4F7-884F309F30D0}" presName="rootConnector" presStyleLbl="node2" presStyleIdx="2" presStyleCnt="3"/>
      <dgm:spPr/>
    </dgm:pt>
    <dgm:pt modelId="{5954EADB-74B6-4978-BEDE-41A2A77ECDB5}" type="pres">
      <dgm:prSet presAssocID="{EA37E1F5-7214-4A01-B4F7-884F309F30D0}" presName="hierChild4" presStyleCnt="0"/>
      <dgm:spPr/>
    </dgm:pt>
    <dgm:pt modelId="{4631FE51-3FB5-45AF-BE88-EE906B637305}" type="pres">
      <dgm:prSet presAssocID="{EA37E1F5-7214-4A01-B4F7-884F309F30D0}" presName="hierChild5" presStyleCnt="0"/>
      <dgm:spPr/>
    </dgm:pt>
    <dgm:pt modelId="{96C2714B-9E1A-4D45-8F99-DA628360E0C7}" type="pres">
      <dgm:prSet presAssocID="{7626D527-A21D-4855-B134-C3509D79E836}" presName="hierChild3" presStyleCnt="0"/>
      <dgm:spPr/>
    </dgm:pt>
  </dgm:ptLst>
  <dgm:cxnLst>
    <dgm:cxn modelId="{3BAE3A00-0B6E-4AD8-9962-A79CFD36FE90}" srcId="{7626D527-A21D-4855-B134-C3509D79E836}" destId="{1A5F5EE5-4874-47C3-AC3A-692AA5F55810}" srcOrd="0" destOrd="0" parTransId="{DC807B37-8D96-4EB4-85EE-017ED61A7403}" sibTransId="{5093D27F-69EF-404F-85C8-6F3CAD4E00B4}"/>
    <dgm:cxn modelId="{3E22DD0F-7CD5-4983-875B-E885D3AB8D23}" type="presOf" srcId="{7626D527-A21D-4855-B134-C3509D79E836}" destId="{42834EE2-8CC6-4A9A-842C-399306799320}" srcOrd="0" destOrd="0" presId="urn:microsoft.com/office/officeart/2009/3/layout/HorizontalOrganizationChart"/>
    <dgm:cxn modelId="{9F46741B-4A6A-415C-8223-481B14E0838B}" type="presOf" srcId="{DC807B37-8D96-4EB4-85EE-017ED61A7403}" destId="{074DBF23-AA9D-41DB-9951-D25A2FBF57DD}" srcOrd="0" destOrd="0" presId="urn:microsoft.com/office/officeart/2009/3/layout/HorizontalOrganizationChart"/>
    <dgm:cxn modelId="{878F5A1B-9FDD-46D5-95FA-21EBECA746E0}" srcId="{7626D527-A21D-4855-B134-C3509D79E836}" destId="{1E214C32-250C-42FB-B0D5-D2E5CD65F47A}" srcOrd="1" destOrd="0" parTransId="{0C12BA19-3014-4E1F-87BC-361876A91E18}" sibTransId="{22382677-356C-4AD7-8D27-13B9C59A2BC3}"/>
    <dgm:cxn modelId="{EF1B0E4B-241E-483A-A811-FFC842C4E312}" srcId="{7626D527-A21D-4855-B134-C3509D79E836}" destId="{EA37E1F5-7214-4A01-B4F7-884F309F30D0}" srcOrd="2" destOrd="0" parTransId="{91A0EF44-CED5-4175-BEE5-F2E105599B17}" sibTransId="{8D8F9719-D371-4B91-BEFB-17D26B23C226}"/>
    <dgm:cxn modelId="{44E9CC70-C363-487D-8FAD-E3C7363E6550}" type="presOf" srcId="{1E214C32-250C-42FB-B0D5-D2E5CD65F47A}" destId="{6ACA6A41-F24E-49F1-A585-4F6DA4B2E157}" srcOrd="1" destOrd="0" presId="urn:microsoft.com/office/officeart/2009/3/layout/HorizontalOrganizationChart"/>
    <dgm:cxn modelId="{32A08C77-FC91-42D8-97F6-068E6E449BE4}" type="presOf" srcId="{EA37E1F5-7214-4A01-B4F7-884F309F30D0}" destId="{942E78BA-58F6-4A08-AB73-E28B30BC9320}" srcOrd="1" destOrd="0" presId="urn:microsoft.com/office/officeart/2009/3/layout/HorizontalOrganizationChart"/>
    <dgm:cxn modelId="{F2E1245A-5298-4A4A-B89E-A688EE05D923}" type="presOf" srcId="{91A0EF44-CED5-4175-BEE5-F2E105599B17}" destId="{D233EE0D-D4C9-4748-9305-58AEB46EE6FF}" srcOrd="0" destOrd="0" presId="urn:microsoft.com/office/officeart/2009/3/layout/HorizontalOrganizationChart"/>
    <dgm:cxn modelId="{D7D2A081-65CF-4A95-A447-A324C7EA4774}" type="presOf" srcId="{EA37E1F5-7214-4A01-B4F7-884F309F30D0}" destId="{2BF00488-0348-45FA-A823-317A19728207}" srcOrd="0" destOrd="0" presId="urn:microsoft.com/office/officeart/2009/3/layout/HorizontalOrganizationChart"/>
    <dgm:cxn modelId="{B8028A83-3D7B-434C-84FD-98270525662B}" type="presOf" srcId="{1A5F5EE5-4874-47C3-AC3A-692AA5F55810}" destId="{F7E723F5-0B0C-466E-8042-4C1205937839}" srcOrd="1" destOrd="0" presId="urn:microsoft.com/office/officeart/2009/3/layout/HorizontalOrganizationChart"/>
    <dgm:cxn modelId="{9B511E8E-14D9-4B5B-B462-BC8A2C74F4BA}" type="presOf" srcId="{1E214C32-250C-42FB-B0D5-D2E5CD65F47A}" destId="{70C1076B-5D0D-410B-ADBE-F50BEC64D9E9}" srcOrd="0" destOrd="0" presId="urn:microsoft.com/office/officeart/2009/3/layout/HorizontalOrganizationChart"/>
    <dgm:cxn modelId="{3C837993-7DCE-4E63-8813-A92673D1D7D1}" type="presOf" srcId="{1A5F5EE5-4874-47C3-AC3A-692AA5F55810}" destId="{B8EABF54-6550-4301-A56B-E83EF5933599}" srcOrd="0" destOrd="0" presId="urn:microsoft.com/office/officeart/2009/3/layout/HorizontalOrganizationChart"/>
    <dgm:cxn modelId="{83DE2A96-A5D3-483E-AD64-17EF607F2868}" type="presOf" srcId="{0C12BA19-3014-4E1F-87BC-361876A91E18}" destId="{0B3DABBD-195D-4D28-9D28-94709B037318}" srcOrd="0" destOrd="0" presId="urn:microsoft.com/office/officeart/2009/3/layout/HorizontalOrganizationChart"/>
    <dgm:cxn modelId="{D598E8AF-7811-456E-9F9A-926B2B621E29}" type="presOf" srcId="{00843890-0B99-4395-A14A-C703ECEC4255}" destId="{0BB71095-05F0-4C54-9849-E9B10E45EED8}" srcOrd="0" destOrd="0" presId="urn:microsoft.com/office/officeart/2009/3/layout/HorizontalOrganizationChart"/>
    <dgm:cxn modelId="{8D0D5FEA-2BA0-4F93-9978-C884F784EEA6}" srcId="{00843890-0B99-4395-A14A-C703ECEC4255}" destId="{7626D527-A21D-4855-B134-C3509D79E836}" srcOrd="0" destOrd="0" parTransId="{28A22206-0F74-4BF2-B850-1B7F8DAA5CC5}" sibTransId="{9883E5E1-90C2-4DE7-824C-8013D116929F}"/>
    <dgm:cxn modelId="{8CF24CFC-7F54-4710-A0C0-1599AA8B1DB0}" type="presOf" srcId="{7626D527-A21D-4855-B134-C3509D79E836}" destId="{08269150-20D8-4221-87DC-B5C978DFCD64}" srcOrd="1" destOrd="0" presId="urn:microsoft.com/office/officeart/2009/3/layout/HorizontalOrganizationChart"/>
    <dgm:cxn modelId="{B3DFC448-2191-4621-9B77-83C77E3F790C}" type="presParOf" srcId="{0BB71095-05F0-4C54-9849-E9B10E45EED8}" destId="{08DA3C40-AB38-4639-824B-0C0DACA19706}" srcOrd="0" destOrd="0" presId="urn:microsoft.com/office/officeart/2009/3/layout/HorizontalOrganizationChart"/>
    <dgm:cxn modelId="{C1103922-A71C-4BDC-AEBC-B61A1091536C}" type="presParOf" srcId="{08DA3C40-AB38-4639-824B-0C0DACA19706}" destId="{C5283C89-191F-49C8-AECA-1EA04FB3A6F1}" srcOrd="0" destOrd="0" presId="urn:microsoft.com/office/officeart/2009/3/layout/HorizontalOrganizationChart"/>
    <dgm:cxn modelId="{17A4E424-E3D9-477D-A9D2-88A861D2CA41}" type="presParOf" srcId="{C5283C89-191F-49C8-AECA-1EA04FB3A6F1}" destId="{42834EE2-8CC6-4A9A-842C-399306799320}" srcOrd="0" destOrd="0" presId="urn:microsoft.com/office/officeart/2009/3/layout/HorizontalOrganizationChart"/>
    <dgm:cxn modelId="{94A286DD-4BA2-4262-BC69-ED37BD1D81E3}" type="presParOf" srcId="{C5283C89-191F-49C8-AECA-1EA04FB3A6F1}" destId="{08269150-20D8-4221-87DC-B5C978DFCD64}" srcOrd="1" destOrd="0" presId="urn:microsoft.com/office/officeart/2009/3/layout/HorizontalOrganizationChart"/>
    <dgm:cxn modelId="{D56F1270-2E29-48C2-A7CD-A730C95C0952}" type="presParOf" srcId="{08DA3C40-AB38-4639-824B-0C0DACA19706}" destId="{3607B733-370C-4206-83A6-31B06F08F484}" srcOrd="1" destOrd="0" presId="urn:microsoft.com/office/officeart/2009/3/layout/HorizontalOrganizationChart"/>
    <dgm:cxn modelId="{95A64FE8-FC71-4E28-8809-333972316D08}" type="presParOf" srcId="{3607B733-370C-4206-83A6-31B06F08F484}" destId="{074DBF23-AA9D-41DB-9951-D25A2FBF57DD}" srcOrd="0" destOrd="0" presId="urn:microsoft.com/office/officeart/2009/3/layout/HorizontalOrganizationChart"/>
    <dgm:cxn modelId="{34A382DA-0205-4F97-B292-F0A749E1578A}" type="presParOf" srcId="{3607B733-370C-4206-83A6-31B06F08F484}" destId="{46025C09-D56B-4BD5-83D8-42A6EF30D28B}" srcOrd="1" destOrd="0" presId="urn:microsoft.com/office/officeart/2009/3/layout/HorizontalOrganizationChart"/>
    <dgm:cxn modelId="{5C0E9087-8F0B-4BE0-99B4-D64E709045A3}" type="presParOf" srcId="{46025C09-D56B-4BD5-83D8-42A6EF30D28B}" destId="{15AA067F-48CB-4FDE-9918-F785797F38A3}" srcOrd="0" destOrd="0" presId="urn:microsoft.com/office/officeart/2009/3/layout/HorizontalOrganizationChart"/>
    <dgm:cxn modelId="{753641F9-7288-4459-9926-5B12D82037BB}" type="presParOf" srcId="{15AA067F-48CB-4FDE-9918-F785797F38A3}" destId="{B8EABF54-6550-4301-A56B-E83EF5933599}" srcOrd="0" destOrd="0" presId="urn:microsoft.com/office/officeart/2009/3/layout/HorizontalOrganizationChart"/>
    <dgm:cxn modelId="{307D032A-2928-4ADF-9360-98946BC20EDC}" type="presParOf" srcId="{15AA067F-48CB-4FDE-9918-F785797F38A3}" destId="{F7E723F5-0B0C-466E-8042-4C1205937839}" srcOrd="1" destOrd="0" presId="urn:microsoft.com/office/officeart/2009/3/layout/HorizontalOrganizationChart"/>
    <dgm:cxn modelId="{D4266D08-2D73-4FB1-B447-AA5FB2F35166}" type="presParOf" srcId="{46025C09-D56B-4BD5-83D8-42A6EF30D28B}" destId="{422F5BA1-1EDC-4A6D-B56F-19FCAC6645E9}" srcOrd="1" destOrd="0" presId="urn:microsoft.com/office/officeart/2009/3/layout/HorizontalOrganizationChart"/>
    <dgm:cxn modelId="{02B3C458-87FA-41D9-9047-987500ECE08A}" type="presParOf" srcId="{46025C09-D56B-4BD5-83D8-42A6EF30D28B}" destId="{BEF09D47-8221-4FC7-A11B-8912D9F4B9EF}" srcOrd="2" destOrd="0" presId="urn:microsoft.com/office/officeart/2009/3/layout/HorizontalOrganizationChart"/>
    <dgm:cxn modelId="{92F55AB9-6201-4AC2-A6D1-9F7D0A51B52F}" type="presParOf" srcId="{3607B733-370C-4206-83A6-31B06F08F484}" destId="{0B3DABBD-195D-4D28-9D28-94709B037318}" srcOrd="2" destOrd="0" presId="urn:microsoft.com/office/officeart/2009/3/layout/HorizontalOrganizationChart"/>
    <dgm:cxn modelId="{8E1D5806-E236-477D-82C7-87E6CE5604FA}" type="presParOf" srcId="{3607B733-370C-4206-83A6-31B06F08F484}" destId="{51891CF1-2DDA-4FD3-92B4-9CD7177DEA02}" srcOrd="3" destOrd="0" presId="urn:microsoft.com/office/officeart/2009/3/layout/HorizontalOrganizationChart"/>
    <dgm:cxn modelId="{855FF4B8-2E80-4EB7-A0DA-D911330DDB8B}" type="presParOf" srcId="{51891CF1-2DDA-4FD3-92B4-9CD7177DEA02}" destId="{3BD64E2B-9987-41C1-9968-78CC129A553F}" srcOrd="0" destOrd="0" presId="urn:microsoft.com/office/officeart/2009/3/layout/HorizontalOrganizationChart"/>
    <dgm:cxn modelId="{18AC278F-8FD7-42A1-AE96-C3DCD5EA5EA0}" type="presParOf" srcId="{3BD64E2B-9987-41C1-9968-78CC129A553F}" destId="{70C1076B-5D0D-410B-ADBE-F50BEC64D9E9}" srcOrd="0" destOrd="0" presId="urn:microsoft.com/office/officeart/2009/3/layout/HorizontalOrganizationChart"/>
    <dgm:cxn modelId="{34DA60E1-8794-4017-9ED0-F49DDB5EC214}" type="presParOf" srcId="{3BD64E2B-9987-41C1-9968-78CC129A553F}" destId="{6ACA6A41-F24E-49F1-A585-4F6DA4B2E157}" srcOrd="1" destOrd="0" presId="urn:microsoft.com/office/officeart/2009/3/layout/HorizontalOrganizationChart"/>
    <dgm:cxn modelId="{2D5C23B4-EB89-4E0F-9B8D-A084F2507660}" type="presParOf" srcId="{51891CF1-2DDA-4FD3-92B4-9CD7177DEA02}" destId="{3224D73B-155C-414E-99CB-F753CF3B6B3A}" srcOrd="1" destOrd="0" presId="urn:microsoft.com/office/officeart/2009/3/layout/HorizontalOrganizationChart"/>
    <dgm:cxn modelId="{ED1E174F-3EE7-4D00-9B4A-B2EF66A510DF}" type="presParOf" srcId="{51891CF1-2DDA-4FD3-92B4-9CD7177DEA02}" destId="{A88E7BB7-3E20-4C08-89E8-6E869447D253}" srcOrd="2" destOrd="0" presId="urn:microsoft.com/office/officeart/2009/3/layout/HorizontalOrganizationChart"/>
    <dgm:cxn modelId="{99699C91-BFB1-424F-8767-80072DDCFF09}" type="presParOf" srcId="{3607B733-370C-4206-83A6-31B06F08F484}" destId="{D233EE0D-D4C9-4748-9305-58AEB46EE6FF}" srcOrd="4" destOrd="0" presId="urn:microsoft.com/office/officeart/2009/3/layout/HorizontalOrganizationChart"/>
    <dgm:cxn modelId="{15C66678-CB50-40A9-86D6-482C2CF4ECC0}" type="presParOf" srcId="{3607B733-370C-4206-83A6-31B06F08F484}" destId="{AC02AD3D-6766-436B-84C5-91E799803A1A}" srcOrd="5" destOrd="0" presId="urn:microsoft.com/office/officeart/2009/3/layout/HorizontalOrganizationChart"/>
    <dgm:cxn modelId="{A879254E-DB44-4CB0-9ED1-350540897BCB}" type="presParOf" srcId="{AC02AD3D-6766-436B-84C5-91E799803A1A}" destId="{0067AF8B-A72A-47AF-BDAC-52E174D6C820}" srcOrd="0" destOrd="0" presId="urn:microsoft.com/office/officeart/2009/3/layout/HorizontalOrganizationChart"/>
    <dgm:cxn modelId="{08D3733E-DE8B-4514-B191-47BCA63AA2E9}" type="presParOf" srcId="{0067AF8B-A72A-47AF-BDAC-52E174D6C820}" destId="{2BF00488-0348-45FA-A823-317A19728207}" srcOrd="0" destOrd="0" presId="urn:microsoft.com/office/officeart/2009/3/layout/HorizontalOrganizationChart"/>
    <dgm:cxn modelId="{B28B4845-5251-4E61-94F6-0C2A2EE678B2}" type="presParOf" srcId="{0067AF8B-A72A-47AF-BDAC-52E174D6C820}" destId="{942E78BA-58F6-4A08-AB73-E28B30BC9320}" srcOrd="1" destOrd="0" presId="urn:microsoft.com/office/officeart/2009/3/layout/HorizontalOrganizationChart"/>
    <dgm:cxn modelId="{F55C2B76-18A2-4FFF-A938-B088A1FF39DF}" type="presParOf" srcId="{AC02AD3D-6766-436B-84C5-91E799803A1A}" destId="{5954EADB-74B6-4978-BEDE-41A2A77ECDB5}" srcOrd="1" destOrd="0" presId="urn:microsoft.com/office/officeart/2009/3/layout/HorizontalOrganizationChart"/>
    <dgm:cxn modelId="{D035F250-4D23-4BA6-9291-29247121F275}" type="presParOf" srcId="{AC02AD3D-6766-436B-84C5-91E799803A1A}" destId="{4631FE51-3FB5-45AF-BE88-EE906B637305}" srcOrd="2" destOrd="0" presId="urn:microsoft.com/office/officeart/2009/3/layout/HorizontalOrganizationChart"/>
    <dgm:cxn modelId="{BF665CB6-BAD2-4758-8BF6-E14A29ED3B30}" type="presParOf" srcId="{08DA3C40-AB38-4639-824B-0C0DACA19706}" destId="{96C2714B-9E1A-4D45-8F99-DA628360E0C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843890-0B99-4395-A14A-C703ECEC4255}"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7626D527-A21D-4855-B134-C3509D79E836}">
      <dgm:prSet custT="1"/>
      <dgm:spPr/>
      <dgm:t>
        <a:bodyPr/>
        <a:lstStyle/>
        <a:p>
          <a:r>
            <a:rPr lang="zh-CN" altLang="en-US" sz="1600" dirty="0"/>
            <a:t>定时器状态</a:t>
          </a:r>
        </a:p>
      </dgm:t>
    </dgm:pt>
    <dgm:pt modelId="{28A22206-0F74-4BF2-B850-1B7F8DAA5CC5}" type="parTrans" cxnId="{8D0D5FEA-2BA0-4F93-9978-C884F784EEA6}">
      <dgm:prSet/>
      <dgm:spPr/>
      <dgm:t>
        <a:bodyPr/>
        <a:lstStyle/>
        <a:p>
          <a:endParaRPr lang="zh-CN" altLang="en-US" sz="2400"/>
        </a:p>
      </dgm:t>
    </dgm:pt>
    <dgm:pt modelId="{9883E5E1-90C2-4DE7-824C-8013D116929F}" type="sibTrans" cxnId="{8D0D5FEA-2BA0-4F93-9978-C884F784EEA6}">
      <dgm:prSet/>
      <dgm:spPr/>
      <dgm:t>
        <a:bodyPr/>
        <a:lstStyle/>
        <a:p>
          <a:endParaRPr lang="zh-CN" altLang="en-US" sz="2400"/>
        </a:p>
      </dgm:t>
    </dgm:pt>
    <dgm:pt modelId="{1E214C32-250C-42FB-B0D5-D2E5CD65F47A}">
      <dgm:prSet custT="1"/>
      <dgm:spPr/>
      <dgm:t>
        <a:bodyPr/>
        <a:lstStyle/>
        <a:p>
          <a:r>
            <a:rPr lang="zh-CN" altLang="en-US" sz="1600" dirty="0"/>
            <a:t>定时器处于计数状态</a:t>
          </a:r>
        </a:p>
      </dgm:t>
    </dgm:pt>
    <dgm:pt modelId="{0C12BA19-3014-4E1F-87BC-361876A91E18}" type="parTrans" cxnId="{878F5A1B-9FDD-46D5-95FA-21EBECA746E0}">
      <dgm:prSet/>
      <dgm:spPr/>
      <dgm:t>
        <a:bodyPr/>
        <a:lstStyle/>
        <a:p>
          <a:endParaRPr lang="zh-CN" altLang="en-US" sz="2400"/>
        </a:p>
      </dgm:t>
    </dgm:pt>
    <dgm:pt modelId="{22382677-356C-4AD7-8D27-13B9C59A2BC3}" type="sibTrans" cxnId="{878F5A1B-9FDD-46D5-95FA-21EBECA746E0}">
      <dgm:prSet/>
      <dgm:spPr/>
      <dgm:t>
        <a:bodyPr/>
        <a:lstStyle/>
        <a:p>
          <a:endParaRPr lang="zh-CN" altLang="en-US" sz="2400"/>
        </a:p>
      </dgm:t>
    </dgm:pt>
    <dgm:pt modelId="{EA37E1F5-7214-4A01-B4F7-884F309F30D0}">
      <dgm:prSet custT="1"/>
      <dgm:spPr/>
      <dgm:t>
        <a:bodyPr/>
        <a:lstStyle/>
        <a:p>
          <a:r>
            <a:rPr lang="zh-CN" altLang="en-US" sz="1600" dirty="0"/>
            <a:t>定时器创建后未启动或已停止</a:t>
          </a:r>
        </a:p>
      </dgm:t>
    </dgm:pt>
    <dgm:pt modelId="{91A0EF44-CED5-4175-BEE5-F2E105599B17}" type="parTrans" cxnId="{EF1B0E4B-241E-483A-A811-FFC842C4E312}">
      <dgm:prSet/>
      <dgm:spPr/>
      <dgm:t>
        <a:bodyPr/>
        <a:lstStyle/>
        <a:p>
          <a:endParaRPr lang="zh-CN" altLang="en-US" sz="2400"/>
        </a:p>
      </dgm:t>
    </dgm:pt>
    <dgm:pt modelId="{8D8F9719-D371-4B91-BEFB-17D26B23C226}" type="sibTrans" cxnId="{EF1B0E4B-241E-483A-A811-FFC842C4E312}">
      <dgm:prSet/>
      <dgm:spPr/>
      <dgm:t>
        <a:bodyPr/>
        <a:lstStyle/>
        <a:p>
          <a:endParaRPr lang="zh-CN" altLang="en-US" sz="2400"/>
        </a:p>
      </dgm:t>
    </dgm:pt>
    <dgm:pt modelId="{1A5F5EE5-4874-47C3-AC3A-692AA5F55810}">
      <dgm:prSet custT="1"/>
      <dgm:spPr/>
      <dgm:t>
        <a:bodyPr/>
        <a:lstStyle/>
        <a:p>
          <a:r>
            <a:rPr lang="zh-CN" altLang="en-US" sz="1600" dirty="0"/>
            <a:t>定时器未使用</a:t>
          </a:r>
        </a:p>
      </dgm:t>
    </dgm:pt>
    <dgm:pt modelId="{5093D27F-69EF-404F-85C8-6F3CAD4E00B4}" type="sibTrans" cxnId="{3BAE3A00-0B6E-4AD8-9962-A79CFD36FE90}">
      <dgm:prSet/>
      <dgm:spPr/>
      <dgm:t>
        <a:bodyPr/>
        <a:lstStyle/>
        <a:p>
          <a:endParaRPr lang="zh-CN" altLang="en-US" sz="2400"/>
        </a:p>
      </dgm:t>
    </dgm:pt>
    <dgm:pt modelId="{DC807B37-8D96-4EB4-85EE-017ED61A7403}" type="parTrans" cxnId="{3BAE3A00-0B6E-4AD8-9962-A79CFD36FE90}">
      <dgm:prSet/>
      <dgm:spPr/>
      <dgm:t>
        <a:bodyPr/>
        <a:lstStyle/>
        <a:p>
          <a:endParaRPr lang="zh-CN" altLang="en-US" sz="2400"/>
        </a:p>
      </dgm:t>
    </dgm:pt>
    <dgm:pt modelId="{0BB71095-05F0-4C54-9849-E9B10E45EED8}" type="pres">
      <dgm:prSet presAssocID="{00843890-0B99-4395-A14A-C703ECEC4255}" presName="hierChild1" presStyleCnt="0">
        <dgm:presLayoutVars>
          <dgm:orgChart val="1"/>
          <dgm:chPref val="1"/>
          <dgm:dir/>
          <dgm:animOne val="branch"/>
          <dgm:animLvl val="lvl"/>
          <dgm:resizeHandles/>
        </dgm:presLayoutVars>
      </dgm:prSet>
      <dgm:spPr/>
    </dgm:pt>
    <dgm:pt modelId="{08DA3C40-AB38-4639-824B-0C0DACA19706}" type="pres">
      <dgm:prSet presAssocID="{7626D527-A21D-4855-B134-C3509D79E836}" presName="hierRoot1" presStyleCnt="0">
        <dgm:presLayoutVars>
          <dgm:hierBranch val="init"/>
        </dgm:presLayoutVars>
      </dgm:prSet>
      <dgm:spPr/>
    </dgm:pt>
    <dgm:pt modelId="{C5283C89-191F-49C8-AECA-1EA04FB3A6F1}" type="pres">
      <dgm:prSet presAssocID="{7626D527-A21D-4855-B134-C3509D79E836}" presName="rootComposite1" presStyleCnt="0"/>
      <dgm:spPr/>
    </dgm:pt>
    <dgm:pt modelId="{42834EE2-8CC6-4A9A-842C-399306799320}" type="pres">
      <dgm:prSet presAssocID="{7626D527-A21D-4855-B134-C3509D79E836}" presName="rootText1" presStyleLbl="node0" presStyleIdx="0" presStyleCnt="1">
        <dgm:presLayoutVars>
          <dgm:chPref val="3"/>
        </dgm:presLayoutVars>
      </dgm:prSet>
      <dgm:spPr/>
    </dgm:pt>
    <dgm:pt modelId="{08269150-20D8-4221-87DC-B5C978DFCD64}" type="pres">
      <dgm:prSet presAssocID="{7626D527-A21D-4855-B134-C3509D79E836}" presName="rootConnector1" presStyleLbl="node1" presStyleIdx="0" presStyleCnt="0"/>
      <dgm:spPr/>
    </dgm:pt>
    <dgm:pt modelId="{3607B733-370C-4206-83A6-31B06F08F484}" type="pres">
      <dgm:prSet presAssocID="{7626D527-A21D-4855-B134-C3509D79E836}" presName="hierChild2" presStyleCnt="0"/>
      <dgm:spPr/>
    </dgm:pt>
    <dgm:pt modelId="{074DBF23-AA9D-41DB-9951-D25A2FBF57DD}" type="pres">
      <dgm:prSet presAssocID="{DC807B37-8D96-4EB4-85EE-017ED61A7403}" presName="Name64" presStyleLbl="parChTrans1D2" presStyleIdx="0" presStyleCnt="3"/>
      <dgm:spPr/>
    </dgm:pt>
    <dgm:pt modelId="{46025C09-D56B-4BD5-83D8-42A6EF30D28B}" type="pres">
      <dgm:prSet presAssocID="{1A5F5EE5-4874-47C3-AC3A-692AA5F55810}" presName="hierRoot2" presStyleCnt="0">
        <dgm:presLayoutVars>
          <dgm:hierBranch val="init"/>
        </dgm:presLayoutVars>
      </dgm:prSet>
      <dgm:spPr/>
    </dgm:pt>
    <dgm:pt modelId="{15AA067F-48CB-4FDE-9918-F785797F38A3}" type="pres">
      <dgm:prSet presAssocID="{1A5F5EE5-4874-47C3-AC3A-692AA5F55810}" presName="rootComposite" presStyleCnt="0"/>
      <dgm:spPr/>
    </dgm:pt>
    <dgm:pt modelId="{B8EABF54-6550-4301-A56B-E83EF5933599}" type="pres">
      <dgm:prSet presAssocID="{1A5F5EE5-4874-47C3-AC3A-692AA5F55810}" presName="rootText" presStyleLbl="node2" presStyleIdx="0" presStyleCnt="3" custScaleX="182606">
        <dgm:presLayoutVars>
          <dgm:chPref val="3"/>
        </dgm:presLayoutVars>
      </dgm:prSet>
      <dgm:spPr/>
    </dgm:pt>
    <dgm:pt modelId="{F7E723F5-0B0C-466E-8042-4C1205937839}" type="pres">
      <dgm:prSet presAssocID="{1A5F5EE5-4874-47C3-AC3A-692AA5F55810}" presName="rootConnector" presStyleLbl="node2" presStyleIdx="0" presStyleCnt="3"/>
      <dgm:spPr/>
    </dgm:pt>
    <dgm:pt modelId="{422F5BA1-1EDC-4A6D-B56F-19FCAC6645E9}" type="pres">
      <dgm:prSet presAssocID="{1A5F5EE5-4874-47C3-AC3A-692AA5F55810}" presName="hierChild4" presStyleCnt="0"/>
      <dgm:spPr/>
    </dgm:pt>
    <dgm:pt modelId="{BEF09D47-8221-4FC7-A11B-8912D9F4B9EF}" type="pres">
      <dgm:prSet presAssocID="{1A5F5EE5-4874-47C3-AC3A-692AA5F55810}" presName="hierChild5" presStyleCnt="0"/>
      <dgm:spPr/>
    </dgm:pt>
    <dgm:pt modelId="{0B3DABBD-195D-4D28-9D28-94709B037318}" type="pres">
      <dgm:prSet presAssocID="{0C12BA19-3014-4E1F-87BC-361876A91E18}" presName="Name64" presStyleLbl="parChTrans1D2" presStyleIdx="1" presStyleCnt="3"/>
      <dgm:spPr/>
    </dgm:pt>
    <dgm:pt modelId="{51891CF1-2DDA-4FD3-92B4-9CD7177DEA02}" type="pres">
      <dgm:prSet presAssocID="{1E214C32-250C-42FB-B0D5-D2E5CD65F47A}" presName="hierRoot2" presStyleCnt="0">
        <dgm:presLayoutVars>
          <dgm:hierBranch val="init"/>
        </dgm:presLayoutVars>
      </dgm:prSet>
      <dgm:spPr/>
    </dgm:pt>
    <dgm:pt modelId="{3BD64E2B-9987-41C1-9968-78CC129A553F}" type="pres">
      <dgm:prSet presAssocID="{1E214C32-250C-42FB-B0D5-D2E5CD65F47A}" presName="rootComposite" presStyleCnt="0"/>
      <dgm:spPr/>
    </dgm:pt>
    <dgm:pt modelId="{70C1076B-5D0D-410B-ADBE-F50BEC64D9E9}" type="pres">
      <dgm:prSet presAssocID="{1E214C32-250C-42FB-B0D5-D2E5CD65F47A}" presName="rootText" presStyleLbl="node2" presStyleIdx="1" presStyleCnt="3" custScaleX="182606">
        <dgm:presLayoutVars>
          <dgm:chPref val="3"/>
        </dgm:presLayoutVars>
      </dgm:prSet>
      <dgm:spPr/>
    </dgm:pt>
    <dgm:pt modelId="{6ACA6A41-F24E-49F1-A585-4F6DA4B2E157}" type="pres">
      <dgm:prSet presAssocID="{1E214C32-250C-42FB-B0D5-D2E5CD65F47A}" presName="rootConnector" presStyleLbl="node2" presStyleIdx="1" presStyleCnt="3"/>
      <dgm:spPr/>
    </dgm:pt>
    <dgm:pt modelId="{3224D73B-155C-414E-99CB-F753CF3B6B3A}" type="pres">
      <dgm:prSet presAssocID="{1E214C32-250C-42FB-B0D5-D2E5CD65F47A}" presName="hierChild4" presStyleCnt="0"/>
      <dgm:spPr/>
    </dgm:pt>
    <dgm:pt modelId="{A88E7BB7-3E20-4C08-89E8-6E869447D253}" type="pres">
      <dgm:prSet presAssocID="{1E214C32-250C-42FB-B0D5-D2E5CD65F47A}" presName="hierChild5" presStyleCnt="0"/>
      <dgm:spPr/>
    </dgm:pt>
    <dgm:pt modelId="{D233EE0D-D4C9-4748-9305-58AEB46EE6FF}" type="pres">
      <dgm:prSet presAssocID="{91A0EF44-CED5-4175-BEE5-F2E105599B17}" presName="Name64" presStyleLbl="parChTrans1D2" presStyleIdx="2" presStyleCnt="3"/>
      <dgm:spPr/>
    </dgm:pt>
    <dgm:pt modelId="{AC02AD3D-6766-436B-84C5-91E799803A1A}" type="pres">
      <dgm:prSet presAssocID="{EA37E1F5-7214-4A01-B4F7-884F309F30D0}" presName="hierRoot2" presStyleCnt="0">
        <dgm:presLayoutVars>
          <dgm:hierBranch val="init"/>
        </dgm:presLayoutVars>
      </dgm:prSet>
      <dgm:spPr/>
    </dgm:pt>
    <dgm:pt modelId="{0067AF8B-A72A-47AF-BDAC-52E174D6C820}" type="pres">
      <dgm:prSet presAssocID="{EA37E1F5-7214-4A01-B4F7-884F309F30D0}" presName="rootComposite" presStyleCnt="0"/>
      <dgm:spPr/>
    </dgm:pt>
    <dgm:pt modelId="{2BF00488-0348-45FA-A823-317A19728207}" type="pres">
      <dgm:prSet presAssocID="{EA37E1F5-7214-4A01-B4F7-884F309F30D0}" presName="rootText" presStyleLbl="node2" presStyleIdx="2" presStyleCnt="3" custScaleX="182606">
        <dgm:presLayoutVars>
          <dgm:chPref val="3"/>
        </dgm:presLayoutVars>
      </dgm:prSet>
      <dgm:spPr/>
    </dgm:pt>
    <dgm:pt modelId="{942E78BA-58F6-4A08-AB73-E28B30BC9320}" type="pres">
      <dgm:prSet presAssocID="{EA37E1F5-7214-4A01-B4F7-884F309F30D0}" presName="rootConnector" presStyleLbl="node2" presStyleIdx="2" presStyleCnt="3"/>
      <dgm:spPr/>
    </dgm:pt>
    <dgm:pt modelId="{5954EADB-74B6-4978-BEDE-41A2A77ECDB5}" type="pres">
      <dgm:prSet presAssocID="{EA37E1F5-7214-4A01-B4F7-884F309F30D0}" presName="hierChild4" presStyleCnt="0"/>
      <dgm:spPr/>
    </dgm:pt>
    <dgm:pt modelId="{4631FE51-3FB5-45AF-BE88-EE906B637305}" type="pres">
      <dgm:prSet presAssocID="{EA37E1F5-7214-4A01-B4F7-884F309F30D0}" presName="hierChild5" presStyleCnt="0"/>
      <dgm:spPr/>
    </dgm:pt>
    <dgm:pt modelId="{96C2714B-9E1A-4D45-8F99-DA628360E0C7}" type="pres">
      <dgm:prSet presAssocID="{7626D527-A21D-4855-B134-C3509D79E836}" presName="hierChild3" presStyleCnt="0"/>
      <dgm:spPr/>
    </dgm:pt>
  </dgm:ptLst>
  <dgm:cxnLst>
    <dgm:cxn modelId="{3BAE3A00-0B6E-4AD8-9962-A79CFD36FE90}" srcId="{7626D527-A21D-4855-B134-C3509D79E836}" destId="{1A5F5EE5-4874-47C3-AC3A-692AA5F55810}" srcOrd="0" destOrd="0" parTransId="{DC807B37-8D96-4EB4-85EE-017ED61A7403}" sibTransId="{5093D27F-69EF-404F-85C8-6F3CAD4E00B4}"/>
    <dgm:cxn modelId="{3E22DD0F-7CD5-4983-875B-E885D3AB8D23}" type="presOf" srcId="{7626D527-A21D-4855-B134-C3509D79E836}" destId="{42834EE2-8CC6-4A9A-842C-399306799320}" srcOrd="0" destOrd="0" presId="urn:microsoft.com/office/officeart/2009/3/layout/HorizontalOrganizationChart"/>
    <dgm:cxn modelId="{9F46741B-4A6A-415C-8223-481B14E0838B}" type="presOf" srcId="{DC807B37-8D96-4EB4-85EE-017ED61A7403}" destId="{074DBF23-AA9D-41DB-9951-D25A2FBF57DD}" srcOrd="0" destOrd="0" presId="urn:microsoft.com/office/officeart/2009/3/layout/HorizontalOrganizationChart"/>
    <dgm:cxn modelId="{878F5A1B-9FDD-46D5-95FA-21EBECA746E0}" srcId="{7626D527-A21D-4855-B134-C3509D79E836}" destId="{1E214C32-250C-42FB-B0D5-D2E5CD65F47A}" srcOrd="1" destOrd="0" parTransId="{0C12BA19-3014-4E1F-87BC-361876A91E18}" sibTransId="{22382677-356C-4AD7-8D27-13B9C59A2BC3}"/>
    <dgm:cxn modelId="{EF1B0E4B-241E-483A-A811-FFC842C4E312}" srcId="{7626D527-A21D-4855-B134-C3509D79E836}" destId="{EA37E1F5-7214-4A01-B4F7-884F309F30D0}" srcOrd="2" destOrd="0" parTransId="{91A0EF44-CED5-4175-BEE5-F2E105599B17}" sibTransId="{8D8F9719-D371-4B91-BEFB-17D26B23C226}"/>
    <dgm:cxn modelId="{44E9CC70-C363-487D-8FAD-E3C7363E6550}" type="presOf" srcId="{1E214C32-250C-42FB-B0D5-D2E5CD65F47A}" destId="{6ACA6A41-F24E-49F1-A585-4F6DA4B2E157}" srcOrd="1" destOrd="0" presId="urn:microsoft.com/office/officeart/2009/3/layout/HorizontalOrganizationChart"/>
    <dgm:cxn modelId="{32A08C77-FC91-42D8-97F6-068E6E449BE4}" type="presOf" srcId="{EA37E1F5-7214-4A01-B4F7-884F309F30D0}" destId="{942E78BA-58F6-4A08-AB73-E28B30BC9320}" srcOrd="1" destOrd="0" presId="urn:microsoft.com/office/officeart/2009/3/layout/HorizontalOrganizationChart"/>
    <dgm:cxn modelId="{F2E1245A-5298-4A4A-B89E-A688EE05D923}" type="presOf" srcId="{91A0EF44-CED5-4175-BEE5-F2E105599B17}" destId="{D233EE0D-D4C9-4748-9305-58AEB46EE6FF}" srcOrd="0" destOrd="0" presId="urn:microsoft.com/office/officeart/2009/3/layout/HorizontalOrganizationChart"/>
    <dgm:cxn modelId="{D7D2A081-65CF-4A95-A447-A324C7EA4774}" type="presOf" srcId="{EA37E1F5-7214-4A01-B4F7-884F309F30D0}" destId="{2BF00488-0348-45FA-A823-317A19728207}" srcOrd="0" destOrd="0" presId="urn:microsoft.com/office/officeart/2009/3/layout/HorizontalOrganizationChart"/>
    <dgm:cxn modelId="{B8028A83-3D7B-434C-84FD-98270525662B}" type="presOf" srcId="{1A5F5EE5-4874-47C3-AC3A-692AA5F55810}" destId="{F7E723F5-0B0C-466E-8042-4C1205937839}" srcOrd="1" destOrd="0" presId="urn:microsoft.com/office/officeart/2009/3/layout/HorizontalOrganizationChart"/>
    <dgm:cxn modelId="{9B511E8E-14D9-4B5B-B462-BC8A2C74F4BA}" type="presOf" srcId="{1E214C32-250C-42FB-B0D5-D2E5CD65F47A}" destId="{70C1076B-5D0D-410B-ADBE-F50BEC64D9E9}" srcOrd="0" destOrd="0" presId="urn:microsoft.com/office/officeart/2009/3/layout/HorizontalOrganizationChart"/>
    <dgm:cxn modelId="{3C837993-7DCE-4E63-8813-A92673D1D7D1}" type="presOf" srcId="{1A5F5EE5-4874-47C3-AC3A-692AA5F55810}" destId="{B8EABF54-6550-4301-A56B-E83EF5933599}" srcOrd="0" destOrd="0" presId="urn:microsoft.com/office/officeart/2009/3/layout/HorizontalOrganizationChart"/>
    <dgm:cxn modelId="{83DE2A96-A5D3-483E-AD64-17EF607F2868}" type="presOf" srcId="{0C12BA19-3014-4E1F-87BC-361876A91E18}" destId="{0B3DABBD-195D-4D28-9D28-94709B037318}" srcOrd="0" destOrd="0" presId="urn:microsoft.com/office/officeart/2009/3/layout/HorizontalOrganizationChart"/>
    <dgm:cxn modelId="{D598E8AF-7811-456E-9F9A-926B2B621E29}" type="presOf" srcId="{00843890-0B99-4395-A14A-C703ECEC4255}" destId="{0BB71095-05F0-4C54-9849-E9B10E45EED8}" srcOrd="0" destOrd="0" presId="urn:microsoft.com/office/officeart/2009/3/layout/HorizontalOrganizationChart"/>
    <dgm:cxn modelId="{8D0D5FEA-2BA0-4F93-9978-C884F784EEA6}" srcId="{00843890-0B99-4395-A14A-C703ECEC4255}" destId="{7626D527-A21D-4855-B134-C3509D79E836}" srcOrd="0" destOrd="0" parTransId="{28A22206-0F74-4BF2-B850-1B7F8DAA5CC5}" sibTransId="{9883E5E1-90C2-4DE7-824C-8013D116929F}"/>
    <dgm:cxn modelId="{8CF24CFC-7F54-4710-A0C0-1599AA8B1DB0}" type="presOf" srcId="{7626D527-A21D-4855-B134-C3509D79E836}" destId="{08269150-20D8-4221-87DC-B5C978DFCD64}" srcOrd="1" destOrd="0" presId="urn:microsoft.com/office/officeart/2009/3/layout/HorizontalOrganizationChart"/>
    <dgm:cxn modelId="{B3DFC448-2191-4621-9B77-83C77E3F790C}" type="presParOf" srcId="{0BB71095-05F0-4C54-9849-E9B10E45EED8}" destId="{08DA3C40-AB38-4639-824B-0C0DACA19706}" srcOrd="0" destOrd="0" presId="urn:microsoft.com/office/officeart/2009/3/layout/HorizontalOrganizationChart"/>
    <dgm:cxn modelId="{C1103922-A71C-4BDC-AEBC-B61A1091536C}" type="presParOf" srcId="{08DA3C40-AB38-4639-824B-0C0DACA19706}" destId="{C5283C89-191F-49C8-AECA-1EA04FB3A6F1}" srcOrd="0" destOrd="0" presId="urn:microsoft.com/office/officeart/2009/3/layout/HorizontalOrganizationChart"/>
    <dgm:cxn modelId="{17A4E424-E3D9-477D-A9D2-88A861D2CA41}" type="presParOf" srcId="{C5283C89-191F-49C8-AECA-1EA04FB3A6F1}" destId="{42834EE2-8CC6-4A9A-842C-399306799320}" srcOrd="0" destOrd="0" presId="urn:microsoft.com/office/officeart/2009/3/layout/HorizontalOrganizationChart"/>
    <dgm:cxn modelId="{94A286DD-4BA2-4262-BC69-ED37BD1D81E3}" type="presParOf" srcId="{C5283C89-191F-49C8-AECA-1EA04FB3A6F1}" destId="{08269150-20D8-4221-87DC-B5C978DFCD64}" srcOrd="1" destOrd="0" presId="urn:microsoft.com/office/officeart/2009/3/layout/HorizontalOrganizationChart"/>
    <dgm:cxn modelId="{D56F1270-2E29-48C2-A7CD-A730C95C0952}" type="presParOf" srcId="{08DA3C40-AB38-4639-824B-0C0DACA19706}" destId="{3607B733-370C-4206-83A6-31B06F08F484}" srcOrd="1" destOrd="0" presId="urn:microsoft.com/office/officeart/2009/3/layout/HorizontalOrganizationChart"/>
    <dgm:cxn modelId="{95A64FE8-FC71-4E28-8809-333972316D08}" type="presParOf" srcId="{3607B733-370C-4206-83A6-31B06F08F484}" destId="{074DBF23-AA9D-41DB-9951-D25A2FBF57DD}" srcOrd="0" destOrd="0" presId="urn:microsoft.com/office/officeart/2009/3/layout/HorizontalOrganizationChart"/>
    <dgm:cxn modelId="{34A382DA-0205-4F97-B292-F0A749E1578A}" type="presParOf" srcId="{3607B733-370C-4206-83A6-31B06F08F484}" destId="{46025C09-D56B-4BD5-83D8-42A6EF30D28B}" srcOrd="1" destOrd="0" presId="urn:microsoft.com/office/officeart/2009/3/layout/HorizontalOrganizationChart"/>
    <dgm:cxn modelId="{5C0E9087-8F0B-4BE0-99B4-D64E709045A3}" type="presParOf" srcId="{46025C09-D56B-4BD5-83D8-42A6EF30D28B}" destId="{15AA067F-48CB-4FDE-9918-F785797F38A3}" srcOrd="0" destOrd="0" presId="urn:microsoft.com/office/officeart/2009/3/layout/HorizontalOrganizationChart"/>
    <dgm:cxn modelId="{753641F9-7288-4459-9926-5B12D82037BB}" type="presParOf" srcId="{15AA067F-48CB-4FDE-9918-F785797F38A3}" destId="{B8EABF54-6550-4301-A56B-E83EF5933599}" srcOrd="0" destOrd="0" presId="urn:microsoft.com/office/officeart/2009/3/layout/HorizontalOrganizationChart"/>
    <dgm:cxn modelId="{307D032A-2928-4ADF-9360-98946BC20EDC}" type="presParOf" srcId="{15AA067F-48CB-4FDE-9918-F785797F38A3}" destId="{F7E723F5-0B0C-466E-8042-4C1205937839}" srcOrd="1" destOrd="0" presId="urn:microsoft.com/office/officeart/2009/3/layout/HorizontalOrganizationChart"/>
    <dgm:cxn modelId="{D4266D08-2D73-4FB1-B447-AA5FB2F35166}" type="presParOf" srcId="{46025C09-D56B-4BD5-83D8-42A6EF30D28B}" destId="{422F5BA1-1EDC-4A6D-B56F-19FCAC6645E9}" srcOrd="1" destOrd="0" presId="urn:microsoft.com/office/officeart/2009/3/layout/HorizontalOrganizationChart"/>
    <dgm:cxn modelId="{02B3C458-87FA-41D9-9047-987500ECE08A}" type="presParOf" srcId="{46025C09-D56B-4BD5-83D8-42A6EF30D28B}" destId="{BEF09D47-8221-4FC7-A11B-8912D9F4B9EF}" srcOrd="2" destOrd="0" presId="urn:microsoft.com/office/officeart/2009/3/layout/HorizontalOrganizationChart"/>
    <dgm:cxn modelId="{92F55AB9-6201-4AC2-A6D1-9F7D0A51B52F}" type="presParOf" srcId="{3607B733-370C-4206-83A6-31B06F08F484}" destId="{0B3DABBD-195D-4D28-9D28-94709B037318}" srcOrd="2" destOrd="0" presId="urn:microsoft.com/office/officeart/2009/3/layout/HorizontalOrganizationChart"/>
    <dgm:cxn modelId="{8E1D5806-E236-477D-82C7-87E6CE5604FA}" type="presParOf" srcId="{3607B733-370C-4206-83A6-31B06F08F484}" destId="{51891CF1-2DDA-4FD3-92B4-9CD7177DEA02}" srcOrd="3" destOrd="0" presId="urn:microsoft.com/office/officeart/2009/3/layout/HorizontalOrganizationChart"/>
    <dgm:cxn modelId="{855FF4B8-2E80-4EB7-A0DA-D911330DDB8B}" type="presParOf" srcId="{51891CF1-2DDA-4FD3-92B4-9CD7177DEA02}" destId="{3BD64E2B-9987-41C1-9968-78CC129A553F}" srcOrd="0" destOrd="0" presId="urn:microsoft.com/office/officeart/2009/3/layout/HorizontalOrganizationChart"/>
    <dgm:cxn modelId="{18AC278F-8FD7-42A1-AE96-C3DCD5EA5EA0}" type="presParOf" srcId="{3BD64E2B-9987-41C1-9968-78CC129A553F}" destId="{70C1076B-5D0D-410B-ADBE-F50BEC64D9E9}" srcOrd="0" destOrd="0" presId="urn:microsoft.com/office/officeart/2009/3/layout/HorizontalOrganizationChart"/>
    <dgm:cxn modelId="{34DA60E1-8794-4017-9ED0-F49DDB5EC214}" type="presParOf" srcId="{3BD64E2B-9987-41C1-9968-78CC129A553F}" destId="{6ACA6A41-F24E-49F1-A585-4F6DA4B2E157}" srcOrd="1" destOrd="0" presId="urn:microsoft.com/office/officeart/2009/3/layout/HorizontalOrganizationChart"/>
    <dgm:cxn modelId="{2D5C23B4-EB89-4E0F-9B8D-A084F2507660}" type="presParOf" srcId="{51891CF1-2DDA-4FD3-92B4-9CD7177DEA02}" destId="{3224D73B-155C-414E-99CB-F753CF3B6B3A}" srcOrd="1" destOrd="0" presId="urn:microsoft.com/office/officeart/2009/3/layout/HorizontalOrganizationChart"/>
    <dgm:cxn modelId="{ED1E174F-3EE7-4D00-9B4A-B2EF66A510DF}" type="presParOf" srcId="{51891CF1-2DDA-4FD3-92B4-9CD7177DEA02}" destId="{A88E7BB7-3E20-4C08-89E8-6E869447D253}" srcOrd="2" destOrd="0" presId="urn:microsoft.com/office/officeart/2009/3/layout/HorizontalOrganizationChart"/>
    <dgm:cxn modelId="{99699C91-BFB1-424F-8767-80072DDCFF09}" type="presParOf" srcId="{3607B733-370C-4206-83A6-31B06F08F484}" destId="{D233EE0D-D4C9-4748-9305-58AEB46EE6FF}" srcOrd="4" destOrd="0" presId="urn:microsoft.com/office/officeart/2009/3/layout/HorizontalOrganizationChart"/>
    <dgm:cxn modelId="{15C66678-CB50-40A9-86D6-482C2CF4ECC0}" type="presParOf" srcId="{3607B733-370C-4206-83A6-31B06F08F484}" destId="{AC02AD3D-6766-436B-84C5-91E799803A1A}" srcOrd="5" destOrd="0" presId="urn:microsoft.com/office/officeart/2009/3/layout/HorizontalOrganizationChart"/>
    <dgm:cxn modelId="{A879254E-DB44-4CB0-9ED1-350540897BCB}" type="presParOf" srcId="{AC02AD3D-6766-436B-84C5-91E799803A1A}" destId="{0067AF8B-A72A-47AF-BDAC-52E174D6C820}" srcOrd="0" destOrd="0" presId="urn:microsoft.com/office/officeart/2009/3/layout/HorizontalOrganizationChart"/>
    <dgm:cxn modelId="{08D3733E-DE8B-4514-B191-47BCA63AA2E9}" type="presParOf" srcId="{0067AF8B-A72A-47AF-BDAC-52E174D6C820}" destId="{2BF00488-0348-45FA-A823-317A19728207}" srcOrd="0" destOrd="0" presId="urn:microsoft.com/office/officeart/2009/3/layout/HorizontalOrganizationChart"/>
    <dgm:cxn modelId="{B28B4845-5251-4E61-94F6-0C2A2EE678B2}" type="presParOf" srcId="{0067AF8B-A72A-47AF-BDAC-52E174D6C820}" destId="{942E78BA-58F6-4A08-AB73-E28B30BC9320}" srcOrd="1" destOrd="0" presId="urn:microsoft.com/office/officeart/2009/3/layout/HorizontalOrganizationChart"/>
    <dgm:cxn modelId="{F55C2B76-18A2-4FFF-A938-B088A1FF39DF}" type="presParOf" srcId="{AC02AD3D-6766-436B-84C5-91E799803A1A}" destId="{5954EADB-74B6-4978-BEDE-41A2A77ECDB5}" srcOrd="1" destOrd="0" presId="urn:microsoft.com/office/officeart/2009/3/layout/HorizontalOrganizationChart"/>
    <dgm:cxn modelId="{D035F250-4D23-4BA6-9291-29247121F275}" type="presParOf" srcId="{AC02AD3D-6766-436B-84C5-91E799803A1A}" destId="{4631FE51-3FB5-45AF-BE88-EE906B637305}" srcOrd="2" destOrd="0" presId="urn:microsoft.com/office/officeart/2009/3/layout/HorizontalOrganizationChart"/>
    <dgm:cxn modelId="{BF665CB6-BAD2-4758-8BF6-E14A29ED3B30}" type="presParOf" srcId="{08DA3C40-AB38-4639-824B-0C0DACA19706}" destId="{96C2714B-9E1A-4D45-8F99-DA628360E0C7}" srcOrd="2" destOrd="0" presId="urn:microsoft.com/office/officeart/2009/3/layout/HorizontalOrganizationChar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B0162-13D4-4DC4-8D7A-8ED5B715240E}">
      <dsp:nvSpPr>
        <dsp:cNvPr id="0" name=""/>
        <dsp:cNvSpPr/>
      </dsp:nvSpPr>
      <dsp:spPr>
        <a:xfrm>
          <a:off x="6908464" y="2005033"/>
          <a:ext cx="91440" cy="308868"/>
        </a:xfrm>
        <a:custGeom>
          <a:avLst/>
          <a:gdLst/>
          <a:ahLst/>
          <a:cxnLst/>
          <a:rect l="0" t="0" r="0" b="0"/>
          <a:pathLst>
            <a:path>
              <a:moveTo>
                <a:pt x="45720" y="0"/>
              </a:moveTo>
              <a:lnTo>
                <a:pt x="45720" y="3088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6BEE6A-4558-42AC-B652-37829E41A92B}">
      <dsp:nvSpPr>
        <dsp:cNvPr id="0" name=""/>
        <dsp:cNvSpPr/>
      </dsp:nvSpPr>
      <dsp:spPr>
        <a:xfrm>
          <a:off x="4691130" y="1021785"/>
          <a:ext cx="2263054" cy="308868"/>
        </a:xfrm>
        <a:custGeom>
          <a:avLst/>
          <a:gdLst/>
          <a:ahLst/>
          <a:cxnLst/>
          <a:rect l="0" t="0" r="0" b="0"/>
          <a:pathLst>
            <a:path>
              <a:moveTo>
                <a:pt x="0" y="0"/>
              </a:moveTo>
              <a:lnTo>
                <a:pt x="0" y="210485"/>
              </a:lnTo>
              <a:lnTo>
                <a:pt x="2263054" y="210485"/>
              </a:lnTo>
              <a:lnTo>
                <a:pt x="2263054" y="3088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B98531-1463-4572-BE75-0A183D0F437A}">
      <dsp:nvSpPr>
        <dsp:cNvPr id="0" name=""/>
        <dsp:cNvSpPr/>
      </dsp:nvSpPr>
      <dsp:spPr>
        <a:xfrm>
          <a:off x="2428076" y="2005033"/>
          <a:ext cx="1356224" cy="308868"/>
        </a:xfrm>
        <a:custGeom>
          <a:avLst/>
          <a:gdLst/>
          <a:ahLst/>
          <a:cxnLst/>
          <a:rect l="0" t="0" r="0" b="0"/>
          <a:pathLst>
            <a:path>
              <a:moveTo>
                <a:pt x="0" y="0"/>
              </a:moveTo>
              <a:lnTo>
                <a:pt x="0" y="210485"/>
              </a:lnTo>
              <a:lnTo>
                <a:pt x="1356224" y="210485"/>
              </a:lnTo>
              <a:lnTo>
                <a:pt x="1356224" y="3088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A61AAD-4650-4ECE-8BFD-4F62DCF06EFB}">
      <dsp:nvSpPr>
        <dsp:cNvPr id="0" name=""/>
        <dsp:cNvSpPr/>
      </dsp:nvSpPr>
      <dsp:spPr>
        <a:xfrm>
          <a:off x="1246431" y="2005033"/>
          <a:ext cx="1181645" cy="308868"/>
        </a:xfrm>
        <a:custGeom>
          <a:avLst/>
          <a:gdLst/>
          <a:ahLst/>
          <a:cxnLst/>
          <a:rect l="0" t="0" r="0" b="0"/>
          <a:pathLst>
            <a:path>
              <a:moveTo>
                <a:pt x="1181645" y="0"/>
              </a:moveTo>
              <a:lnTo>
                <a:pt x="1181645" y="210485"/>
              </a:lnTo>
              <a:lnTo>
                <a:pt x="0" y="210485"/>
              </a:lnTo>
              <a:lnTo>
                <a:pt x="0" y="308868"/>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2A7300-C894-40F3-9C7F-0D55CD4FC174}">
      <dsp:nvSpPr>
        <dsp:cNvPr id="0" name=""/>
        <dsp:cNvSpPr/>
      </dsp:nvSpPr>
      <dsp:spPr>
        <a:xfrm>
          <a:off x="2428076" y="1021785"/>
          <a:ext cx="2263054" cy="308868"/>
        </a:xfrm>
        <a:custGeom>
          <a:avLst/>
          <a:gdLst/>
          <a:ahLst/>
          <a:cxnLst/>
          <a:rect l="0" t="0" r="0" b="0"/>
          <a:pathLst>
            <a:path>
              <a:moveTo>
                <a:pt x="2263054" y="0"/>
              </a:moveTo>
              <a:lnTo>
                <a:pt x="2263054" y="210485"/>
              </a:lnTo>
              <a:lnTo>
                <a:pt x="0" y="210485"/>
              </a:lnTo>
              <a:lnTo>
                <a:pt x="0" y="3088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9DE204-96E1-4CE5-B7E0-E7DC200793A7}">
      <dsp:nvSpPr>
        <dsp:cNvPr id="0" name=""/>
        <dsp:cNvSpPr/>
      </dsp:nvSpPr>
      <dsp:spPr>
        <a:xfrm>
          <a:off x="3781165" y="347407"/>
          <a:ext cx="1819929" cy="6743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2B70E0-F39C-4439-809F-A31481682366}">
      <dsp:nvSpPr>
        <dsp:cNvPr id="0" name=""/>
        <dsp:cNvSpPr/>
      </dsp:nvSpPr>
      <dsp:spPr>
        <a:xfrm>
          <a:off x="3899166" y="459508"/>
          <a:ext cx="1819929" cy="6743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切换上下文</a:t>
          </a:r>
        </a:p>
      </dsp:txBody>
      <dsp:txXfrm>
        <a:off x="3918918" y="479260"/>
        <a:ext cx="1780425" cy="634874"/>
      </dsp:txXfrm>
    </dsp:sp>
    <dsp:sp modelId="{E9ED3DAF-4B84-4238-81B4-D5FE149103B9}">
      <dsp:nvSpPr>
        <dsp:cNvPr id="0" name=""/>
        <dsp:cNvSpPr/>
      </dsp:nvSpPr>
      <dsp:spPr>
        <a:xfrm>
          <a:off x="1897069" y="1330654"/>
          <a:ext cx="1062013" cy="6743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F3EA06-B02A-4257-B50D-3E2FA776E66A}">
      <dsp:nvSpPr>
        <dsp:cNvPr id="0" name=""/>
        <dsp:cNvSpPr/>
      </dsp:nvSpPr>
      <dsp:spPr>
        <a:xfrm>
          <a:off x="2015070" y="1442756"/>
          <a:ext cx="1062013" cy="6743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调度</a:t>
          </a:r>
        </a:p>
      </dsp:txBody>
      <dsp:txXfrm>
        <a:off x="2034822" y="1462508"/>
        <a:ext cx="1022509" cy="634874"/>
      </dsp:txXfrm>
    </dsp:sp>
    <dsp:sp modelId="{3BBF3EA4-67AB-4510-B18E-8A9DDD0BC30D}">
      <dsp:nvSpPr>
        <dsp:cNvPr id="0" name=""/>
        <dsp:cNvSpPr/>
      </dsp:nvSpPr>
      <dsp:spPr>
        <a:xfrm>
          <a:off x="8208" y="2313902"/>
          <a:ext cx="2476445" cy="23230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E6C733-6F6D-468D-A62B-1D92416554BA}">
      <dsp:nvSpPr>
        <dsp:cNvPr id="0" name=""/>
        <dsp:cNvSpPr/>
      </dsp:nvSpPr>
      <dsp:spPr>
        <a:xfrm>
          <a:off x="126209" y="2426003"/>
          <a:ext cx="2476445" cy="23230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dirty="0"/>
            <a:t>运行的线程</a:t>
          </a:r>
          <a:r>
            <a:rPr lang="zh-CN" sz="1800" kern="1200" dirty="0">
              <a:solidFill>
                <a:srgbClr val="FF0000"/>
              </a:solidFill>
            </a:rPr>
            <a:t>申请某种资源</a:t>
          </a:r>
          <a:r>
            <a:rPr lang="en-US" sz="1800" kern="1200" dirty="0"/>
            <a:t>(</a:t>
          </a:r>
          <a:r>
            <a:rPr lang="zh-CN" sz="1800" kern="1200" dirty="0"/>
            <a:t>比如各种锁，读</a:t>
          </a:r>
          <a:r>
            <a:rPr lang="en-US" sz="1800" kern="1200" dirty="0"/>
            <a:t>/</a:t>
          </a:r>
          <a:r>
            <a:rPr lang="zh-CN" sz="1800" kern="1200" dirty="0"/>
            <a:t>写消息队列</a:t>
          </a:r>
          <a:r>
            <a:rPr lang="en-US" sz="1800" kern="1200" dirty="0"/>
            <a:t>)</a:t>
          </a:r>
          <a:r>
            <a:rPr lang="zh-CN" sz="1800" kern="1200" dirty="0">
              <a:solidFill>
                <a:srgbClr val="FF0000"/>
              </a:solidFill>
            </a:rPr>
            <a:t>失败</a:t>
          </a:r>
          <a:r>
            <a:rPr lang="zh-CN" sz="1800" kern="1200" dirty="0"/>
            <a:t>时，需要</a:t>
          </a:r>
          <a:r>
            <a:rPr lang="zh-CN" sz="1800" kern="1200" dirty="0">
              <a:solidFill>
                <a:srgbClr val="FF0000"/>
              </a:solidFill>
            </a:rPr>
            <a:t>主动释放</a:t>
          </a:r>
          <a:r>
            <a:rPr lang="en-US" sz="1800" kern="1200" dirty="0">
              <a:solidFill>
                <a:srgbClr val="FF0000"/>
              </a:solidFill>
            </a:rPr>
            <a:t>CPU</a:t>
          </a:r>
          <a:r>
            <a:rPr lang="zh-CN" sz="1800" kern="1200" dirty="0">
              <a:solidFill>
                <a:srgbClr val="FF0000"/>
              </a:solidFill>
            </a:rPr>
            <a:t>的控制权</a:t>
          </a:r>
          <a:r>
            <a:rPr lang="zh-CN" sz="1800" kern="1200" dirty="0"/>
            <a:t>，将自己挂入等待队列，调度算法重新调度新任务运行</a:t>
          </a:r>
          <a:endParaRPr lang="zh-CN" altLang="en-US" sz="1800" kern="1200" dirty="0"/>
        </a:p>
      </dsp:txBody>
      <dsp:txXfrm>
        <a:off x="194250" y="2494044"/>
        <a:ext cx="2340363" cy="2186996"/>
      </dsp:txXfrm>
    </dsp:sp>
    <dsp:sp modelId="{9C2BF94C-22E4-4C84-96A9-AA817709721A}">
      <dsp:nvSpPr>
        <dsp:cNvPr id="0" name=""/>
        <dsp:cNvSpPr/>
      </dsp:nvSpPr>
      <dsp:spPr>
        <a:xfrm>
          <a:off x="2720656" y="2313902"/>
          <a:ext cx="2127287" cy="242594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2159EC-F1A3-497F-A2C8-2D7C0AD8435E}">
      <dsp:nvSpPr>
        <dsp:cNvPr id="0" name=""/>
        <dsp:cNvSpPr/>
      </dsp:nvSpPr>
      <dsp:spPr>
        <a:xfrm>
          <a:off x="2838658" y="2426003"/>
          <a:ext cx="2127287" cy="242594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检测到</a:t>
          </a:r>
          <a:r>
            <a:rPr lang="zh-CN" altLang="en-US" sz="1800" kern="1200" dirty="0">
              <a:solidFill>
                <a:srgbClr val="FF0000"/>
              </a:solidFill>
            </a:rPr>
            <a:t>任务的时间片用完了</a:t>
          </a:r>
          <a:r>
            <a:rPr lang="zh-CN" altLang="en-US" sz="1800" kern="1200" dirty="0"/>
            <a:t>，就发起任务的重新调度，切换到新任务运行</a:t>
          </a:r>
        </a:p>
      </dsp:txBody>
      <dsp:txXfrm>
        <a:off x="2900964" y="2488309"/>
        <a:ext cx="2002675" cy="2301329"/>
      </dsp:txXfrm>
    </dsp:sp>
    <dsp:sp modelId="{09FAE2F5-2E54-4DA7-BDBB-00CDDC519183}">
      <dsp:nvSpPr>
        <dsp:cNvPr id="0" name=""/>
        <dsp:cNvSpPr/>
      </dsp:nvSpPr>
      <dsp:spPr>
        <a:xfrm>
          <a:off x="6423177" y="1330654"/>
          <a:ext cx="1062013" cy="67437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42C26C-56FE-44CA-B0BA-D81BF2C3BEDB}">
      <dsp:nvSpPr>
        <dsp:cNvPr id="0" name=""/>
        <dsp:cNvSpPr/>
      </dsp:nvSpPr>
      <dsp:spPr>
        <a:xfrm>
          <a:off x="6541179" y="1442756"/>
          <a:ext cx="1062013" cy="67437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中断</a:t>
          </a:r>
        </a:p>
      </dsp:txBody>
      <dsp:txXfrm>
        <a:off x="6560931" y="1462508"/>
        <a:ext cx="1022509" cy="634874"/>
      </dsp:txXfrm>
    </dsp:sp>
    <dsp:sp modelId="{3B533C2B-8B9F-443B-BBAD-BE5486D811CD}">
      <dsp:nvSpPr>
        <dsp:cNvPr id="0" name=""/>
        <dsp:cNvSpPr/>
      </dsp:nvSpPr>
      <dsp:spPr>
        <a:xfrm>
          <a:off x="5083947" y="2313902"/>
          <a:ext cx="3740475" cy="195256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706DA7-6A50-4108-9C77-913F3C5255B2}">
      <dsp:nvSpPr>
        <dsp:cNvPr id="0" name=""/>
        <dsp:cNvSpPr/>
      </dsp:nvSpPr>
      <dsp:spPr>
        <a:xfrm>
          <a:off x="5201948" y="2426003"/>
          <a:ext cx="3740475" cy="19525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sz="1800" kern="1200" dirty="0">
              <a:solidFill>
                <a:srgbClr val="FF0000"/>
              </a:solidFill>
            </a:rPr>
            <a:t>由硬件产生的中断</a:t>
          </a:r>
          <a:r>
            <a:rPr lang="zh-CN" sz="1800" kern="1200" dirty="0"/>
            <a:t>，比如 鼠标，键盘外部设备每次点击和敲打，屏幕的触摸，</a:t>
          </a:r>
          <a:r>
            <a:rPr lang="en-US" sz="1800" kern="1200" dirty="0"/>
            <a:t>USB</a:t>
          </a:r>
          <a:r>
            <a:rPr lang="zh-CN" sz="1800" kern="1200" dirty="0"/>
            <a:t>的插拔等等这些都是硬中断</a:t>
          </a:r>
          <a:r>
            <a:rPr lang="en-US" sz="1800" kern="1200" dirty="0"/>
            <a:t>.</a:t>
          </a:r>
          <a:r>
            <a:rPr lang="zh-CN" sz="1800" kern="1200" dirty="0"/>
            <a:t>同样的需要切换栈运行，需要复用寄存器硬切换会</a:t>
          </a:r>
          <a:r>
            <a:rPr lang="zh-CN" sz="1800" kern="1200" dirty="0">
              <a:solidFill>
                <a:srgbClr val="FF0000"/>
              </a:solidFill>
            </a:rPr>
            <a:t>切换工作模式</a:t>
          </a:r>
          <a:r>
            <a:rPr lang="en-US" sz="1800" kern="1200" dirty="0"/>
            <a:t>(</a:t>
          </a:r>
          <a:r>
            <a:rPr lang="zh-CN" sz="1800" kern="1200" dirty="0"/>
            <a:t>中断模式</a:t>
          </a:r>
          <a:r>
            <a:rPr lang="en-US" sz="1800" kern="1200" dirty="0"/>
            <a:t>).</a:t>
          </a:r>
          <a:endParaRPr lang="zh-CN" altLang="en-US" sz="1800" kern="1200" dirty="0"/>
        </a:p>
      </dsp:txBody>
      <dsp:txXfrm>
        <a:off x="5259137" y="2483192"/>
        <a:ext cx="3626097" cy="18381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3EE0D-D4C9-4748-9305-58AEB46EE6FF}">
      <dsp:nvSpPr>
        <dsp:cNvPr id="0" name=""/>
        <dsp:cNvSpPr/>
      </dsp:nvSpPr>
      <dsp:spPr>
        <a:xfrm>
          <a:off x="2118769" y="947930"/>
          <a:ext cx="325119" cy="699007"/>
        </a:xfrm>
        <a:custGeom>
          <a:avLst/>
          <a:gdLst/>
          <a:ahLst/>
          <a:cxnLst/>
          <a:rect l="0" t="0" r="0" b="0"/>
          <a:pathLst>
            <a:path>
              <a:moveTo>
                <a:pt x="0" y="0"/>
              </a:moveTo>
              <a:lnTo>
                <a:pt x="162559" y="0"/>
              </a:lnTo>
              <a:lnTo>
                <a:pt x="162559" y="699007"/>
              </a:lnTo>
              <a:lnTo>
                <a:pt x="325119" y="6990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3DABBD-195D-4D28-9D28-94709B037318}">
      <dsp:nvSpPr>
        <dsp:cNvPr id="0" name=""/>
        <dsp:cNvSpPr/>
      </dsp:nvSpPr>
      <dsp:spPr>
        <a:xfrm>
          <a:off x="2118769" y="902210"/>
          <a:ext cx="325119" cy="91440"/>
        </a:xfrm>
        <a:custGeom>
          <a:avLst/>
          <a:gdLst/>
          <a:ahLst/>
          <a:cxnLst/>
          <a:rect l="0" t="0" r="0" b="0"/>
          <a:pathLst>
            <a:path>
              <a:moveTo>
                <a:pt x="0" y="45720"/>
              </a:moveTo>
              <a:lnTo>
                <a:pt x="325119"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4DBF23-AA9D-41DB-9951-D25A2FBF57DD}">
      <dsp:nvSpPr>
        <dsp:cNvPr id="0" name=""/>
        <dsp:cNvSpPr/>
      </dsp:nvSpPr>
      <dsp:spPr>
        <a:xfrm>
          <a:off x="2118769" y="248922"/>
          <a:ext cx="325119" cy="699007"/>
        </a:xfrm>
        <a:custGeom>
          <a:avLst/>
          <a:gdLst/>
          <a:ahLst/>
          <a:cxnLst/>
          <a:rect l="0" t="0" r="0" b="0"/>
          <a:pathLst>
            <a:path>
              <a:moveTo>
                <a:pt x="0" y="699007"/>
              </a:moveTo>
              <a:lnTo>
                <a:pt x="162559" y="699007"/>
              </a:lnTo>
              <a:lnTo>
                <a:pt x="162559" y="0"/>
              </a:lnTo>
              <a:lnTo>
                <a:pt x="32511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834EE2-8CC6-4A9A-842C-399306799320}">
      <dsp:nvSpPr>
        <dsp:cNvPr id="0" name=""/>
        <dsp:cNvSpPr/>
      </dsp:nvSpPr>
      <dsp:spPr>
        <a:xfrm>
          <a:off x="493170" y="700026"/>
          <a:ext cx="1625598" cy="4958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t>定时器模式</a:t>
          </a:r>
        </a:p>
      </dsp:txBody>
      <dsp:txXfrm>
        <a:off x="493170" y="700026"/>
        <a:ext cx="1625598" cy="495807"/>
      </dsp:txXfrm>
    </dsp:sp>
    <dsp:sp modelId="{B8EABF54-6550-4301-A56B-E83EF5933599}">
      <dsp:nvSpPr>
        <dsp:cNvPr id="0" name=""/>
        <dsp:cNvSpPr/>
      </dsp:nvSpPr>
      <dsp:spPr>
        <a:xfrm>
          <a:off x="2443888" y="1018"/>
          <a:ext cx="2968440" cy="4958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单次触发定时器（自删除）</a:t>
          </a:r>
        </a:p>
      </dsp:txBody>
      <dsp:txXfrm>
        <a:off x="2443888" y="1018"/>
        <a:ext cx="2968440" cy="495807"/>
      </dsp:txXfrm>
    </dsp:sp>
    <dsp:sp modelId="{70C1076B-5D0D-410B-ADBE-F50BEC64D9E9}">
      <dsp:nvSpPr>
        <dsp:cNvPr id="0" name=""/>
        <dsp:cNvSpPr/>
      </dsp:nvSpPr>
      <dsp:spPr>
        <a:xfrm>
          <a:off x="2443888" y="700026"/>
          <a:ext cx="2968440" cy="4958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t>周期触发定时器</a:t>
          </a:r>
        </a:p>
      </dsp:txBody>
      <dsp:txXfrm>
        <a:off x="2443888" y="700026"/>
        <a:ext cx="2968440" cy="495807"/>
      </dsp:txXfrm>
    </dsp:sp>
    <dsp:sp modelId="{2BF00488-0348-45FA-A823-317A19728207}">
      <dsp:nvSpPr>
        <dsp:cNvPr id="0" name=""/>
        <dsp:cNvSpPr/>
      </dsp:nvSpPr>
      <dsp:spPr>
        <a:xfrm>
          <a:off x="2443888" y="1399033"/>
          <a:ext cx="2968440" cy="4958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t>单次触发定时器（手动删除）</a:t>
          </a:r>
        </a:p>
      </dsp:txBody>
      <dsp:txXfrm>
        <a:off x="2443888" y="1399033"/>
        <a:ext cx="2968440" cy="4958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3EE0D-D4C9-4748-9305-58AEB46EE6FF}">
      <dsp:nvSpPr>
        <dsp:cNvPr id="0" name=""/>
        <dsp:cNvSpPr/>
      </dsp:nvSpPr>
      <dsp:spPr>
        <a:xfrm>
          <a:off x="2118769" y="947930"/>
          <a:ext cx="325119" cy="699007"/>
        </a:xfrm>
        <a:custGeom>
          <a:avLst/>
          <a:gdLst/>
          <a:ahLst/>
          <a:cxnLst/>
          <a:rect l="0" t="0" r="0" b="0"/>
          <a:pathLst>
            <a:path>
              <a:moveTo>
                <a:pt x="0" y="0"/>
              </a:moveTo>
              <a:lnTo>
                <a:pt x="162559" y="0"/>
              </a:lnTo>
              <a:lnTo>
                <a:pt x="162559" y="699007"/>
              </a:lnTo>
              <a:lnTo>
                <a:pt x="325119" y="6990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3DABBD-195D-4D28-9D28-94709B037318}">
      <dsp:nvSpPr>
        <dsp:cNvPr id="0" name=""/>
        <dsp:cNvSpPr/>
      </dsp:nvSpPr>
      <dsp:spPr>
        <a:xfrm>
          <a:off x="2118769" y="902210"/>
          <a:ext cx="325119" cy="91440"/>
        </a:xfrm>
        <a:custGeom>
          <a:avLst/>
          <a:gdLst/>
          <a:ahLst/>
          <a:cxnLst/>
          <a:rect l="0" t="0" r="0" b="0"/>
          <a:pathLst>
            <a:path>
              <a:moveTo>
                <a:pt x="0" y="45720"/>
              </a:moveTo>
              <a:lnTo>
                <a:pt x="325119"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4DBF23-AA9D-41DB-9951-D25A2FBF57DD}">
      <dsp:nvSpPr>
        <dsp:cNvPr id="0" name=""/>
        <dsp:cNvSpPr/>
      </dsp:nvSpPr>
      <dsp:spPr>
        <a:xfrm>
          <a:off x="2118769" y="248922"/>
          <a:ext cx="325119" cy="699007"/>
        </a:xfrm>
        <a:custGeom>
          <a:avLst/>
          <a:gdLst/>
          <a:ahLst/>
          <a:cxnLst/>
          <a:rect l="0" t="0" r="0" b="0"/>
          <a:pathLst>
            <a:path>
              <a:moveTo>
                <a:pt x="0" y="699007"/>
              </a:moveTo>
              <a:lnTo>
                <a:pt x="162559" y="699007"/>
              </a:lnTo>
              <a:lnTo>
                <a:pt x="162559" y="0"/>
              </a:lnTo>
              <a:lnTo>
                <a:pt x="325119"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834EE2-8CC6-4A9A-842C-399306799320}">
      <dsp:nvSpPr>
        <dsp:cNvPr id="0" name=""/>
        <dsp:cNvSpPr/>
      </dsp:nvSpPr>
      <dsp:spPr>
        <a:xfrm>
          <a:off x="493170" y="700026"/>
          <a:ext cx="1625598" cy="4958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定时器状态</a:t>
          </a:r>
        </a:p>
      </dsp:txBody>
      <dsp:txXfrm>
        <a:off x="493170" y="700026"/>
        <a:ext cx="1625598" cy="495807"/>
      </dsp:txXfrm>
    </dsp:sp>
    <dsp:sp modelId="{B8EABF54-6550-4301-A56B-E83EF5933599}">
      <dsp:nvSpPr>
        <dsp:cNvPr id="0" name=""/>
        <dsp:cNvSpPr/>
      </dsp:nvSpPr>
      <dsp:spPr>
        <a:xfrm>
          <a:off x="2443888" y="1018"/>
          <a:ext cx="2968440" cy="4958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定时器未使用</a:t>
          </a:r>
        </a:p>
      </dsp:txBody>
      <dsp:txXfrm>
        <a:off x="2443888" y="1018"/>
        <a:ext cx="2968440" cy="495807"/>
      </dsp:txXfrm>
    </dsp:sp>
    <dsp:sp modelId="{70C1076B-5D0D-410B-ADBE-F50BEC64D9E9}">
      <dsp:nvSpPr>
        <dsp:cNvPr id="0" name=""/>
        <dsp:cNvSpPr/>
      </dsp:nvSpPr>
      <dsp:spPr>
        <a:xfrm>
          <a:off x="2443888" y="700026"/>
          <a:ext cx="2968440" cy="4958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定时器处于计数状态</a:t>
          </a:r>
        </a:p>
      </dsp:txBody>
      <dsp:txXfrm>
        <a:off x="2443888" y="700026"/>
        <a:ext cx="2968440" cy="495807"/>
      </dsp:txXfrm>
    </dsp:sp>
    <dsp:sp modelId="{2BF00488-0348-45FA-A823-317A19728207}">
      <dsp:nvSpPr>
        <dsp:cNvPr id="0" name=""/>
        <dsp:cNvSpPr/>
      </dsp:nvSpPr>
      <dsp:spPr>
        <a:xfrm>
          <a:off x="2443888" y="1399033"/>
          <a:ext cx="2968440" cy="49580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定时器创建后未启动或已停止</a:t>
          </a:r>
        </a:p>
      </dsp:txBody>
      <dsp:txXfrm>
        <a:off x="2443888" y="1399033"/>
        <a:ext cx="2968440" cy="49580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8F2D7-AF18-4F64-9DE6-EA47F176F6F6}" type="datetimeFigureOut">
              <a:rPr lang="zh-CN" altLang="en-US" smtClean="0"/>
              <a:t>2023/6/12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FC73C9-98E1-48B5-A1E6-B2EDF40BC73A}" type="slidenum">
              <a:rPr lang="zh-CN" altLang="en-US" smtClean="0"/>
              <a:t>‹#›</a:t>
            </a:fld>
            <a:endParaRPr lang="zh-CN" altLang="en-US"/>
          </a:p>
        </p:txBody>
      </p:sp>
    </p:spTree>
    <p:extLst>
      <p:ext uri="{BB962C8B-B14F-4D97-AF65-F5344CB8AC3E}">
        <p14:creationId xmlns:p14="http://schemas.microsoft.com/office/powerpoint/2010/main" val="121492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在这里只是以BcacheAsyncPrereadInit函数作为例子，实际上很多函数可以初始化</a:t>
            </a:r>
            <a:r>
              <a:rPr lang="en-US" altLang="zh-CN" dirty="0" err="1"/>
              <a:t>appTask</a:t>
            </a:r>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12</a:t>
            </a:fld>
            <a:endParaRPr lang="zh-CN" altLang="en-US"/>
          </a:p>
        </p:txBody>
      </p:sp>
    </p:spTree>
    <p:extLst>
      <p:ext uri="{BB962C8B-B14F-4D97-AF65-F5344CB8AC3E}">
        <p14:creationId xmlns:p14="http://schemas.microsoft.com/office/powerpoint/2010/main" val="93326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13</a:t>
            </a:fld>
            <a:endParaRPr lang="zh-CN" altLang="en-US"/>
          </a:p>
        </p:txBody>
      </p:sp>
    </p:spTree>
    <p:extLst>
      <p:ext uri="{BB962C8B-B14F-4D97-AF65-F5344CB8AC3E}">
        <p14:creationId xmlns:p14="http://schemas.microsoft.com/office/powerpoint/2010/main" val="161123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14</a:t>
            </a:fld>
            <a:endParaRPr lang="zh-CN" altLang="en-US"/>
          </a:p>
        </p:txBody>
      </p:sp>
    </p:spTree>
    <p:extLst>
      <p:ext uri="{BB962C8B-B14F-4D97-AF65-F5344CB8AC3E}">
        <p14:creationId xmlns:p14="http://schemas.microsoft.com/office/powerpoint/2010/main" val="3948329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15</a:t>
            </a:fld>
            <a:endParaRPr lang="zh-CN" altLang="en-US"/>
          </a:p>
        </p:txBody>
      </p:sp>
    </p:spTree>
    <p:extLst>
      <p:ext uri="{BB962C8B-B14F-4D97-AF65-F5344CB8AC3E}">
        <p14:creationId xmlns:p14="http://schemas.microsoft.com/office/powerpoint/2010/main" val="1056827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threadGroupID</a:t>
            </a:r>
            <a:r>
              <a:rPr lang="zh-CN" altLang="en-US" dirty="0"/>
              <a:t>指向的该线程组的第一个任务吗？</a:t>
            </a:r>
          </a:p>
        </p:txBody>
      </p:sp>
      <p:sp>
        <p:nvSpPr>
          <p:cNvPr id="4" name="灯片编号占位符 3"/>
          <p:cNvSpPr>
            <a:spLocks noGrp="1"/>
          </p:cNvSpPr>
          <p:nvPr>
            <p:ph type="sldNum" sz="quarter" idx="5"/>
          </p:nvPr>
        </p:nvSpPr>
        <p:spPr/>
        <p:txBody>
          <a:bodyPr/>
          <a:lstStyle/>
          <a:p>
            <a:fld id="{A7FC73C9-98E1-48B5-A1E6-B2EDF40BC73A}" type="slidenum">
              <a:rPr lang="zh-CN" altLang="en-US" smtClean="0"/>
              <a:t>16</a:t>
            </a:fld>
            <a:endParaRPr lang="zh-CN" altLang="en-US"/>
          </a:p>
        </p:txBody>
      </p:sp>
    </p:spTree>
    <p:extLst>
      <p:ext uri="{BB962C8B-B14F-4D97-AF65-F5344CB8AC3E}">
        <p14:creationId xmlns:p14="http://schemas.microsoft.com/office/powerpoint/2010/main" val="1783034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如果在用户模式下，</a:t>
            </a:r>
            <a:r>
              <a:rPr lang="en-US" altLang="zh-CN" dirty="0"/>
              <a:t>param</a:t>
            </a:r>
            <a:r>
              <a:rPr lang="zh-CN" altLang="en-US" dirty="0"/>
              <a:t>非空总成立，所以任务的</a:t>
            </a:r>
            <a:r>
              <a:rPr lang="en-US" altLang="zh-CN" dirty="0" err="1"/>
              <a:t>prio</a:t>
            </a:r>
            <a:r>
              <a:rPr lang="zh-CN" altLang="en-US" dirty="0"/>
              <a:t>取</a:t>
            </a:r>
            <a:r>
              <a:rPr lang="en-US" altLang="zh-CN" dirty="0" err="1"/>
              <a:t>ustaskprio</a:t>
            </a:r>
            <a:r>
              <a:rPr lang="zh-CN" altLang="en-US" dirty="0"/>
              <a:t>的值，为空则不在用户模式下。（这样解释对吗）</a:t>
            </a:r>
          </a:p>
        </p:txBody>
      </p:sp>
      <p:sp>
        <p:nvSpPr>
          <p:cNvPr id="4" name="灯片编号占位符 3"/>
          <p:cNvSpPr>
            <a:spLocks noGrp="1"/>
          </p:cNvSpPr>
          <p:nvPr>
            <p:ph type="sldNum" sz="quarter" idx="5"/>
          </p:nvPr>
        </p:nvSpPr>
        <p:spPr/>
        <p:txBody>
          <a:bodyPr/>
          <a:lstStyle/>
          <a:p>
            <a:fld id="{A7FC73C9-98E1-48B5-A1E6-B2EDF40BC73A}" type="slidenum">
              <a:rPr lang="zh-CN" altLang="en-US" smtClean="0"/>
              <a:t>17</a:t>
            </a:fld>
            <a:endParaRPr lang="zh-CN" altLang="en-US"/>
          </a:p>
        </p:txBody>
      </p:sp>
    </p:spTree>
    <p:extLst>
      <p:ext uri="{BB962C8B-B14F-4D97-AF65-F5344CB8AC3E}">
        <p14:creationId xmlns:p14="http://schemas.microsoft.com/office/powerpoint/2010/main" val="3697368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18</a:t>
            </a:fld>
            <a:endParaRPr lang="zh-CN" altLang="en-US"/>
          </a:p>
        </p:txBody>
      </p:sp>
    </p:spTree>
    <p:extLst>
      <p:ext uri="{BB962C8B-B14F-4D97-AF65-F5344CB8AC3E}">
        <p14:creationId xmlns:p14="http://schemas.microsoft.com/office/powerpoint/2010/main" val="3592759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19</a:t>
            </a:fld>
            <a:endParaRPr lang="zh-CN" altLang="en-US"/>
          </a:p>
        </p:txBody>
      </p:sp>
    </p:spTree>
    <p:extLst>
      <p:ext uri="{BB962C8B-B14F-4D97-AF65-F5344CB8AC3E}">
        <p14:creationId xmlns:p14="http://schemas.microsoft.com/office/powerpoint/2010/main" val="2893287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20</a:t>
            </a:fld>
            <a:endParaRPr lang="zh-CN" altLang="en-US"/>
          </a:p>
        </p:txBody>
      </p:sp>
    </p:spTree>
    <p:extLst>
      <p:ext uri="{BB962C8B-B14F-4D97-AF65-F5344CB8AC3E}">
        <p14:creationId xmlns:p14="http://schemas.microsoft.com/office/powerpoint/2010/main" val="1469145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23</a:t>
            </a:fld>
            <a:endParaRPr lang="zh-CN" altLang="en-US"/>
          </a:p>
        </p:txBody>
      </p:sp>
    </p:spTree>
    <p:extLst>
      <p:ext uri="{BB962C8B-B14F-4D97-AF65-F5344CB8AC3E}">
        <p14:creationId xmlns:p14="http://schemas.microsoft.com/office/powerpoint/2010/main" val="49184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宋体" panose="02010600030101010101" pitchFamily="2" charset="-122"/>
                <a:ea typeface="宋体" panose="02010600030101010101" pitchFamily="2" charset="-122"/>
              </a:rPr>
              <a:t>时间片是一个数值，它表明在抢占前所能持续运行的时间。调度策略必须规定一个默认的时间片，这并非易事。因为时间片过长</a:t>
            </a:r>
            <a:r>
              <a:rPr lang="en-US" altLang="zh-CN" b="0" i="0" dirty="0">
                <a:solidFill>
                  <a:srgbClr val="000000"/>
                </a:solidFill>
                <a:effectLst/>
                <a:latin typeface="宋体" panose="02010600030101010101" pitchFamily="2" charset="-122"/>
                <a:ea typeface="宋体" panose="02010600030101010101" pitchFamily="2" charset="-122"/>
              </a:rPr>
              <a:t>I/O</a:t>
            </a:r>
            <a:r>
              <a:rPr lang="zh-CN" altLang="en-US" b="0" i="0" dirty="0">
                <a:solidFill>
                  <a:srgbClr val="000000"/>
                </a:solidFill>
                <a:effectLst/>
                <a:latin typeface="宋体" panose="02010600030101010101" pitchFamily="2" charset="-122"/>
                <a:ea typeface="宋体" panose="02010600030101010101" pitchFamily="2" charset="-122"/>
              </a:rPr>
              <a:t>消耗型的线程得不到及时响应，而太短</a:t>
            </a:r>
            <a:r>
              <a:rPr lang="en-US" altLang="zh-CN" b="0" i="0" dirty="0">
                <a:solidFill>
                  <a:srgbClr val="000000"/>
                </a:solidFill>
                <a:effectLst/>
                <a:latin typeface="宋体" panose="02010600030101010101" pitchFamily="2" charset="-122"/>
                <a:ea typeface="宋体" panose="02010600030101010101" pitchFamily="2" charset="-122"/>
              </a:rPr>
              <a:t>CPU</a:t>
            </a:r>
            <a:r>
              <a:rPr lang="zh-CN" altLang="en-US" b="0" i="0" dirty="0">
                <a:solidFill>
                  <a:srgbClr val="000000"/>
                </a:solidFill>
                <a:effectLst/>
                <a:latin typeface="宋体" panose="02010600030101010101" pitchFamily="2" charset="-122"/>
                <a:ea typeface="宋体" panose="02010600030101010101" pitchFamily="2" charset="-122"/>
              </a:rPr>
              <a:t>消耗型的需要频繁被切换，吞吐量会下降。</a:t>
            </a:r>
            <a:endParaRPr lang="en-US" altLang="zh-CN" b="0" i="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    一方面  最好 规定时间片的最小和最大值。</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宋体" panose="02010600030101010101" pitchFamily="2" charset="-122"/>
                <a:ea typeface="宋体" panose="02010600030101010101" pitchFamily="2" charset="-122"/>
              </a:rPr>
              <a:t>传统的时间片方式是每个进程固定一个时间，那么当进程个数变化时，整个调度周期顺延。</a:t>
            </a:r>
            <a:endParaRPr lang="en-US" altLang="zh-CN"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24</a:t>
            </a:fld>
            <a:endParaRPr lang="zh-CN" altLang="en-US"/>
          </a:p>
        </p:txBody>
      </p:sp>
    </p:spTree>
    <p:extLst>
      <p:ext uri="{BB962C8B-B14F-4D97-AF65-F5344CB8AC3E}">
        <p14:creationId xmlns:p14="http://schemas.microsoft.com/office/powerpoint/2010/main" val="1743784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CFS</a:t>
            </a:r>
            <a:r>
              <a:rPr lang="zh-CN" altLang="en-US" dirty="0"/>
              <a:t>算法解决了这个问题。</a:t>
            </a:r>
            <a:endParaRPr lang="en-US" altLang="zh-CN" dirty="0"/>
          </a:p>
          <a:p>
            <a:r>
              <a:rPr lang="en-US" altLang="zh-CN" b="0" i="0" dirty="0">
                <a:solidFill>
                  <a:srgbClr val="000000"/>
                </a:solidFill>
                <a:effectLst/>
                <a:latin typeface="宋体" panose="02010600030101010101" pitchFamily="2" charset="-122"/>
                <a:ea typeface="宋体" panose="02010600030101010101" pitchFamily="2" charset="-122"/>
              </a:rPr>
              <a:t>CFS</a:t>
            </a:r>
            <a:r>
              <a:rPr lang="zh-CN" altLang="en-US" b="0" i="0" dirty="0">
                <a:solidFill>
                  <a:srgbClr val="000000"/>
                </a:solidFill>
                <a:effectLst/>
                <a:latin typeface="宋体" panose="02010600030101010101" pitchFamily="2" charset="-122"/>
                <a:ea typeface="宋体" panose="02010600030101010101" pitchFamily="2" charset="-122"/>
              </a:rPr>
              <a:t>不采用固定的时间片，而是采用了处理器的使用比。</a:t>
            </a:r>
            <a:endParaRPr lang="en-US" altLang="zh-CN" b="0" i="0" dirty="0">
              <a:solidFill>
                <a:srgbClr val="000000"/>
              </a:solidFill>
              <a:effectLst/>
              <a:latin typeface="宋体" panose="02010600030101010101" pitchFamily="2" charset="-122"/>
              <a:ea typeface="宋体" panose="02010600030101010101" pitchFamily="2" charset="-122"/>
            </a:endParaRPr>
          </a:p>
          <a:p>
            <a:r>
              <a:rPr lang="en-US" altLang="zh-CN" b="0" i="0" dirty="0" err="1">
                <a:solidFill>
                  <a:srgbClr val="000000"/>
                </a:solidFill>
                <a:effectLst/>
                <a:latin typeface="宋体" panose="02010600030101010101" pitchFamily="2" charset="-122"/>
                <a:ea typeface="宋体" panose="02010600030101010101" pitchFamily="2" charset="-122"/>
              </a:rPr>
              <a:t>liteOS</a:t>
            </a:r>
            <a:r>
              <a:rPr lang="zh-CN" altLang="en-US" b="0" i="0" dirty="0">
                <a:solidFill>
                  <a:srgbClr val="000000"/>
                </a:solidFill>
                <a:effectLst/>
                <a:latin typeface="宋体" panose="02010600030101010101" pitchFamily="2" charset="-122"/>
                <a:ea typeface="宋体" panose="02010600030101010101" pitchFamily="2" charset="-122"/>
              </a:rPr>
              <a:t>借鉴</a:t>
            </a:r>
            <a:r>
              <a:rPr lang="en-US" altLang="zh-CN" b="0" i="0" dirty="0">
                <a:solidFill>
                  <a:srgbClr val="000000"/>
                </a:solidFill>
                <a:effectLst/>
                <a:latin typeface="宋体" panose="02010600030101010101" pitchFamily="2" charset="-122"/>
                <a:ea typeface="宋体" panose="02010600030101010101" pitchFamily="2" charset="-122"/>
              </a:rPr>
              <a:t>CFS</a:t>
            </a:r>
            <a:r>
              <a:rPr lang="zh-CN" altLang="en-US" b="0" i="0" dirty="0">
                <a:solidFill>
                  <a:srgbClr val="000000"/>
                </a:solidFill>
                <a:effectLst/>
                <a:latin typeface="宋体" panose="02010600030101010101" pitchFamily="2" charset="-122"/>
                <a:ea typeface="宋体" panose="02010600030101010101" pitchFamily="2" charset="-122"/>
              </a:rPr>
              <a:t>并改进。</a:t>
            </a:r>
            <a:endParaRPr lang="en-US" altLang="zh-CN" b="0" i="0" dirty="0">
              <a:solidFill>
                <a:srgbClr val="000000"/>
              </a:solidFill>
              <a:effectLst/>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25</a:t>
            </a:fld>
            <a:endParaRPr lang="zh-CN" altLang="en-US"/>
          </a:p>
        </p:txBody>
      </p:sp>
    </p:spTree>
    <p:extLst>
      <p:ext uri="{BB962C8B-B14F-4D97-AF65-F5344CB8AC3E}">
        <p14:creationId xmlns:p14="http://schemas.microsoft.com/office/powerpoint/2010/main" val="1259475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宋体" panose="02010600030101010101" pitchFamily="2" charset="-122"/>
                <a:ea typeface="宋体" panose="02010600030101010101" pitchFamily="2" charset="-122"/>
              </a:rPr>
              <a:t>上面提到的时间片策略是比较传统的方式，后面</a:t>
            </a:r>
            <a:r>
              <a:rPr lang="en-US" altLang="zh-CN" b="0" i="0" dirty="0">
                <a:solidFill>
                  <a:srgbClr val="000000"/>
                </a:solidFill>
                <a:effectLst/>
                <a:latin typeface="宋体" panose="02010600030101010101" pitchFamily="2" charset="-122"/>
                <a:ea typeface="宋体" panose="02010600030101010101" pitchFamily="2" charset="-122"/>
              </a:rPr>
              <a:t>Linux</a:t>
            </a:r>
            <a:r>
              <a:rPr lang="zh-CN" altLang="en-US" b="0" i="0" dirty="0">
                <a:solidFill>
                  <a:srgbClr val="000000"/>
                </a:solidFill>
                <a:effectLst/>
                <a:latin typeface="宋体" panose="02010600030101010101" pitchFamily="2" charset="-122"/>
                <a:ea typeface="宋体" panose="02010600030101010101" pitchFamily="2" charset="-122"/>
              </a:rPr>
              <a:t>系统进行了多次改进，比如</a:t>
            </a:r>
            <a:r>
              <a:rPr lang="en-US" altLang="zh-CN" b="0" i="0" dirty="0">
                <a:solidFill>
                  <a:srgbClr val="000000"/>
                </a:solidFill>
                <a:effectLst/>
                <a:latin typeface="宋体" panose="02010600030101010101" pitchFamily="2" charset="-122"/>
                <a:ea typeface="宋体" panose="02010600030101010101" pitchFamily="2" charset="-122"/>
              </a:rPr>
              <a:t>O(1)</a:t>
            </a:r>
            <a:r>
              <a:rPr lang="zh-CN" altLang="en-US" b="0" i="0" dirty="0">
                <a:solidFill>
                  <a:srgbClr val="000000"/>
                </a:solidFill>
                <a:effectLst/>
                <a:latin typeface="宋体" panose="02010600030101010101" pitchFamily="2" charset="-122"/>
                <a:ea typeface="宋体" panose="02010600030101010101" pitchFamily="2" charset="-122"/>
              </a:rPr>
              <a:t>算法和</a:t>
            </a:r>
            <a:r>
              <a:rPr lang="en-US" altLang="zh-CN" b="0" i="0" dirty="0">
                <a:solidFill>
                  <a:srgbClr val="000000"/>
                </a:solidFill>
                <a:effectLst/>
                <a:latin typeface="宋体" panose="02010600030101010101" pitchFamily="2" charset="-122"/>
                <a:ea typeface="宋体" panose="02010600030101010101" pitchFamily="2" charset="-122"/>
              </a:rPr>
              <a:t>CFS</a:t>
            </a:r>
            <a:r>
              <a:rPr lang="zh-CN" altLang="en-US" b="0" i="0" dirty="0">
                <a:solidFill>
                  <a:srgbClr val="000000"/>
                </a:solidFill>
                <a:effectLst/>
                <a:latin typeface="宋体" panose="02010600030101010101" pitchFamily="2" charset="-122"/>
                <a:ea typeface="宋体" panose="02010600030101010101" pitchFamily="2" charset="-122"/>
              </a:rPr>
              <a:t>等。那么改进的动机和依据是什么呢，我们来看看。</a:t>
            </a:r>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27</a:t>
            </a:fld>
            <a:endParaRPr lang="zh-CN" altLang="en-US"/>
          </a:p>
        </p:txBody>
      </p:sp>
    </p:spTree>
    <p:extLst>
      <p:ext uri="{BB962C8B-B14F-4D97-AF65-F5344CB8AC3E}">
        <p14:creationId xmlns:p14="http://schemas.microsoft.com/office/powerpoint/2010/main" val="2900833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29</a:t>
            </a:fld>
            <a:endParaRPr lang="zh-CN" altLang="en-US"/>
          </a:p>
        </p:txBody>
      </p:sp>
    </p:spTree>
    <p:extLst>
      <p:ext uri="{BB962C8B-B14F-4D97-AF65-F5344CB8AC3E}">
        <p14:creationId xmlns:p14="http://schemas.microsoft.com/office/powerpoint/2010/main" val="1819734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31</a:t>
            </a:fld>
            <a:endParaRPr lang="zh-CN" altLang="en-US"/>
          </a:p>
        </p:txBody>
      </p:sp>
    </p:spTree>
    <p:extLst>
      <p:ext uri="{BB962C8B-B14F-4D97-AF65-F5344CB8AC3E}">
        <p14:creationId xmlns:p14="http://schemas.microsoft.com/office/powerpoint/2010/main" val="1959781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32</a:t>
            </a:fld>
            <a:endParaRPr lang="zh-CN" altLang="en-US"/>
          </a:p>
        </p:txBody>
      </p:sp>
    </p:spTree>
    <p:extLst>
      <p:ext uri="{BB962C8B-B14F-4D97-AF65-F5344CB8AC3E}">
        <p14:creationId xmlns:p14="http://schemas.microsoft.com/office/powerpoint/2010/main" val="1552406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33</a:t>
            </a:fld>
            <a:endParaRPr lang="zh-CN" altLang="en-US"/>
          </a:p>
        </p:txBody>
      </p:sp>
    </p:spTree>
    <p:extLst>
      <p:ext uri="{BB962C8B-B14F-4D97-AF65-F5344CB8AC3E}">
        <p14:creationId xmlns:p14="http://schemas.microsoft.com/office/powerpoint/2010/main" val="1429323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34</a:t>
            </a:fld>
            <a:endParaRPr lang="zh-CN" altLang="en-US"/>
          </a:p>
        </p:txBody>
      </p:sp>
    </p:spTree>
    <p:extLst>
      <p:ext uri="{BB962C8B-B14F-4D97-AF65-F5344CB8AC3E}">
        <p14:creationId xmlns:p14="http://schemas.microsoft.com/office/powerpoint/2010/main" val="3146221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35</a:t>
            </a:fld>
            <a:endParaRPr lang="zh-CN" altLang="en-US"/>
          </a:p>
        </p:txBody>
      </p:sp>
    </p:spTree>
    <p:extLst>
      <p:ext uri="{BB962C8B-B14F-4D97-AF65-F5344CB8AC3E}">
        <p14:creationId xmlns:p14="http://schemas.microsoft.com/office/powerpoint/2010/main" val="3430048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36</a:t>
            </a:fld>
            <a:endParaRPr lang="zh-CN" altLang="en-US"/>
          </a:p>
        </p:txBody>
      </p:sp>
    </p:spTree>
    <p:extLst>
      <p:ext uri="{BB962C8B-B14F-4D97-AF65-F5344CB8AC3E}">
        <p14:creationId xmlns:p14="http://schemas.microsoft.com/office/powerpoint/2010/main" val="3326680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我们假设这样一个情景。</a:t>
            </a:r>
          </a:p>
        </p:txBody>
      </p:sp>
      <p:sp>
        <p:nvSpPr>
          <p:cNvPr id="4" name="灯片编号占位符 3"/>
          <p:cNvSpPr>
            <a:spLocks noGrp="1"/>
          </p:cNvSpPr>
          <p:nvPr>
            <p:ph type="sldNum" sz="quarter" idx="5"/>
          </p:nvPr>
        </p:nvSpPr>
        <p:spPr/>
        <p:txBody>
          <a:bodyPr/>
          <a:lstStyle/>
          <a:p>
            <a:fld id="{A7FC73C9-98E1-48B5-A1E6-B2EDF40BC73A}" type="slidenum">
              <a:rPr lang="zh-CN" altLang="en-US" smtClean="0"/>
              <a:t>4</a:t>
            </a:fld>
            <a:endParaRPr lang="zh-CN" altLang="en-US"/>
          </a:p>
        </p:txBody>
      </p:sp>
    </p:spTree>
    <p:extLst>
      <p:ext uri="{BB962C8B-B14F-4D97-AF65-F5344CB8AC3E}">
        <p14:creationId xmlns:p14="http://schemas.microsoft.com/office/powerpoint/2010/main" val="3884577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37</a:t>
            </a:fld>
            <a:endParaRPr lang="zh-CN" altLang="en-US"/>
          </a:p>
        </p:txBody>
      </p:sp>
    </p:spTree>
    <p:extLst>
      <p:ext uri="{BB962C8B-B14F-4D97-AF65-F5344CB8AC3E}">
        <p14:creationId xmlns:p14="http://schemas.microsoft.com/office/powerpoint/2010/main" val="2139609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38</a:t>
            </a:fld>
            <a:endParaRPr lang="zh-CN" altLang="en-US"/>
          </a:p>
        </p:txBody>
      </p:sp>
    </p:spTree>
    <p:extLst>
      <p:ext uri="{BB962C8B-B14F-4D97-AF65-F5344CB8AC3E}">
        <p14:creationId xmlns:p14="http://schemas.microsoft.com/office/powerpoint/2010/main" val="2596739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39</a:t>
            </a:fld>
            <a:endParaRPr lang="zh-CN" altLang="en-US"/>
          </a:p>
        </p:txBody>
      </p:sp>
    </p:spTree>
    <p:extLst>
      <p:ext uri="{BB962C8B-B14F-4D97-AF65-F5344CB8AC3E}">
        <p14:creationId xmlns:p14="http://schemas.microsoft.com/office/powerpoint/2010/main" val="2800696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40</a:t>
            </a:fld>
            <a:endParaRPr lang="zh-CN" altLang="en-US"/>
          </a:p>
        </p:txBody>
      </p:sp>
    </p:spTree>
    <p:extLst>
      <p:ext uri="{BB962C8B-B14F-4D97-AF65-F5344CB8AC3E}">
        <p14:creationId xmlns:p14="http://schemas.microsoft.com/office/powerpoint/2010/main" val="347040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41</a:t>
            </a:fld>
            <a:endParaRPr lang="zh-CN" altLang="en-US"/>
          </a:p>
        </p:txBody>
      </p:sp>
    </p:spTree>
    <p:extLst>
      <p:ext uri="{BB962C8B-B14F-4D97-AF65-F5344CB8AC3E}">
        <p14:creationId xmlns:p14="http://schemas.microsoft.com/office/powerpoint/2010/main" val="31282933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42</a:t>
            </a:fld>
            <a:endParaRPr lang="zh-CN" altLang="en-US"/>
          </a:p>
        </p:txBody>
      </p:sp>
    </p:spTree>
    <p:extLst>
      <p:ext uri="{BB962C8B-B14F-4D97-AF65-F5344CB8AC3E}">
        <p14:creationId xmlns:p14="http://schemas.microsoft.com/office/powerpoint/2010/main" val="1522096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43</a:t>
            </a:fld>
            <a:endParaRPr lang="zh-CN" altLang="en-US"/>
          </a:p>
        </p:txBody>
      </p:sp>
    </p:spTree>
    <p:extLst>
      <p:ext uri="{BB962C8B-B14F-4D97-AF65-F5344CB8AC3E}">
        <p14:creationId xmlns:p14="http://schemas.microsoft.com/office/powerpoint/2010/main" val="384197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44</a:t>
            </a:fld>
            <a:endParaRPr lang="zh-CN" altLang="en-US"/>
          </a:p>
        </p:txBody>
      </p:sp>
    </p:spTree>
    <p:extLst>
      <p:ext uri="{BB962C8B-B14F-4D97-AF65-F5344CB8AC3E}">
        <p14:creationId xmlns:p14="http://schemas.microsoft.com/office/powerpoint/2010/main" val="1102510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47</a:t>
            </a:fld>
            <a:endParaRPr lang="zh-CN" altLang="en-US"/>
          </a:p>
        </p:txBody>
      </p:sp>
    </p:spTree>
    <p:extLst>
      <p:ext uri="{BB962C8B-B14F-4D97-AF65-F5344CB8AC3E}">
        <p14:creationId xmlns:p14="http://schemas.microsoft.com/office/powerpoint/2010/main" val="653830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48</a:t>
            </a:fld>
            <a:endParaRPr lang="zh-CN" altLang="en-US"/>
          </a:p>
        </p:txBody>
      </p:sp>
    </p:spTree>
    <p:extLst>
      <p:ext uri="{BB962C8B-B14F-4D97-AF65-F5344CB8AC3E}">
        <p14:creationId xmlns:p14="http://schemas.microsoft.com/office/powerpoint/2010/main" val="333346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A7FC73C9-98E1-48B5-A1E6-B2EDF40BC73A}" type="slidenum">
              <a:rPr lang="zh-CN" altLang="en-US" smtClean="0"/>
              <a:t>5</a:t>
            </a:fld>
            <a:endParaRPr lang="zh-CN" altLang="en-US"/>
          </a:p>
        </p:txBody>
      </p:sp>
    </p:spTree>
    <p:extLst>
      <p:ext uri="{BB962C8B-B14F-4D97-AF65-F5344CB8AC3E}">
        <p14:creationId xmlns:p14="http://schemas.microsoft.com/office/powerpoint/2010/main" val="36102406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49</a:t>
            </a:fld>
            <a:endParaRPr lang="zh-CN" altLang="en-US"/>
          </a:p>
        </p:txBody>
      </p:sp>
    </p:spTree>
    <p:extLst>
      <p:ext uri="{BB962C8B-B14F-4D97-AF65-F5344CB8AC3E}">
        <p14:creationId xmlns:p14="http://schemas.microsoft.com/office/powerpoint/2010/main" val="406463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50</a:t>
            </a:fld>
            <a:endParaRPr lang="zh-CN" altLang="en-US"/>
          </a:p>
        </p:txBody>
      </p:sp>
    </p:spTree>
    <p:extLst>
      <p:ext uri="{BB962C8B-B14F-4D97-AF65-F5344CB8AC3E}">
        <p14:creationId xmlns:p14="http://schemas.microsoft.com/office/powerpoint/2010/main" val="775214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51</a:t>
            </a:fld>
            <a:endParaRPr lang="zh-CN" altLang="en-US"/>
          </a:p>
        </p:txBody>
      </p:sp>
    </p:spTree>
    <p:extLst>
      <p:ext uri="{BB962C8B-B14F-4D97-AF65-F5344CB8AC3E}">
        <p14:creationId xmlns:p14="http://schemas.microsoft.com/office/powerpoint/2010/main" val="1015136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55</a:t>
            </a:fld>
            <a:endParaRPr lang="zh-CN" altLang="en-US"/>
          </a:p>
        </p:txBody>
      </p:sp>
    </p:spTree>
    <p:extLst>
      <p:ext uri="{BB962C8B-B14F-4D97-AF65-F5344CB8AC3E}">
        <p14:creationId xmlns:p14="http://schemas.microsoft.com/office/powerpoint/2010/main" val="1984363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59</a:t>
            </a:fld>
            <a:endParaRPr lang="zh-CN" altLang="en-US"/>
          </a:p>
        </p:txBody>
      </p:sp>
    </p:spTree>
    <p:extLst>
      <p:ext uri="{BB962C8B-B14F-4D97-AF65-F5344CB8AC3E}">
        <p14:creationId xmlns:p14="http://schemas.microsoft.com/office/powerpoint/2010/main" val="10058434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60</a:t>
            </a:fld>
            <a:endParaRPr lang="zh-CN" altLang="en-US"/>
          </a:p>
        </p:txBody>
      </p:sp>
    </p:spTree>
    <p:extLst>
      <p:ext uri="{BB962C8B-B14F-4D97-AF65-F5344CB8AC3E}">
        <p14:creationId xmlns:p14="http://schemas.microsoft.com/office/powerpoint/2010/main" val="651662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64</a:t>
            </a:fld>
            <a:endParaRPr lang="zh-CN" altLang="en-US"/>
          </a:p>
        </p:txBody>
      </p:sp>
    </p:spTree>
    <p:extLst>
      <p:ext uri="{BB962C8B-B14F-4D97-AF65-F5344CB8AC3E}">
        <p14:creationId xmlns:p14="http://schemas.microsoft.com/office/powerpoint/2010/main" val="375747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65</a:t>
            </a:fld>
            <a:endParaRPr lang="zh-CN" altLang="en-US"/>
          </a:p>
        </p:txBody>
      </p:sp>
    </p:spTree>
    <p:extLst>
      <p:ext uri="{BB962C8B-B14F-4D97-AF65-F5344CB8AC3E}">
        <p14:creationId xmlns:p14="http://schemas.microsoft.com/office/powerpoint/2010/main" val="27606462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66</a:t>
            </a:fld>
            <a:endParaRPr lang="zh-CN" altLang="en-US"/>
          </a:p>
        </p:txBody>
      </p:sp>
    </p:spTree>
    <p:extLst>
      <p:ext uri="{BB962C8B-B14F-4D97-AF65-F5344CB8AC3E}">
        <p14:creationId xmlns:p14="http://schemas.microsoft.com/office/powerpoint/2010/main" val="2738361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67</a:t>
            </a:fld>
            <a:endParaRPr lang="zh-CN" altLang="en-US"/>
          </a:p>
        </p:txBody>
      </p:sp>
    </p:spTree>
    <p:extLst>
      <p:ext uri="{BB962C8B-B14F-4D97-AF65-F5344CB8AC3E}">
        <p14:creationId xmlns:p14="http://schemas.microsoft.com/office/powerpoint/2010/main" val="266453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gn="just">
              <a:buFont typeface="Arial" panose="020B0604020202020204" pitchFamily="34" charset="0"/>
              <a:buNone/>
            </a:pP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LiteOS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中有三个重要的结构体</a:t>
            </a:r>
            <a:r>
              <a:rPr lang="zh-CN" altLang="en-US" sz="1200" kern="100" dirty="0">
                <a:effectLst/>
                <a:latin typeface="等线" panose="02010600030101010101" pitchFamily="2" charset="-122"/>
                <a:ea typeface="等线" panose="02010600030101010101" pitchFamily="2" charset="-122"/>
                <a:cs typeface="Times New Roman" panose="02020603050405020304" pitchFamily="18" charset="0"/>
              </a:rPr>
              <a:t>，用来描述就绪队列的组织结构。</a:t>
            </a:r>
            <a:endPar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、占先式优先级</a:t>
            </a:r>
          </a:p>
          <a:p>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、副优先级</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HPFRunqueue</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为进程优先级桶队列</a:t>
            </a:r>
            <a:r>
              <a:rPr lang="zh-CN" altLang="zh-CN" kern="100" dirty="0">
                <a:latin typeface="等线" panose="02010600030101010101" pitchFamily="2" charset="-122"/>
                <a:ea typeface="等线" panose="02010600030101010101" pitchFamily="2" charset="-122"/>
                <a:cs typeface="Times New Roman" panose="02020603050405020304" pitchFamily="18" charset="0"/>
              </a:rPr>
              <a:t>，有</a:t>
            </a:r>
            <a:r>
              <a:rPr lang="en-US" altLang="zh-CN" kern="100" dirty="0">
                <a:latin typeface="等线" panose="02010600030101010101" pitchFamily="2" charset="-122"/>
                <a:ea typeface="等线" panose="02010600030101010101" pitchFamily="2" charset="-122"/>
                <a:cs typeface="Times New Roman" panose="02020603050405020304" pitchFamily="18" charset="0"/>
              </a:rPr>
              <a:t>32</a:t>
            </a:r>
            <a:r>
              <a:rPr lang="zh-CN" altLang="zh-CN" kern="100" dirty="0">
                <a:latin typeface="等线" panose="02010600030101010101" pitchFamily="2" charset="-122"/>
                <a:ea typeface="等线" panose="02010600030101010101" pitchFamily="2" charset="-122"/>
                <a:cs typeface="Times New Roman" panose="02020603050405020304" pitchFamily="18" charset="0"/>
              </a:rPr>
              <a:t>个优先级。</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HPFQueue</a:t>
            </a:r>
            <a:r>
              <a:rPr lang="zh-CN" altLang="en-US" kern="100" dirty="0">
                <a:latin typeface="等线" panose="02010600030101010101" pitchFamily="2" charset="-122"/>
                <a:ea typeface="等线" panose="02010600030101010101" pitchFamily="2" charset="-122"/>
                <a:cs typeface="Times New Roman" panose="02020603050405020304" pitchFamily="18" charset="0"/>
              </a:rPr>
              <a:t>为线程优先级桶队列，</a:t>
            </a:r>
            <a:r>
              <a:rPr lang="zh-CN" altLang="zh-CN" kern="100" dirty="0">
                <a:latin typeface="等线" panose="02010600030101010101" pitchFamily="2" charset="-122"/>
                <a:ea typeface="等线" panose="02010600030101010101" pitchFamily="2" charset="-122"/>
                <a:cs typeface="Times New Roman" panose="02020603050405020304" pitchFamily="18" charset="0"/>
              </a:rPr>
              <a:t>直接管理所有的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task</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也</a:t>
            </a:r>
            <a:r>
              <a:rPr lang="zh-CN" altLang="zh-CN" kern="100" dirty="0">
                <a:latin typeface="等线" panose="02010600030101010101" pitchFamily="2" charset="-122"/>
                <a:ea typeface="等线" panose="02010600030101010101" pitchFamily="2" charset="-122"/>
                <a:cs typeface="Times New Roman" panose="02020603050405020304" pitchFamily="18" charset="0"/>
              </a:rPr>
              <a:t>有</a:t>
            </a:r>
            <a:r>
              <a:rPr lang="en-US" altLang="zh-CN" kern="100" dirty="0">
                <a:latin typeface="等线" panose="02010600030101010101" pitchFamily="2" charset="-122"/>
                <a:ea typeface="等线" panose="02010600030101010101" pitchFamily="2" charset="-122"/>
                <a:cs typeface="Times New Roman" panose="02020603050405020304" pitchFamily="18" charset="0"/>
              </a:rPr>
              <a:t>32</a:t>
            </a:r>
            <a:r>
              <a:rPr lang="zh-CN" altLang="zh-CN" kern="100" dirty="0">
                <a:latin typeface="等线" panose="02010600030101010101" pitchFamily="2" charset="-122"/>
                <a:ea typeface="等线" panose="02010600030101010101" pitchFamily="2" charset="-122"/>
                <a:cs typeface="Times New Roman" panose="02020603050405020304" pitchFamily="18" charset="0"/>
              </a:rPr>
              <a:t>个优先级。</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在鸿蒙操作系统中，</a:t>
            </a:r>
            <a:r>
              <a:rPr lang="zh-CN" altLang="en-US" b="0" i="0" dirty="0">
                <a:solidFill>
                  <a:srgbClr val="333333"/>
                </a:solidFill>
                <a:effectLst/>
                <a:latin typeface="Arial" panose="020B0604020202020204" pitchFamily="34" charset="0"/>
              </a:rPr>
              <a:t>调度层面的最小操作单位是</a:t>
            </a:r>
            <a:r>
              <a:rPr lang="en-US" altLang="zh-CN" b="0" i="0" dirty="0">
                <a:solidFill>
                  <a:srgbClr val="F73131"/>
                </a:solidFill>
                <a:effectLst/>
                <a:latin typeface="Arial" panose="020B0604020202020204" pitchFamily="34" charset="0"/>
              </a:rPr>
              <a:t>task</a:t>
            </a:r>
            <a:r>
              <a:rPr lang="zh-CN" altLang="en-US" b="0" i="0" dirty="0">
                <a:solidFill>
                  <a:srgbClr val="F73131"/>
                </a:solidFill>
                <a:effectLst/>
                <a:latin typeface="Arial" panose="020B0604020202020204" pitchFamily="34" charset="0"/>
              </a:rPr>
              <a:t>。</a:t>
            </a:r>
            <a:endParaRPr lang="en-US" altLang="zh-CN" b="0" i="0" dirty="0">
              <a:solidFill>
                <a:srgbClr val="F73131"/>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A7FC73C9-98E1-48B5-A1E6-B2EDF40BC73A}" type="slidenum">
              <a:rPr lang="zh-CN" altLang="en-US" smtClean="0"/>
              <a:t>6</a:t>
            </a:fld>
            <a:endParaRPr lang="zh-CN" altLang="en-US"/>
          </a:p>
        </p:txBody>
      </p:sp>
    </p:spTree>
    <p:extLst>
      <p:ext uri="{BB962C8B-B14F-4D97-AF65-F5344CB8AC3E}">
        <p14:creationId xmlns:p14="http://schemas.microsoft.com/office/powerpoint/2010/main" val="19617372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68</a:t>
            </a:fld>
            <a:endParaRPr lang="zh-CN" altLang="en-US"/>
          </a:p>
        </p:txBody>
      </p:sp>
    </p:spTree>
    <p:extLst>
      <p:ext uri="{BB962C8B-B14F-4D97-AF65-F5344CB8AC3E}">
        <p14:creationId xmlns:p14="http://schemas.microsoft.com/office/powerpoint/2010/main" val="2017811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重点解释</a:t>
            </a:r>
            <a:r>
              <a:rPr lang="en-US" altLang="zh-CN" dirty="0"/>
              <a:t>set</a:t>
            </a:r>
            <a:r>
              <a:rPr lang="zh-CN" altLang="en-US" dirty="0"/>
              <a:t>函数</a:t>
            </a:r>
          </a:p>
        </p:txBody>
      </p:sp>
      <p:sp>
        <p:nvSpPr>
          <p:cNvPr id="4" name="灯片编号占位符 3"/>
          <p:cNvSpPr>
            <a:spLocks noGrp="1"/>
          </p:cNvSpPr>
          <p:nvPr>
            <p:ph type="sldNum" sz="quarter" idx="5"/>
          </p:nvPr>
        </p:nvSpPr>
        <p:spPr/>
        <p:txBody>
          <a:bodyPr/>
          <a:lstStyle/>
          <a:p>
            <a:fld id="{A7FC73C9-98E1-48B5-A1E6-B2EDF40BC73A}" type="slidenum">
              <a:rPr lang="zh-CN" altLang="en-US" smtClean="0"/>
              <a:t>69</a:t>
            </a:fld>
            <a:endParaRPr lang="zh-CN" altLang="en-US"/>
          </a:p>
        </p:txBody>
      </p:sp>
    </p:spTree>
    <p:extLst>
      <p:ext uri="{BB962C8B-B14F-4D97-AF65-F5344CB8AC3E}">
        <p14:creationId xmlns:p14="http://schemas.microsoft.com/office/powerpoint/2010/main" val="42825103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70</a:t>
            </a:fld>
            <a:endParaRPr lang="zh-CN" altLang="en-US"/>
          </a:p>
        </p:txBody>
      </p:sp>
    </p:spTree>
    <p:extLst>
      <p:ext uri="{BB962C8B-B14F-4D97-AF65-F5344CB8AC3E}">
        <p14:creationId xmlns:p14="http://schemas.microsoft.com/office/powerpoint/2010/main" val="26099535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71</a:t>
            </a:fld>
            <a:endParaRPr lang="zh-CN" altLang="en-US"/>
          </a:p>
        </p:txBody>
      </p:sp>
    </p:spTree>
    <p:extLst>
      <p:ext uri="{BB962C8B-B14F-4D97-AF65-F5344CB8AC3E}">
        <p14:creationId xmlns:p14="http://schemas.microsoft.com/office/powerpoint/2010/main" val="4061419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72</a:t>
            </a:fld>
            <a:endParaRPr lang="zh-CN" altLang="en-US"/>
          </a:p>
        </p:txBody>
      </p:sp>
    </p:spTree>
    <p:extLst>
      <p:ext uri="{BB962C8B-B14F-4D97-AF65-F5344CB8AC3E}">
        <p14:creationId xmlns:p14="http://schemas.microsoft.com/office/powerpoint/2010/main" val="22177354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73</a:t>
            </a:fld>
            <a:endParaRPr lang="zh-CN" altLang="en-US"/>
          </a:p>
        </p:txBody>
      </p:sp>
    </p:spTree>
    <p:extLst>
      <p:ext uri="{BB962C8B-B14F-4D97-AF65-F5344CB8AC3E}">
        <p14:creationId xmlns:p14="http://schemas.microsoft.com/office/powerpoint/2010/main" val="3477656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74</a:t>
            </a:fld>
            <a:endParaRPr lang="zh-CN" altLang="en-US"/>
          </a:p>
        </p:txBody>
      </p:sp>
    </p:spTree>
    <p:extLst>
      <p:ext uri="{BB962C8B-B14F-4D97-AF65-F5344CB8AC3E}">
        <p14:creationId xmlns:p14="http://schemas.microsoft.com/office/powerpoint/2010/main" val="11281787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76</a:t>
            </a:fld>
            <a:endParaRPr lang="zh-CN" altLang="en-US"/>
          </a:p>
        </p:txBody>
      </p:sp>
    </p:spTree>
    <p:extLst>
      <p:ext uri="{BB962C8B-B14F-4D97-AF65-F5344CB8AC3E}">
        <p14:creationId xmlns:p14="http://schemas.microsoft.com/office/powerpoint/2010/main" val="35523350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77</a:t>
            </a:fld>
            <a:endParaRPr lang="zh-CN" altLang="en-US"/>
          </a:p>
        </p:txBody>
      </p:sp>
    </p:spTree>
    <p:extLst>
      <p:ext uri="{BB962C8B-B14F-4D97-AF65-F5344CB8AC3E}">
        <p14:creationId xmlns:p14="http://schemas.microsoft.com/office/powerpoint/2010/main" val="16615008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78</a:t>
            </a:fld>
            <a:endParaRPr lang="zh-CN" altLang="en-US"/>
          </a:p>
        </p:txBody>
      </p:sp>
    </p:spTree>
    <p:extLst>
      <p:ext uri="{BB962C8B-B14F-4D97-AF65-F5344CB8AC3E}">
        <p14:creationId xmlns:p14="http://schemas.microsoft.com/office/powerpoint/2010/main" val="36584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7</a:t>
            </a:fld>
            <a:endParaRPr lang="zh-CN" altLang="en-US"/>
          </a:p>
        </p:txBody>
      </p:sp>
    </p:spTree>
    <p:extLst>
      <p:ext uri="{BB962C8B-B14F-4D97-AF65-F5344CB8AC3E}">
        <p14:creationId xmlns:p14="http://schemas.microsoft.com/office/powerpoint/2010/main" val="462223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79</a:t>
            </a:fld>
            <a:endParaRPr lang="zh-CN" altLang="en-US"/>
          </a:p>
        </p:txBody>
      </p:sp>
    </p:spTree>
    <p:extLst>
      <p:ext uri="{BB962C8B-B14F-4D97-AF65-F5344CB8AC3E}">
        <p14:creationId xmlns:p14="http://schemas.microsoft.com/office/powerpoint/2010/main" val="5010994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80</a:t>
            </a:fld>
            <a:endParaRPr lang="zh-CN" altLang="en-US"/>
          </a:p>
        </p:txBody>
      </p:sp>
    </p:spTree>
    <p:extLst>
      <p:ext uri="{BB962C8B-B14F-4D97-AF65-F5344CB8AC3E}">
        <p14:creationId xmlns:p14="http://schemas.microsoft.com/office/powerpoint/2010/main" val="40557374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81</a:t>
            </a:fld>
            <a:endParaRPr lang="zh-CN" altLang="en-US"/>
          </a:p>
        </p:txBody>
      </p:sp>
    </p:spTree>
    <p:extLst>
      <p:ext uri="{BB962C8B-B14F-4D97-AF65-F5344CB8AC3E}">
        <p14:creationId xmlns:p14="http://schemas.microsoft.com/office/powerpoint/2010/main" val="4181022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82</a:t>
            </a:fld>
            <a:endParaRPr lang="zh-CN" altLang="en-US"/>
          </a:p>
        </p:txBody>
      </p:sp>
    </p:spTree>
    <p:extLst>
      <p:ext uri="{BB962C8B-B14F-4D97-AF65-F5344CB8AC3E}">
        <p14:creationId xmlns:p14="http://schemas.microsoft.com/office/powerpoint/2010/main" val="34761775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83</a:t>
            </a:fld>
            <a:endParaRPr lang="zh-CN" altLang="en-US"/>
          </a:p>
        </p:txBody>
      </p:sp>
    </p:spTree>
    <p:extLst>
      <p:ext uri="{BB962C8B-B14F-4D97-AF65-F5344CB8AC3E}">
        <p14:creationId xmlns:p14="http://schemas.microsoft.com/office/powerpoint/2010/main" val="32699733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84</a:t>
            </a:fld>
            <a:endParaRPr lang="zh-CN" altLang="en-US"/>
          </a:p>
        </p:txBody>
      </p:sp>
    </p:spTree>
    <p:extLst>
      <p:ext uri="{BB962C8B-B14F-4D97-AF65-F5344CB8AC3E}">
        <p14:creationId xmlns:p14="http://schemas.microsoft.com/office/powerpoint/2010/main" val="17764212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85</a:t>
            </a:fld>
            <a:endParaRPr lang="zh-CN" altLang="en-US"/>
          </a:p>
        </p:txBody>
      </p:sp>
    </p:spTree>
    <p:extLst>
      <p:ext uri="{BB962C8B-B14F-4D97-AF65-F5344CB8AC3E}">
        <p14:creationId xmlns:p14="http://schemas.microsoft.com/office/powerpoint/2010/main" val="4499936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87</a:t>
            </a:fld>
            <a:endParaRPr lang="zh-CN" altLang="en-US"/>
          </a:p>
        </p:txBody>
      </p:sp>
    </p:spTree>
    <p:extLst>
      <p:ext uri="{BB962C8B-B14F-4D97-AF65-F5344CB8AC3E}">
        <p14:creationId xmlns:p14="http://schemas.microsoft.com/office/powerpoint/2010/main" val="12089481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88</a:t>
            </a:fld>
            <a:endParaRPr lang="zh-CN" altLang="en-US"/>
          </a:p>
        </p:txBody>
      </p:sp>
    </p:spTree>
    <p:extLst>
      <p:ext uri="{BB962C8B-B14F-4D97-AF65-F5344CB8AC3E}">
        <p14:creationId xmlns:p14="http://schemas.microsoft.com/office/powerpoint/2010/main" val="4084175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89</a:t>
            </a:fld>
            <a:endParaRPr lang="zh-CN" altLang="en-US"/>
          </a:p>
        </p:txBody>
      </p:sp>
    </p:spTree>
    <p:extLst>
      <p:ext uri="{BB962C8B-B14F-4D97-AF65-F5344CB8AC3E}">
        <p14:creationId xmlns:p14="http://schemas.microsoft.com/office/powerpoint/2010/main" val="224598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9</a:t>
            </a:fld>
            <a:endParaRPr lang="zh-CN" altLang="en-US"/>
          </a:p>
        </p:txBody>
      </p:sp>
    </p:spTree>
    <p:extLst>
      <p:ext uri="{BB962C8B-B14F-4D97-AF65-F5344CB8AC3E}">
        <p14:creationId xmlns:p14="http://schemas.microsoft.com/office/powerpoint/2010/main" val="25787307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90</a:t>
            </a:fld>
            <a:endParaRPr lang="zh-CN" altLang="en-US"/>
          </a:p>
        </p:txBody>
      </p:sp>
    </p:spTree>
    <p:extLst>
      <p:ext uri="{BB962C8B-B14F-4D97-AF65-F5344CB8AC3E}">
        <p14:creationId xmlns:p14="http://schemas.microsoft.com/office/powerpoint/2010/main" val="17755010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91</a:t>
            </a:fld>
            <a:endParaRPr lang="zh-CN" altLang="en-US"/>
          </a:p>
        </p:txBody>
      </p:sp>
    </p:spTree>
    <p:extLst>
      <p:ext uri="{BB962C8B-B14F-4D97-AF65-F5344CB8AC3E}">
        <p14:creationId xmlns:p14="http://schemas.microsoft.com/office/powerpoint/2010/main" val="34248978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92</a:t>
            </a:fld>
            <a:endParaRPr lang="zh-CN" altLang="en-US"/>
          </a:p>
        </p:txBody>
      </p:sp>
    </p:spTree>
    <p:extLst>
      <p:ext uri="{BB962C8B-B14F-4D97-AF65-F5344CB8AC3E}">
        <p14:creationId xmlns:p14="http://schemas.microsoft.com/office/powerpoint/2010/main" val="31491728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93</a:t>
            </a:fld>
            <a:endParaRPr lang="zh-CN" altLang="en-US"/>
          </a:p>
        </p:txBody>
      </p:sp>
    </p:spTree>
    <p:extLst>
      <p:ext uri="{BB962C8B-B14F-4D97-AF65-F5344CB8AC3E}">
        <p14:creationId xmlns:p14="http://schemas.microsoft.com/office/powerpoint/2010/main" val="38569778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94</a:t>
            </a:fld>
            <a:endParaRPr lang="zh-CN" altLang="en-US"/>
          </a:p>
        </p:txBody>
      </p:sp>
    </p:spTree>
    <p:extLst>
      <p:ext uri="{BB962C8B-B14F-4D97-AF65-F5344CB8AC3E}">
        <p14:creationId xmlns:p14="http://schemas.microsoft.com/office/powerpoint/2010/main" val="211170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10</a:t>
            </a:fld>
            <a:endParaRPr lang="zh-CN" altLang="en-US"/>
          </a:p>
        </p:txBody>
      </p:sp>
    </p:spTree>
    <p:extLst>
      <p:ext uri="{BB962C8B-B14F-4D97-AF65-F5344CB8AC3E}">
        <p14:creationId xmlns:p14="http://schemas.microsoft.com/office/powerpoint/2010/main" val="681003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7FC73C9-98E1-48B5-A1E6-B2EDF40BC73A}" type="slidenum">
              <a:rPr lang="zh-CN" altLang="en-US" smtClean="0"/>
              <a:t>11</a:t>
            </a:fld>
            <a:endParaRPr lang="zh-CN" altLang="en-US"/>
          </a:p>
        </p:txBody>
      </p:sp>
    </p:spTree>
    <p:extLst>
      <p:ext uri="{BB962C8B-B14F-4D97-AF65-F5344CB8AC3E}">
        <p14:creationId xmlns:p14="http://schemas.microsoft.com/office/powerpoint/2010/main" val="3926846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jp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8.png"/><Relationship Id="rId4" Type="http://schemas.openxmlformats.org/officeDocument/2006/relationships/image" Target="../media/image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204496573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134000722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53587287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4013422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BB82DE-A21C-4E59-9DC3-093C7599DF78}"/>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r="7222"/>
          <a:stretch/>
        </p:blipFill>
        <p:spPr>
          <a:xfrm>
            <a:off x="3708400" y="0"/>
            <a:ext cx="8483600" cy="6858000"/>
          </a:xfrm>
          <a:prstGeom prst="rect">
            <a:avLst/>
          </a:prstGeom>
          <a:effectLst>
            <a:softEdge rad="355600"/>
          </a:effectLst>
        </p:spPr>
      </p:pic>
      <p:sp>
        <p:nvSpPr>
          <p:cNvPr id="4" name="矩形 3">
            <a:extLst>
              <a:ext uri="{FF2B5EF4-FFF2-40B4-BE49-F238E27FC236}">
                <a16:creationId xmlns:a16="http://schemas.microsoft.com/office/drawing/2014/main" id="{8728749D-1B9C-4684-AB4B-145A39A21E50}"/>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descr="图片包含 建筑, 室内, 窗户, 飞机&#10;&#10;描述已自动生成">
            <a:extLst>
              <a:ext uri="{FF2B5EF4-FFF2-40B4-BE49-F238E27FC236}">
                <a16:creationId xmlns:a16="http://schemas.microsoft.com/office/drawing/2014/main" id="{B5C6C79E-A739-4E32-941D-E1F1946BABED}"/>
              </a:ext>
            </a:extLst>
          </p:cNvPr>
          <p:cNvPicPr>
            <a:picLocks noChangeAspect="1"/>
          </p:cNvPicPr>
          <p:nvPr userDrawn="1"/>
        </p:nvPicPr>
        <p:blipFill>
          <a:blip r:embed="rId2">
            <a:extLst>
              <a:ext uri="{28A0092B-C50C-407E-A947-70E740481C1C}">
                <a14:useLocalDpi xmlns:a14="http://schemas.microsoft.com/office/drawing/2010/main" val="0"/>
              </a:ext>
            </a:extLst>
          </a:blip>
          <a:srcRect l="17874" r="7300"/>
          <a:stretch>
            <a:fillRect/>
          </a:stretch>
        </p:blipFill>
        <p:spPr>
          <a:xfrm>
            <a:off x="5349872"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sp>
        <p:nvSpPr>
          <p:cNvPr id="7" name="任意多边形: 形状 6">
            <a:extLst>
              <a:ext uri="{FF2B5EF4-FFF2-40B4-BE49-F238E27FC236}">
                <a16:creationId xmlns:a16="http://schemas.microsoft.com/office/drawing/2014/main" id="{EE4D41AA-2351-4F99-A421-4C77CE207859}"/>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8" name="任意多边形: 形状 7">
            <a:extLst>
              <a:ext uri="{FF2B5EF4-FFF2-40B4-BE49-F238E27FC236}">
                <a16:creationId xmlns:a16="http://schemas.microsoft.com/office/drawing/2014/main" id="{4EC3D19A-B380-411E-8B1E-29DAB28965A1}"/>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rgbClr val="537EC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9" name="文本占位符 44">
            <a:extLst>
              <a:ext uri="{FF2B5EF4-FFF2-40B4-BE49-F238E27FC236}">
                <a16:creationId xmlns:a16="http://schemas.microsoft.com/office/drawing/2014/main" id="{28088C8E-36FF-4340-B886-8EDF94897711}"/>
              </a:ext>
            </a:extLst>
          </p:cNvPr>
          <p:cNvSpPr>
            <a:spLocks noGrp="1"/>
          </p:cNvSpPr>
          <p:nvPr userDrawn="1">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rgbClr val="142E60"/>
                </a:solidFill>
                <a:latin typeface="+mj-ea"/>
                <a:ea typeface="+mj-ea"/>
              </a:defRPr>
            </a:lvl1pPr>
          </a:lstStyle>
          <a:p>
            <a:pPr lvl="0"/>
            <a:r>
              <a:rPr lang="zh-CN" altLang="en-US" dirty="0"/>
              <a:t>请输入你的节标题</a:t>
            </a:r>
          </a:p>
        </p:txBody>
      </p:sp>
      <p:sp>
        <p:nvSpPr>
          <p:cNvPr id="10" name="文本占位符 46">
            <a:extLst>
              <a:ext uri="{FF2B5EF4-FFF2-40B4-BE49-F238E27FC236}">
                <a16:creationId xmlns:a16="http://schemas.microsoft.com/office/drawing/2014/main" id="{366B861F-9465-4FEA-B1FC-B1D59FA4853D}"/>
              </a:ext>
            </a:extLst>
          </p:cNvPr>
          <p:cNvSpPr>
            <a:spLocks noGrp="1"/>
          </p:cNvSpPr>
          <p:nvPr userDrawn="1">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pic>
        <p:nvPicPr>
          <p:cNvPr id="12" name="图片 11">
            <a:extLst>
              <a:ext uri="{FF2B5EF4-FFF2-40B4-BE49-F238E27FC236}">
                <a16:creationId xmlns:a16="http://schemas.microsoft.com/office/drawing/2014/main" id="{FDB7437A-F8B4-4822-BE86-E5864CF18E1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7502" y="348744"/>
            <a:ext cx="1797615" cy="645923"/>
          </a:xfrm>
          <a:prstGeom prst="rect">
            <a:avLst/>
          </a:prstGeom>
        </p:spPr>
      </p:pic>
      <p:sp>
        <p:nvSpPr>
          <p:cNvPr id="15" name="文本框 14">
            <a:extLst>
              <a:ext uri="{FF2B5EF4-FFF2-40B4-BE49-F238E27FC236}">
                <a16:creationId xmlns:a16="http://schemas.microsoft.com/office/drawing/2014/main" id="{F71BA2CC-9F8F-4DDF-8E57-3CF7D5EC5FD0}"/>
              </a:ext>
            </a:extLst>
          </p:cNvPr>
          <p:cNvSpPr txBox="1"/>
          <p:nvPr userDrawn="1"/>
        </p:nvSpPr>
        <p:spPr>
          <a:xfrm>
            <a:off x="2684206" y="631777"/>
            <a:ext cx="249471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dirty="0">
                <a:solidFill>
                  <a:srgbClr val="142E60"/>
                </a:solidFill>
              </a:rPr>
              <a:t>自 </a:t>
            </a:r>
            <a:r>
              <a:rPr lang="en-US" altLang="zh-CN" sz="1100" b="0" dirty="0">
                <a:solidFill>
                  <a:srgbClr val="142E60"/>
                </a:solidFill>
              </a:rPr>
              <a:t>/ </a:t>
            </a:r>
            <a:r>
              <a:rPr lang="zh-CN" altLang="en-US" sz="1100" b="0" dirty="0">
                <a:solidFill>
                  <a:srgbClr val="142E60"/>
                </a:solidFill>
              </a:rPr>
              <a:t>强 </a:t>
            </a:r>
            <a:r>
              <a:rPr lang="en-US" altLang="zh-CN" sz="1100" b="0" dirty="0">
                <a:solidFill>
                  <a:srgbClr val="142E60"/>
                </a:solidFill>
              </a:rPr>
              <a:t>/ </a:t>
            </a:r>
            <a:r>
              <a:rPr lang="zh-CN" altLang="en-US" sz="1100" b="0" dirty="0">
                <a:solidFill>
                  <a:srgbClr val="142E60"/>
                </a:solidFill>
              </a:rPr>
              <a:t>不 </a:t>
            </a:r>
            <a:r>
              <a:rPr lang="en-US" altLang="zh-CN" sz="1100" b="0" dirty="0">
                <a:solidFill>
                  <a:srgbClr val="142E60"/>
                </a:solidFill>
              </a:rPr>
              <a:t>/ </a:t>
            </a:r>
            <a:r>
              <a:rPr lang="zh-CN" altLang="en-US" sz="1100" b="0" dirty="0">
                <a:solidFill>
                  <a:srgbClr val="142E60"/>
                </a:solidFill>
              </a:rPr>
              <a:t>息   止 </a:t>
            </a:r>
            <a:r>
              <a:rPr lang="en-US" altLang="zh-CN" sz="1100" b="0" dirty="0">
                <a:solidFill>
                  <a:srgbClr val="142E60"/>
                </a:solidFill>
              </a:rPr>
              <a:t>/ </a:t>
            </a:r>
            <a:r>
              <a:rPr lang="zh-CN" altLang="en-US" sz="1100" b="0" dirty="0">
                <a:solidFill>
                  <a:srgbClr val="142E60"/>
                </a:solidFill>
              </a:rPr>
              <a:t>于 </a:t>
            </a:r>
            <a:r>
              <a:rPr lang="en-US" altLang="zh-CN" sz="1100" b="0" dirty="0">
                <a:solidFill>
                  <a:srgbClr val="142E60"/>
                </a:solidFill>
              </a:rPr>
              <a:t>/ </a:t>
            </a:r>
            <a:r>
              <a:rPr lang="zh-CN" altLang="en-US" sz="1100" b="0" dirty="0">
                <a:solidFill>
                  <a:srgbClr val="142E60"/>
                </a:solidFill>
              </a:rPr>
              <a:t>至 </a:t>
            </a:r>
            <a:r>
              <a:rPr lang="en-US" altLang="zh-CN" sz="1100" b="0" dirty="0">
                <a:solidFill>
                  <a:srgbClr val="142E60"/>
                </a:solidFill>
              </a:rPr>
              <a:t>/ </a:t>
            </a:r>
            <a:r>
              <a:rPr lang="zh-CN" altLang="en-US" sz="1100" b="0" dirty="0">
                <a:solidFill>
                  <a:srgbClr val="142E60"/>
                </a:solidFill>
              </a:rPr>
              <a:t>善</a:t>
            </a:r>
          </a:p>
        </p:txBody>
      </p:sp>
      <p:sp>
        <p:nvSpPr>
          <p:cNvPr id="20" name="文本占位符 19">
            <a:extLst>
              <a:ext uri="{FF2B5EF4-FFF2-40B4-BE49-F238E27FC236}">
                <a16:creationId xmlns:a16="http://schemas.microsoft.com/office/drawing/2014/main" id="{B209C5BE-0F14-49B8-8477-9E3EAF8482D5}"/>
              </a:ext>
            </a:extLst>
          </p:cNvPr>
          <p:cNvSpPr>
            <a:spLocks noGrp="1"/>
          </p:cNvSpPr>
          <p:nvPr>
            <p:ph type="body" sz="quarter" idx="13" hasCustomPrompt="1"/>
          </p:nvPr>
        </p:nvSpPr>
        <p:spPr>
          <a:xfrm>
            <a:off x="2017230" y="2613759"/>
            <a:ext cx="1366838" cy="1330325"/>
          </a:xfrm>
          <a:prstGeom prst="rect">
            <a:avLst/>
          </a:prstGeom>
        </p:spPr>
        <p:txBody>
          <a:bodyPr/>
          <a:lstStyle>
            <a:lvl1pPr marL="0" indent="0">
              <a:buNone/>
              <a:defRPr kumimoji="0" lang="zh-CN" altLang="en-US" sz="7200" b="0" i="0" u="none" strike="noStrike" kern="1200" cap="none" spc="0" normalizeH="0" baseline="0" dirty="0">
                <a:ln>
                  <a:noFill/>
                </a:ln>
                <a:pattFill prst="narHorz">
                  <a:fgClr>
                    <a:prstClr val="white">
                      <a:lumMod val="75000"/>
                    </a:prstClr>
                  </a:fgClr>
                  <a:bgClr>
                    <a:prstClr val="white"/>
                  </a:bgClr>
                </a:pattFill>
                <a:effectLst/>
                <a:uLnTx/>
                <a:uFillTx/>
                <a:latin typeface="Microsoft YaHei"/>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01</a:t>
            </a:r>
            <a:endParaRPr lang="zh-CN" altLang="en-US" dirty="0"/>
          </a:p>
        </p:txBody>
      </p:sp>
      <p:sp>
        <p:nvSpPr>
          <p:cNvPr id="18" name="文本占位符 17">
            <a:extLst>
              <a:ext uri="{FF2B5EF4-FFF2-40B4-BE49-F238E27FC236}">
                <a16:creationId xmlns:a16="http://schemas.microsoft.com/office/drawing/2014/main" id="{31495EBB-08C8-4ABA-AE40-3A910435C2CE}"/>
              </a:ext>
            </a:extLst>
          </p:cNvPr>
          <p:cNvSpPr>
            <a:spLocks noGrp="1"/>
          </p:cNvSpPr>
          <p:nvPr>
            <p:ph type="body" sz="quarter" idx="12" hasCustomPrompt="1"/>
          </p:nvPr>
        </p:nvSpPr>
        <p:spPr>
          <a:xfrm>
            <a:off x="1884363" y="2567762"/>
            <a:ext cx="1365733" cy="1238250"/>
          </a:xfrm>
          <a:prstGeom prst="rect">
            <a:avLst/>
          </a:prstGeom>
        </p:spPr>
        <p:txBody>
          <a:bodyPr/>
          <a:lstStyle>
            <a:lvl1pPr marL="0" indent="0">
              <a:buNone/>
              <a:defRPr kumimoji="0" lang="zh-CN" altLang="en-US" sz="7200" b="1" i="0" u="none" strike="noStrike" kern="1200" cap="none" spc="0" normalizeH="0" baseline="0" dirty="0">
                <a:ln>
                  <a:noFill/>
                </a:ln>
                <a:solidFill>
                  <a:srgbClr val="537EC5"/>
                </a:solidFill>
                <a:effectLst/>
                <a:uLnTx/>
                <a:uFillTx/>
                <a:latin typeface="Microsoft YaHei"/>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01</a:t>
            </a:r>
            <a:endParaRPr lang="zh-CN" altLang="en-US" dirty="0"/>
          </a:p>
        </p:txBody>
      </p:sp>
    </p:spTree>
    <p:extLst>
      <p:ext uri="{BB962C8B-B14F-4D97-AF65-F5344CB8AC3E}">
        <p14:creationId xmlns:p14="http://schemas.microsoft.com/office/powerpoint/2010/main" val="20547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
                                        <p:tgtEl>
                                          <p:spTgt spid="5"/>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300"/>
                                        <p:tgtEl>
                                          <p:spTgt spid="8"/>
                                        </p:tgtEl>
                                      </p:cBhvr>
                                    </p:animEffect>
                                  </p:childTnLst>
                                </p:cTn>
                              </p:par>
                            </p:childTnLst>
                          </p:cTn>
                        </p:par>
                        <p:par>
                          <p:cTn id="12" fill="hold">
                            <p:stCondLst>
                              <p:cond delay="6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300"/>
                                        <p:tgtEl>
                                          <p:spTgt spid="7"/>
                                        </p:tgtEl>
                                      </p:cBhvr>
                                    </p:animEffect>
                                  </p:childTnLst>
                                </p:cTn>
                              </p:par>
                            </p:childTnLst>
                          </p:cTn>
                        </p:par>
                        <p:par>
                          <p:cTn id="16" fill="hold">
                            <p:stCondLst>
                              <p:cond delay="900"/>
                            </p:stCondLst>
                            <p:childTnLst>
                              <p:par>
                                <p:cTn id="17" presetID="22" presetClass="entr" presetSubtype="8" fill="hold" grpId="0" nodeType="after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wipe(left)">
                                      <p:cBhvr>
                                        <p:cTn id="19" dur="250"/>
                                        <p:tgtEl>
                                          <p:spTgt spid="20">
                                            <p:txEl>
                                              <p:pRg st="0" end="0"/>
                                            </p:txEl>
                                          </p:spTgt>
                                        </p:tgtEl>
                                      </p:cBhvr>
                                    </p:animEffect>
                                  </p:childTnLst>
                                </p:cTn>
                              </p:par>
                            </p:childTnLst>
                          </p:cTn>
                        </p:par>
                        <p:par>
                          <p:cTn id="20" fill="hold">
                            <p:stCondLst>
                              <p:cond delay="1150"/>
                            </p:stCondLst>
                            <p:childTnLst>
                              <p:par>
                                <p:cTn id="21" presetID="22" presetClass="entr" presetSubtype="8" fill="hold" grpId="0" nodeType="after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animEffect transition="in" filter="wipe(left)">
                                      <p:cBhvr>
                                        <p:cTn id="23" dur="250"/>
                                        <p:tgtEl>
                                          <p:spTgt spid="18">
                                            <p:txEl>
                                              <p:pRg st="0" end="0"/>
                                            </p:txEl>
                                          </p:spTgt>
                                        </p:tgtEl>
                                      </p:cBhvr>
                                    </p:animEffect>
                                  </p:childTnLst>
                                </p:cTn>
                              </p:par>
                            </p:childTnLst>
                          </p:cTn>
                        </p:par>
                        <p:par>
                          <p:cTn id="24" fill="hold">
                            <p:stCondLst>
                              <p:cond delay="1400"/>
                            </p:stCondLst>
                            <p:childTnLst>
                              <p:par>
                                <p:cTn id="25" presetID="42" presetClass="entr" presetSubtype="0" fill="hold" grpId="0" nodeType="after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300"/>
                                        <p:tgtEl>
                                          <p:spTgt spid="9">
                                            <p:txEl>
                                              <p:pRg st="0" end="0"/>
                                            </p:txEl>
                                          </p:spTgt>
                                        </p:tgtEl>
                                      </p:cBhvr>
                                    </p:animEffect>
                                    <p:anim calcmode="lin" valueType="num">
                                      <p:cBhvr>
                                        <p:cTn id="28" dur="3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3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1700"/>
                            </p:stCondLst>
                            <p:childTnLst>
                              <p:par>
                                <p:cTn id="31" presetID="42" presetClass="entr" presetSubtype="0" fill="hold" grpId="0" nodeType="after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300"/>
                                        <p:tgtEl>
                                          <p:spTgt spid="10">
                                            <p:txEl>
                                              <p:pRg st="0" end="0"/>
                                            </p:txEl>
                                          </p:spTgt>
                                        </p:tgtEl>
                                      </p:cBhvr>
                                    </p:animEffect>
                                    <p:anim calcmode="lin" valueType="num">
                                      <p:cBhvr>
                                        <p:cTn id="34" dur="3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300"/>
                                        <p:tgtEl>
                                          <p:spTgt spid="12"/>
                                        </p:tgtEl>
                                      </p:cBhvr>
                                    </p:animEffect>
                                  </p:childTnLst>
                                </p:cTn>
                              </p:par>
                            </p:childTnLst>
                          </p:cTn>
                        </p:par>
                        <p:par>
                          <p:cTn id="40" fill="hold">
                            <p:stCondLst>
                              <p:cond delay="2300"/>
                            </p:stCondLst>
                            <p:childTnLst>
                              <p:par>
                                <p:cTn id="41" presetID="10" presetClass="entr" presetSubtype="0"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build="p">
        <p:tmplLst>
          <p:tmpl lvl="1">
            <p:tnLst>
              <p:par>
                <p:cTn presetID="42"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300"/>
                        <p:tgtEl>
                          <p:spTgt spid="9"/>
                        </p:tgtEl>
                      </p:cBhvr>
                    </p:animEffect>
                    <p:anim calcmode="lin" valueType="num">
                      <p:cBhvr>
                        <p:cTn dur="300" fill="hold"/>
                        <p:tgtEl>
                          <p:spTgt spid="9"/>
                        </p:tgtEl>
                        <p:attrNameLst>
                          <p:attrName>ppt_x</p:attrName>
                        </p:attrNameLst>
                      </p:cBhvr>
                      <p:tavLst>
                        <p:tav tm="0">
                          <p:val>
                            <p:strVal val="#ppt_x"/>
                          </p:val>
                        </p:tav>
                        <p:tav tm="100000">
                          <p:val>
                            <p:strVal val="#ppt_x"/>
                          </p:val>
                        </p:tav>
                      </p:tavLst>
                    </p:anim>
                    <p:anim calcmode="lin" valueType="num">
                      <p:cBhvr>
                        <p:cTn dur="3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300"/>
                        <p:tgtEl>
                          <p:spTgt spid="10"/>
                        </p:tgtEl>
                      </p:cBhvr>
                    </p:animEffect>
                    <p:anim calcmode="lin" valueType="num">
                      <p:cBhvr>
                        <p:cTn dur="300" fill="hold"/>
                        <p:tgtEl>
                          <p:spTgt spid="10"/>
                        </p:tgtEl>
                        <p:attrNameLst>
                          <p:attrName>ppt_x</p:attrName>
                        </p:attrNameLst>
                      </p:cBhvr>
                      <p:tavLst>
                        <p:tav tm="0">
                          <p:val>
                            <p:strVal val="#ppt_x"/>
                          </p:val>
                        </p:tav>
                        <p:tav tm="100000">
                          <p:val>
                            <p:strVal val="#ppt_x"/>
                          </p:val>
                        </p:tav>
                      </p:tavLst>
                    </p:anim>
                    <p:anim calcmode="lin" valueType="num">
                      <p:cBhvr>
                        <p:cTn dur="300" fill="hold"/>
                        <p:tgtEl>
                          <p:spTgt spid="10"/>
                        </p:tgtEl>
                        <p:attrNameLst>
                          <p:attrName>ppt_y</p:attrName>
                        </p:attrNameLst>
                      </p:cBhvr>
                      <p:tavLst>
                        <p:tav tm="0">
                          <p:val>
                            <p:strVal val="#ppt_y+.1"/>
                          </p:val>
                        </p:tav>
                        <p:tav tm="100000">
                          <p:val>
                            <p:strVal val="#ppt_y"/>
                          </p:val>
                        </p:tav>
                      </p:tavLst>
                    </p:anim>
                  </p:childTnLst>
                </p:cTn>
              </p:par>
            </p:tnLst>
          </p:tmpl>
        </p:tmplLst>
      </p:bldP>
      <p:bldP spid="15"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250"/>
                        <p:tgtEl>
                          <p:spTgt spid="20"/>
                        </p:tgtEl>
                      </p:cBhvr>
                    </p:animEffect>
                  </p:childTnLst>
                </p:cTn>
              </p:par>
            </p:tnLst>
          </p:tmpl>
        </p:tmplLst>
      </p:bldP>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250"/>
                        <p:tgtEl>
                          <p:spTgt spid="18"/>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成员介绍">
    <p:spTree>
      <p:nvGrpSpPr>
        <p:cNvPr id="1" name=""/>
        <p:cNvGrpSpPr/>
        <p:nvPr/>
      </p:nvGrpSpPr>
      <p:grpSpPr>
        <a:xfrm>
          <a:off x="0" y="0"/>
          <a:ext cx="0" cy="0"/>
          <a:chOff x="0" y="0"/>
          <a:chExt cx="0" cy="0"/>
        </a:xfrm>
      </p:grpSpPr>
      <p:pic>
        <p:nvPicPr>
          <p:cNvPr id="29" name="图片 28" descr="图片包含 室内, 窗户, 椅子, 房间&#10;&#10;描述已自动生成">
            <a:extLst>
              <a:ext uri="{FF2B5EF4-FFF2-40B4-BE49-F238E27FC236}">
                <a16:creationId xmlns:a16="http://schemas.microsoft.com/office/drawing/2014/main" id="{C991A807-CC2A-4CBA-8FA2-CDFA8C0A0D72}"/>
              </a:ext>
            </a:extLst>
          </p:cNvPr>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p:blipFill>
        <p:spPr>
          <a:xfrm>
            <a:off x="0" y="0"/>
            <a:ext cx="12214169" cy="6858000"/>
          </a:xfrm>
          <a:prstGeom prst="rect">
            <a:avLst/>
          </a:prstGeom>
        </p:spPr>
      </p:pic>
      <p:sp>
        <p:nvSpPr>
          <p:cNvPr id="4" name="图片占位符 47">
            <a:extLst>
              <a:ext uri="{FF2B5EF4-FFF2-40B4-BE49-F238E27FC236}">
                <a16:creationId xmlns:a16="http://schemas.microsoft.com/office/drawing/2014/main" id="{1DC1F34F-C523-4785-A47A-5A0A683B673A}"/>
              </a:ext>
            </a:extLst>
          </p:cNvPr>
          <p:cNvSpPr>
            <a:spLocks noGrp="1"/>
          </p:cNvSpPr>
          <p:nvPr>
            <p:ph type="pic" sz="quarter" idx="31"/>
          </p:nvPr>
        </p:nvSpPr>
        <p:spPr>
          <a:xfrm>
            <a:off x="412251"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12" name="文本框 11">
            <a:extLst>
              <a:ext uri="{FF2B5EF4-FFF2-40B4-BE49-F238E27FC236}">
                <a16:creationId xmlns:a16="http://schemas.microsoft.com/office/drawing/2014/main" id="{C32827C0-9869-4DC4-917A-7FB6B7EE6225}"/>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3" name="文本占位符 26">
            <a:extLst>
              <a:ext uri="{FF2B5EF4-FFF2-40B4-BE49-F238E27FC236}">
                <a16:creationId xmlns:a16="http://schemas.microsoft.com/office/drawing/2014/main" id="{6FFFEBA3-665A-40D6-B685-986ABF73ACB9}"/>
              </a:ext>
            </a:extLst>
          </p:cNvPr>
          <p:cNvSpPr>
            <a:spLocks noGrp="1"/>
          </p:cNvSpPr>
          <p:nvPr>
            <p:ph type="body" sz="quarter" idx="29" hasCustomPrompt="1"/>
          </p:nvPr>
        </p:nvSpPr>
        <p:spPr>
          <a:xfrm>
            <a:off x="4104640" y="1593828"/>
            <a:ext cx="3982720" cy="584775"/>
          </a:xfrm>
          <a:prstGeom prst="rect">
            <a:avLst/>
          </a:prstGeom>
        </p:spPr>
        <p:txBody>
          <a:bodyPr lIns="90000">
            <a:spAutoFit/>
          </a:bodyPr>
          <a:lstStyle>
            <a:lvl1pPr marL="0" indent="0" algn="ctr">
              <a:lnSpc>
                <a:spcPct val="100000"/>
              </a:lnSpc>
              <a:buNone/>
              <a:defRPr sz="3200" b="1">
                <a:solidFill>
                  <a:srgbClr val="142E60"/>
                </a:solidFill>
              </a:defRPr>
            </a:lvl1pPr>
          </a:lstStyle>
          <a:p>
            <a:pPr lvl="0"/>
            <a:r>
              <a:rPr lang="zh-CN" altLang="en-US" dirty="0"/>
              <a:t>请输入你的团队名</a:t>
            </a:r>
          </a:p>
        </p:txBody>
      </p:sp>
      <p:sp>
        <p:nvSpPr>
          <p:cNvPr id="14" name="文本占位符 28">
            <a:extLst>
              <a:ext uri="{FF2B5EF4-FFF2-40B4-BE49-F238E27FC236}">
                <a16:creationId xmlns:a16="http://schemas.microsoft.com/office/drawing/2014/main" id="{A4CD6E83-F9C1-40EB-8EB1-3880A1A939B6}"/>
              </a:ext>
            </a:extLst>
          </p:cNvPr>
          <p:cNvSpPr>
            <a:spLocks noGrp="1"/>
          </p:cNvSpPr>
          <p:nvPr>
            <p:ph type="body" sz="quarter" idx="30" hasCustomPrompt="1"/>
          </p:nvPr>
        </p:nvSpPr>
        <p:spPr>
          <a:xfrm>
            <a:off x="682883" y="2372170"/>
            <a:ext cx="10826234" cy="425698"/>
          </a:xfrm>
          <a:prstGeom prst="rect">
            <a:avLst/>
          </a:prstGeom>
        </p:spPr>
        <p:txBody>
          <a:bodyPr wrap="square" lIns="90000" anchor="ctr" anchorCtr="0">
            <a:normAutofit/>
          </a:bodyPr>
          <a:lstStyle>
            <a:lvl1pPr marL="0" indent="0" algn="ctr">
              <a:buNone/>
              <a:defRPr sz="1800"/>
            </a:lvl1pPr>
          </a:lstStyle>
          <a:p>
            <a:pPr lvl="0"/>
            <a:r>
              <a:rPr lang="zh-CN" altLang="en-US" dirty="0"/>
              <a:t>请输入你的团队介绍</a:t>
            </a:r>
          </a:p>
        </p:txBody>
      </p:sp>
      <p:sp>
        <p:nvSpPr>
          <p:cNvPr id="15" name="文本占位符 11">
            <a:extLst>
              <a:ext uri="{FF2B5EF4-FFF2-40B4-BE49-F238E27FC236}">
                <a16:creationId xmlns:a16="http://schemas.microsoft.com/office/drawing/2014/main" id="{1DCD34E3-24AA-4F01-852B-4D7460D409DC}"/>
              </a:ext>
            </a:extLst>
          </p:cNvPr>
          <p:cNvSpPr>
            <a:spLocks noGrp="1"/>
          </p:cNvSpPr>
          <p:nvPr>
            <p:ph type="body" sz="quarter" idx="22" hasCustomPrompt="1"/>
          </p:nvPr>
        </p:nvSpPr>
        <p:spPr>
          <a:xfrm>
            <a:off x="402705" y="5819371"/>
            <a:ext cx="2712258" cy="400110"/>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16" name="文本占位符 11">
            <a:extLst>
              <a:ext uri="{FF2B5EF4-FFF2-40B4-BE49-F238E27FC236}">
                <a16:creationId xmlns:a16="http://schemas.microsoft.com/office/drawing/2014/main" id="{13832AE8-4106-480A-9923-39C732DF5945}"/>
              </a:ext>
            </a:extLst>
          </p:cNvPr>
          <p:cNvSpPr>
            <a:spLocks noGrp="1"/>
          </p:cNvSpPr>
          <p:nvPr>
            <p:ph type="body" sz="quarter" idx="36" hasCustomPrompt="1"/>
          </p:nvPr>
        </p:nvSpPr>
        <p:spPr>
          <a:xfrm>
            <a:off x="402783"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17" name="文本占位符 11">
            <a:extLst>
              <a:ext uri="{FF2B5EF4-FFF2-40B4-BE49-F238E27FC236}">
                <a16:creationId xmlns:a16="http://schemas.microsoft.com/office/drawing/2014/main" id="{E2EF824B-FB5E-4E59-B111-4A9E30F7C3F3}"/>
              </a:ext>
            </a:extLst>
          </p:cNvPr>
          <p:cNvSpPr>
            <a:spLocks noGrp="1"/>
          </p:cNvSpPr>
          <p:nvPr>
            <p:ph type="body" sz="quarter" idx="37" hasCustomPrompt="1"/>
          </p:nvPr>
        </p:nvSpPr>
        <p:spPr>
          <a:xfrm>
            <a:off x="3301400" y="5819370"/>
            <a:ext cx="2712258" cy="401484"/>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18" name="文本占位符 11">
            <a:extLst>
              <a:ext uri="{FF2B5EF4-FFF2-40B4-BE49-F238E27FC236}">
                <a16:creationId xmlns:a16="http://schemas.microsoft.com/office/drawing/2014/main" id="{2C4750A9-4096-490D-A8FA-1AF9C34BE732}"/>
              </a:ext>
            </a:extLst>
          </p:cNvPr>
          <p:cNvSpPr>
            <a:spLocks noGrp="1"/>
          </p:cNvSpPr>
          <p:nvPr>
            <p:ph type="body" sz="quarter" idx="38" hasCustomPrompt="1"/>
          </p:nvPr>
        </p:nvSpPr>
        <p:spPr>
          <a:xfrm>
            <a:off x="3301478"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19" name="文本占位符 11">
            <a:extLst>
              <a:ext uri="{FF2B5EF4-FFF2-40B4-BE49-F238E27FC236}">
                <a16:creationId xmlns:a16="http://schemas.microsoft.com/office/drawing/2014/main" id="{3C0DDD58-26CF-40D4-AA23-039EB1EA9879}"/>
              </a:ext>
            </a:extLst>
          </p:cNvPr>
          <p:cNvSpPr>
            <a:spLocks noGrp="1"/>
          </p:cNvSpPr>
          <p:nvPr>
            <p:ph type="body" sz="quarter" idx="39" hasCustomPrompt="1"/>
          </p:nvPr>
        </p:nvSpPr>
        <p:spPr>
          <a:xfrm>
            <a:off x="6219265" y="5819370"/>
            <a:ext cx="2712258" cy="401484"/>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20" name="文本占位符 11">
            <a:extLst>
              <a:ext uri="{FF2B5EF4-FFF2-40B4-BE49-F238E27FC236}">
                <a16:creationId xmlns:a16="http://schemas.microsoft.com/office/drawing/2014/main" id="{D78F3CD5-3CC8-4776-91F8-30C3968A63C7}"/>
              </a:ext>
            </a:extLst>
          </p:cNvPr>
          <p:cNvSpPr>
            <a:spLocks noGrp="1"/>
          </p:cNvSpPr>
          <p:nvPr>
            <p:ph type="body" sz="quarter" idx="40" hasCustomPrompt="1"/>
          </p:nvPr>
        </p:nvSpPr>
        <p:spPr>
          <a:xfrm>
            <a:off x="6219343"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21" name="文本占位符 11">
            <a:extLst>
              <a:ext uri="{FF2B5EF4-FFF2-40B4-BE49-F238E27FC236}">
                <a16:creationId xmlns:a16="http://schemas.microsoft.com/office/drawing/2014/main" id="{2B7B38B1-5952-420C-9EE0-13EF48BBD1C9}"/>
              </a:ext>
            </a:extLst>
          </p:cNvPr>
          <p:cNvSpPr>
            <a:spLocks noGrp="1"/>
          </p:cNvSpPr>
          <p:nvPr>
            <p:ph type="body" sz="quarter" idx="41" hasCustomPrompt="1"/>
          </p:nvPr>
        </p:nvSpPr>
        <p:spPr>
          <a:xfrm>
            <a:off x="9145213" y="5819370"/>
            <a:ext cx="2693323" cy="400110"/>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22" name="文本占位符 11">
            <a:extLst>
              <a:ext uri="{FF2B5EF4-FFF2-40B4-BE49-F238E27FC236}">
                <a16:creationId xmlns:a16="http://schemas.microsoft.com/office/drawing/2014/main" id="{42CED4EC-D4E9-466D-B702-D5F1E837F5D0}"/>
              </a:ext>
            </a:extLst>
          </p:cNvPr>
          <p:cNvSpPr>
            <a:spLocks noGrp="1"/>
          </p:cNvSpPr>
          <p:nvPr>
            <p:ph type="body" sz="quarter" idx="42" hasCustomPrompt="1"/>
          </p:nvPr>
        </p:nvSpPr>
        <p:spPr>
          <a:xfrm>
            <a:off x="9145291" y="5327589"/>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23" name="图片占位符 54">
            <a:extLst>
              <a:ext uri="{FF2B5EF4-FFF2-40B4-BE49-F238E27FC236}">
                <a16:creationId xmlns:a16="http://schemas.microsoft.com/office/drawing/2014/main" id="{563A1B4E-890B-44EE-9A2C-93A57FF3377A}"/>
              </a:ext>
            </a:extLst>
          </p:cNvPr>
          <p:cNvSpPr>
            <a:spLocks noGrp="1"/>
          </p:cNvSpPr>
          <p:nvPr>
            <p:ph type="pic" sz="quarter" idx="43"/>
          </p:nvPr>
        </p:nvSpPr>
        <p:spPr>
          <a:xfrm>
            <a:off x="3301400"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24" name="图片占位符 55">
            <a:extLst>
              <a:ext uri="{FF2B5EF4-FFF2-40B4-BE49-F238E27FC236}">
                <a16:creationId xmlns:a16="http://schemas.microsoft.com/office/drawing/2014/main" id="{5763DB78-0EE4-4032-AE92-2ABBE00FB61B}"/>
              </a:ext>
            </a:extLst>
          </p:cNvPr>
          <p:cNvSpPr>
            <a:spLocks noGrp="1"/>
          </p:cNvSpPr>
          <p:nvPr>
            <p:ph type="pic" sz="quarter" idx="44"/>
          </p:nvPr>
        </p:nvSpPr>
        <p:spPr>
          <a:xfrm>
            <a:off x="6209719"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25" name="图片占位符 56">
            <a:extLst>
              <a:ext uri="{FF2B5EF4-FFF2-40B4-BE49-F238E27FC236}">
                <a16:creationId xmlns:a16="http://schemas.microsoft.com/office/drawing/2014/main" id="{A069F2C6-7EF3-4F07-B440-70BDF895E6FF}"/>
              </a:ext>
            </a:extLst>
          </p:cNvPr>
          <p:cNvSpPr>
            <a:spLocks noGrp="1"/>
          </p:cNvSpPr>
          <p:nvPr>
            <p:ph type="pic" sz="quarter" idx="45"/>
          </p:nvPr>
        </p:nvSpPr>
        <p:spPr>
          <a:xfrm>
            <a:off x="9126121" y="3062204"/>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34" name="MH_Others_2">
            <a:extLst>
              <a:ext uri="{FF2B5EF4-FFF2-40B4-BE49-F238E27FC236}">
                <a16:creationId xmlns:a16="http://schemas.microsoft.com/office/drawing/2014/main" id="{537D6FB1-6DD0-4016-8525-BDF7BBD7543E}"/>
              </a:ext>
            </a:extLst>
          </p:cNvPr>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MH_Others_2">
            <a:extLst>
              <a:ext uri="{FF2B5EF4-FFF2-40B4-BE49-F238E27FC236}">
                <a16:creationId xmlns:a16="http://schemas.microsoft.com/office/drawing/2014/main" id="{5A607ECD-C60A-4E86-9522-AD9CFC84464B}"/>
              </a:ext>
            </a:extLst>
          </p:cNvPr>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文本占位符 3">
            <a:extLst>
              <a:ext uri="{FF2B5EF4-FFF2-40B4-BE49-F238E27FC236}">
                <a16:creationId xmlns:a16="http://schemas.microsoft.com/office/drawing/2014/main" id="{6F068524-6B68-4436-8C8C-885DB4F346CE}"/>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pPr lvl="0"/>
            <a:r>
              <a:rPr lang="zh-CN" altLang="en-US" dirty="0"/>
              <a:t>主标题</a:t>
            </a:r>
          </a:p>
        </p:txBody>
      </p:sp>
      <p:sp>
        <p:nvSpPr>
          <p:cNvPr id="37" name="文本占位符 5">
            <a:extLst>
              <a:ext uri="{FF2B5EF4-FFF2-40B4-BE49-F238E27FC236}">
                <a16:creationId xmlns:a16="http://schemas.microsoft.com/office/drawing/2014/main" id="{6716848B-DB30-4340-86CC-E43C84BBDAB0}"/>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pPr lvl="0"/>
            <a:r>
              <a:rPr lang="zh-CN" altLang="en-US" dirty="0"/>
              <a:t>副标题</a:t>
            </a:r>
          </a:p>
        </p:txBody>
      </p:sp>
      <p:pic>
        <p:nvPicPr>
          <p:cNvPr id="38" name="图片 37">
            <a:extLst>
              <a:ext uri="{FF2B5EF4-FFF2-40B4-BE49-F238E27FC236}">
                <a16:creationId xmlns:a16="http://schemas.microsoft.com/office/drawing/2014/main" id="{5741E34C-858B-4FE3-B962-2DA883CB61EA}"/>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402684" y="169084"/>
            <a:ext cx="1426149" cy="512447"/>
          </a:xfrm>
          <a:prstGeom prst="rect">
            <a:avLst/>
          </a:prstGeom>
        </p:spPr>
      </p:pic>
      <p:sp>
        <p:nvSpPr>
          <p:cNvPr id="39" name="文本框 38">
            <a:extLst>
              <a:ext uri="{FF2B5EF4-FFF2-40B4-BE49-F238E27FC236}">
                <a16:creationId xmlns:a16="http://schemas.microsoft.com/office/drawing/2014/main" id="{BBBCE20D-D46B-4E45-8B2D-52EAB816684C}"/>
              </a:ext>
            </a:extLst>
          </p:cNvPr>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Tree>
    <p:extLst>
      <p:ext uri="{BB962C8B-B14F-4D97-AF65-F5344CB8AC3E}">
        <p14:creationId xmlns:p14="http://schemas.microsoft.com/office/powerpoint/2010/main" val="120938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300" fill="hold"/>
                                        <p:tgtEl>
                                          <p:spTgt spid="35"/>
                                        </p:tgtEl>
                                        <p:attrNameLst>
                                          <p:attrName>ppt_x</p:attrName>
                                        </p:attrNameLst>
                                      </p:cBhvr>
                                      <p:tavLst>
                                        <p:tav tm="0">
                                          <p:val>
                                            <p:strVal val="0-#ppt_w/2"/>
                                          </p:val>
                                        </p:tav>
                                        <p:tav tm="100000">
                                          <p:val>
                                            <p:strVal val="#ppt_x"/>
                                          </p:val>
                                        </p:tav>
                                      </p:tavLst>
                                    </p:anim>
                                    <p:anim calcmode="lin" valueType="num">
                                      <p:cBhvr additive="base">
                                        <p:cTn id="8" dur="3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300" fill="hold"/>
                                        <p:tgtEl>
                                          <p:spTgt spid="34"/>
                                        </p:tgtEl>
                                        <p:attrNameLst>
                                          <p:attrName>ppt_x</p:attrName>
                                        </p:attrNameLst>
                                      </p:cBhvr>
                                      <p:tavLst>
                                        <p:tav tm="0">
                                          <p:val>
                                            <p:strVal val="1+#ppt_w/2"/>
                                          </p:val>
                                        </p:tav>
                                        <p:tav tm="100000">
                                          <p:val>
                                            <p:strVal val="#ppt_x"/>
                                          </p:val>
                                        </p:tav>
                                      </p:tavLst>
                                    </p:anim>
                                    <p:anim calcmode="lin" valueType="num">
                                      <p:cBhvr additive="base">
                                        <p:cTn id="12" dur="300" fill="hold"/>
                                        <p:tgtEl>
                                          <p:spTgt spid="3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6">
                                            <p:txEl>
                                              <p:pRg st="0" end="0"/>
                                            </p:txEl>
                                          </p:spTgt>
                                        </p:tgtEl>
                                        <p:attrNameLst>
                                          <p:attrName>style.visibility</p:attrName>
                                        </p:attrNameLst>
                                      </p:cBhvr>
                                      <p:to>
                                        <p:strVal val="visible"/>
                                      </p:to>
                                    </p:set>
                                    <p:animEffect transition="in" filter="fade">
                                      <p:cBhvr>
                                        <p:cTn id="15" dur="500"/>
                                        <p:tgtEl>
                                          <p:spTgt spid="36">
                                            <p:txEl>
                                              <p:pRg st="0" end="0"/>
                                            </p:txEl>
                                          </p:spTgt>
                                        </p:tgtEl>
                                      </p:cBhvr>
                                    </p:animEffect>
                                    <p:anim calcmode="lin" valueType="num">
                                      <p:cBhvr>
                                        <p:cTn id="1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3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anim calcmode="lin" valueType="num">
                                      <p:cBhvr>
                                        <p:cTn id="21"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200"/>
                                        <p:tgtEl>
                                          <p:spTgt spid="39"/>
                                        </p:tgtEl>
                                      </p:cBhvr>
                                    </p:animEffect>
                                  </p:childTnLst>
                                </p:cTn>
                              </p:par>
                            </p:childTnLst>
                          </p:cTn>
                        </p:par>
                        <p:par>
                          <p:cTn id="30" fill="hold">
                            <p:stCondLst>
                              <p:cond delay="900"/>
                            </p:stCondLst>
                            <p:childTnLst>
                              <p:par>
                                <p:cTn id="31" presetID="42" presetClass="entr" presetSubtype="0" fill="hold" grpId="0" nodeType="after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300"/>
                                        <p:tgtEl>
                                          <p:spTgt spid="13">
                                            <p:txEl>
                                              <p:pRg st="0" end="0"/>
                                            </p:txEl>
                                          </p:spTgt>
                                        </p:tgtEl>
                                      </p:cBhvr>
                                    </p:animEffect>
                                    <p:anim calcmode="lin" valueType="num">
                                      <p:cBhvr>
                                        <p:cTn id="34"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13">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300"/>
                                        <p:tgtEl>
                                          <p:spTgt spid="12"/>
                                        </p:tgtEl>
                                      </p:cBhvr>
                                    </p:animEffect>
                                    <p:anim calcmode="lin" valueType="num">
                                      <p:cBhvr>
                                        <p:cTn id="39" dur="300" fill="hold"/>
                                        <p:tgtEl>
                                          <p:spTgt spid="12"/>
                                        </p:tgtEl>
                                        <p:attrNameLst>
                                          <p:attrName>ppt_x</p:attrName>
                                        </p:attrNameLst>
                                      </p:cBhvr>
                                      <p:tavLst>
                                        <p:tav tm="0">
                                          <p:val>
                                            <p:strVal val="#ppt_x"/>
                                          </p:val>
                                        </p:tav>
                                        <p:tav tm="100000">
                                          <p:val>
                                            <p:strVal val="#ppt_x"/>
                                          </p:val>
                                        </p:tav>
                                      </p:tavLst>
                                    </p:anim>
                                    <p:anim calcmode="lin" valueType="num">
                                      <p:cBhvr>
                                        <p:cTn id="40" dur="300" fill="hold"/>
                                        <p:tgtEl>
                                          <p:spTgt spid="12"/>
                                        </p:tgtEl>
                                        <p:attrNameLst>
                                          <p:attrName>ppt_y</p:attrName>
                                        </p:attrNameLst>
                                      </p:cBhvr>
                                      <p:tavLst>
                                        <p:tav tm="0">
                                          <p:val>
                                            <p:strVal val="#ppt_y+.1"/>
                                          </p:val>
                                        </p:tav>
                                        <p:tav tm="100000">
                                          <p:val>
                                            <p:strVal val="#ppt_y"/>
                                          </p:val>
                                        </p:tav>
                                      </p:tavLst>
                                    </p:anim>
                                  </p:childTnLst>
                                </p:cTn>
                              </p:par>
                            </p:childTnLst>
                          </p:cTn>
                        </p:par>
                        <p:par>
                          <p:cTn id="41" fill="hold">
                            <p:stCondLst>
                              <p:cond delay="1300"/>
                            </p:stCondLst>
                            <p:childTnLst>
                              <p:par>
                                <p:cTn id="42" presetID="22" presetClass="entr" presetSubtype="8" fill="hold" grpId="0" nodeType="after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1800"/>
                            </p:stCondLst>
                            <p:childTnLst>
                              <p:par>
                                <p:cTn id="46" presetID="10" presetClass="entr" presetSubtype="0" fill="hold" grpId="0" nodeType="afterEffect" nodePh="1">
                                  <p:stCondLst>
                                    <p:cond delay="0"/>
                                  </p:stCondLst>
                                  <p:endCondLst>
                                    <p:cond evt="begin" delay="0">
                                      <p:tn val="46"/>
                                    </p:cond>
                                  </p:end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
                                        <p:tgtEl>
                                          <p:spTgt spid="4"/>
                                        </p:tgtEl>
                                      </p:cBhvr>
                                    </p:animEffect>
                                  </p:childTnLst>
                                </p:cTn>
                              </p:par>
                            </p:childTnLst>
                          </p:cTn>
                        </p:par>
                        <p:par>
                          <p:cTn id="49" fill="hold">
                            <p:stCondLst>
                              <p:cond delay="1900"/>
                            </p:stCondLst>
                            <p:childTnLst>
                              <p:par>
                                <p:cTn id="50" presetID="10" presetClass="entr" presetSubtype="0" fill="hold" grpId="0" nodeType="after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fade">
                                      <p:cBhvr>
                                        <p:cTn id="52" dur="100"/>
                                        <p:tgtEl>
                                          <p:spTgt spid="16">
                                            <p:txEl>
                                              <p:pRg st="0" end="0"/>
                                            </p:txEl>
                                          </p:spTgt>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15">
                                            <p:txEl>
                                              <p:pRg st="0" end="0"/>
                                            </p:txEl>
                                          </p:spTgt>
                                        </p:tgtEl>
                                        <p:attrNameLst>
                                          <p:attrName>style.visibility</p:attrName>
                                        </p:attrNameLst>
                                      </p:cBhvr>
                                      <p:to>
                                        <p:strVal val="visible"/>
                                      </p:to>
                                    </p:set>
                                    <p:animEffect transition="in" filter="fade">
                                      <p:cBhvr>
                                        <p:cTn id="56" dur="100"/>
                                        <p:tgtEl>
                                          <p:spTgt spid="15">
                                            <p:txEl>
                                              <p:pRg st="0" end="0"/>
                                            </p:txEl>
                                          </p:spTgt>
                                        </p:tgtEl>
                                      </p:cBhvr>
                                    </p:animEffect>
                                  </p:childTnLst>
                                </p:cTn>
                              </p:par>
                            </p:childTnLst>
                          </p:cTn>
                        </p:par>
                        <p:par>
                          <p:cTn id="57" fill="hold">
                            <p:stCondLst>
                              <p:cond delay="2100"/>
                            </p:stCondLst>
                            <p:childTnLst>
                              <p:par>
                                <p:cTn id="58" presetID="1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00"/>
                                        <p:tgtEl>
                                          <p:spTgt spid="23"/>
                                        </p:tgtEl>
                                      </p:cBhvr>
                                    </p:animEffect>
                                  </p:childTnLst>
                                </p:cTn>
                              </p:par>
                            </p:childTnLst>
                          </p:cTn>
                        </p:par>
                        <p:par>
                          <p:cTn id="61" fill="hold">
                            <p:stCondLst>
                              <p:cond delay="2200"/>
                            </p:stCondLst>
                            <p:childTnLst>
                              <p:par>
                                <p:cTn id="62" presetID="10" presetClass="entr" presetSubtype="0" fill="hold" grpId="0" nodeType="afterEffect">
                                  <p:stCondLst>
                                    <p:cond delay="0"/>
                                  </p:stCondLst>
                                  <p:childTnLst>
                                    <p:set>
                                      <p:cBhvr>
                                        <p:cTn id="63" dur="1" fill="hold">
                                          <p:stCondLst>
                                            <p:cond delay="0"/>
                                          </p:stCondLst>
                                        </p:cTn>
                                        <p:tgtEl>
                                          <p:spTgt spid="18">
                                            <p:txEl>
                                              <p:pRg st="0" end="0"/>
                                            </p:txEl>
                                          </p:spTgt>
                                        </p:tgtEl>
                                        <p:attrNameLst>
                                          <p:attrName>style.visibility</p:attrName>
                                        </p:attrNameLst>
                                      </p:cBhvr>
                                      <p:to>
                                        <p:strVal val="visible"/>
                                      </p:to>
                                    </p:set>
                                    <p:animEffect transition="in" filter="fade">
                                      <p:cBhvr>
                                        <p:cTn id="64" dur="100"/>
                                        <p:tgtEl>
                                          <p:spTgt spid="18">
                                            <p:txEl>
                                              <p:pRg st="0" end="0"/>
                                            </p:txEl>
                                          </p:spTgt>
                                        </p:tgtEl>
                                      </p:cBhvr>
                                    </p:animEffect>
                                  </p:childTnLst>
                                </p:cTn>
                              </p:par>
                            </p:childTnLst>
                          </p:cTn>
                        </p:par>
                        <p:par>
                          <p:cTn id="65" fill="hold">
                            <p:stCondLst>
                              <p:cond delay="2300"/>
                            </p:stCondLst>
                            <p:childTnLst>
                              <p:par>
                                <p:cTn id="66" presetID="10" presetClass="entr" presetSubtype="0"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fade">
                                      <p:cBhvr>
                                        <p:cTn id="68" dur="100"/>
                                        <p:tgtEl>
                                          <p:spTgt spid="17">
                                            <p:txEl>
                                              <p:pRg st="0" end="0"/>
                                            </p:txEl>
                                          </p:spTgt>
                                        </p:tgtEl>
                                      </p:cBhvr>
                                    </p:animEffect>
                                  </p:childTnLst>
                                </p:cTn>
                              </p:par>
                            </p:childTnLst>
                          </p:cTn>
                        </p:par>
                        <p:par>
                          <p:cTn id="69" fill="hold">
                            <p:stCondLst>
                              <p:cond delay="24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
                                        <p:tgtEl>
                                          <p:spTgt spid="24"/>
                                        </p:tgtEl>
                                      </p:cBhvr>
                                    </p:animEffect>
                                  </p:childTnLst>
                                </p:cTn>
                              </p:par>
                            </p:childTnLst>
                          </p:cTn>
                        </p:par>
                        <p:par>
                          <p:cTn id="73" fill="hold">
                            <p:stCondLst>
                              <p:cond delay="2500"/>
                            </p:stCondLst>
                            <p:childTnLst>
                              <p:par>
                                <p:cTn id="74" presetID="10" presetClass="entr" presetSubtype="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Effect transition="in" filter="fade">
                                      <p:cBhvr>
                                        <p:cTn id="76" dur="100"/>
                                        <p:tgtEl>
                                          <p:spTgt spid="20">
                                            <p:txEl>
                                              <p:pRg st="0" end="0"/>
                                            </p:txEl>
                                          </p:spTgt>
                                        </p:tgtEl>
                                      </p:cBhvr>
                                    </p:animEffect>
                                  </p:childTnLst>
                                </p:cTn>
                              </p:par>
                            </p:childTnLst>
                          </p:cTn>
                        </p:par>
                        <p:par>
                          <p:cTn id="77" fill="hold">
                            <p:stCondLst>
                              <p:cond delay="2600"/>
                            </p:stCondLst>
                            <p:childTnLst>
                              <p:par>
                                <p:cTn id="78" presetID="10" presetClass="entr" presetSubtype="0" fill="hold" grpId="0" nodeType="afterEffect">
                                  <p:stCondLst>
                                    <p:cond delay="0"/>
                                  </p:stCondLst>
                                  <p:childTnLst>
                                    <p:set>
                                      <p:cBhvr>
                                        <p:cTn id="79" dur="1" fill="hold">
                                          <p:stCondLst>
                                            <p:cond delay="0"/>
                                          </p:stCondLst>
                                        </p:cTn>
                                        <p:tgtEl>
                                          <p:spTgt spid="19">
                                            <p:txEl>
                                              <p:pRg st="0" end="0"/>
                                            </p:txEl>
                                          </p:spTgt>
                                        </p:tgtEl>
                                        <p:attrNameLst>
                                          <p:attrName>style.visibility</p:attrName>
                                        </p:attrNameLst>
                                      </p:cBhvr>
                                      <p:to>
                                        <p:strVal val="visible"/>
                                      </p:to>
                                    </p:set>
                                    <p:animEffect transition="in" filter="fade">
                                      <p:cBhvr>
                                        <p:cTn id="80" dur="100"/>
                                        <p:tgtEl>
                                          <p:spTgt spid="19">
                                            <p:txEl>
                                              <p:pRg st="0" end="0"/>
                                            </p:txEl>
                                          </p:spTgt>
                                        </p:tgtEl>
                                      </p:cBhvr>
                                    </p:animEffect>
                                  </p:childTnLst>
                                </p:cTn>
                              </p:par>
                            </p:childTnLst>
                          </p:cTn>
                        </p:par>
                        <p:par>
                          <p:cTn id="81" fill="hold">
                            <p:stCondLst>
                              <p:cond delay="2700"/>
                            </p:stCondLst>
                            <p:childTnLst>
                              <p:par>
                                <p:cTn id="82" presetID="10" presetClass="entr" presetSubtype="0" fill="hold" grpId="0" nodeType="afterEffect" nodePh="1">
                                  <p:stCondLst>
                                    <p:cond delay="0"/>
                                  </p:stCondLst>
                                  <p:endCondLst>
                                    <p:cond evt="begin" delay="0">
                                      <p:tn val="82"/>
                                    </p:cond>
                                  </p:endCondLst>
                                  <p:childTnLst>
                                    <p:set>
                                      <p:cBhvr>
                                        <p:cTn id="83" dur="1" fill="hold">
                                          <p:stCondLst>
                                            <p:cond delay="0"/>
                                          </p:stCondLst>
                                        </p:cTn>
                                        <p:tgtEl>
                                          <p:spTgt spid="25"/>
                                        </p:tgtEl>
                                        <p:attrNameLst>
                                          <p:attrName>style.visibility</p:attrName>
                                        </p:attrNameLst>
                                      </p:cBhvr>
                                      <p:to>
                                        <p:strVal val="visible"/>
                                      </p:to>
                                    </p:set>
                                    <p:animEffect transition="in" filter="fade">
                                      <p:cBhvr>
                                        <p:cTn id="84" dur="100"/>
                                        <p:tgtEl>
                                          <p:spTgt spid="25"/>
                                        </p:tgtEl>
                                      </p:cBhvr>
                                    </p:animEffect>
                                  </p:childTnLst>
                                </p:cTn>
                              </p:par>
                            </p:childTnLst>
                          </p:cTn>
                        </p:par>
                        <p:par>
                          <p:cTn id="85" fill="hold">
                            <p:stCondLst>
                              <p:cond delay="2800"/>
                            </p:stCondLst>
                            <p:childTnLst>
                              <p:par>
                                <p:cTn id="86" presetID="10" presetClass="entr" presetSubtype="0" fill="hold" grpId="0" nodeType="afterEffect">
                                  <p:stCondLst>
                                    <p:cond delay="0"/>
                                  </p:stCondLst>
                                  <p:childTnLst>
                                    <p:set>
                                      <p:cBhvr>
                                        <p:cTn id="87" dur="1" fill="hold">
                                          <p:stCondLst>
                                            <p:cond delay="0"/>
                                          </p:stCondLst>
                                        </p:cTn>
                                        <p:tgtEl>
                                          <p:spTgt spid="22">
                                            <p:txEl>
                                              <p:pRg st="0" end="0"/>
                                            </p:txEl>
                                          </p:spTgt>
                                        </p:tgtEl>
                                        <p:attrNameLst>
                                          <p:attrName>style.visibility</p:attrName>
                                        </p:attrNameLst>
                                      </p:cBhvr>
                                      <p:to>
                                        <p:strVal val="visible"/>
                                      </p:to>
                                    </p:set>
                                    <p:animEffect transition="in" filter="fade">
                                      <p:cBhvr>
                                        <p:cTn id="88" dur="100"/>
                                        <p:tgtEl>
                                          <p:spTgt spid="22">
                                            <p:txEl>
                                              <p:pRg st="0" end="0"/>
                                            </p:txEl>
                                          </p:spTgt>
                                        </p:tgtEl>
                                      </p:cBhvr>
                                    </p:animEffect>
                                  </p:childTnLst>
                                </p:cTn>
                              </p:par>
                            </p:childTnLst>
                          </p:cTn>
                        </p:par>
                        <p:par>
                          <p:cTn id="89" fill="hold">
                            <p:stCondLst>
                              <p:cond delay="2900"/>
                            </p:stCondLst>
                            <p:childTnLst>
                              <p:par>
                                <p:cTn id="90" presetID="10" presetClass="entr" presetSubtype="0" fill="hold" grpId="0" nodeType="afterEffect">
                                  <p:stCondLst>
                                    <p:cond delay="0"/>
                                  </p:stCondLst>
                                  <p:childTnLst>
                                    <p:set>
                                      <p:cBhvr>
                                        <p:cTn id="91" dur="1" fill="hold">
                                          <p:stCondLst>
                                            <p:cond delay="0"/>
                                          </p:stCondLst>
                                        </p:cTn>
                                        <p:tgtEl>
                                          <p:spTgt spid="21">
                                            <p:txEl>
                                              <p:pRg st="0" end="0"/>
                                            </p:txEl>
                                          </p:spTgt>
                                        </p:tgtEl>
                                        <p:attrNameLst>
                                          <p:attrName>style.visibility</p:attrName>
                                        </p:attrNameLst>
                                      </p:cBhvr>
                                      <p:to>
                                        <p:strVal val="visible"/>
                                      </p:to>
                                    </p:set>
                                    <p:animEffect transition="in" filter="fade">
                                      <p:cBhvr>
                                        <p:cTn id="92" dur="1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
                        <p:tgtEl>
                          <p:spTgt spid="22"/>
                        </p:tgtEl>
                      </p:cBhvr>
                    </p:animEffect>
                  </p:childTnLst>
                </p:cTn>
              </p:par>
            </p:tnLst>
          </p:tmpl>
        </p:tmplLst>
      </p:bldP>
      <p:bldP spid="23" grpId="0"/>
      <p:bldP spid="24" grpId="0"/>
      <p:bldP spid="25" grpId="0"/>
      <p:bldP spid="34" grpId="0" animBg="1"/>
      <p:bldP spid="35" grpId="0" animBg="1"/>
      <p:bldP spid="36" grpId="0" build="p">
        <p:tmplLst>
          <p:tmpl lvl="1">
            <p:tnLst>
              <p:par>
                <p:cTn presetID="42"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anim calcmode="lin" valueType="num">
                      <p:cBhvr>
                        <p:cTn dur="500" fill="hold"/>
                        <p:tgtEl>
                          <p:spTgt spid="37"/>
                        </p:tgtEl>
                        <p:attrNameLst>
                          <p:attrName>ppt_x</p:attrName>
                        </p:attrNameLst>
                      </p:cBhvr>
                      <p:tavLst>
                        <p:tav tm="0">
                          <p:val>
                            <p:strVal val="#ppt_x"/>
                          </p:val>
                        </p:tav>
                        <p:tav tm="100000">
                          <p:val>
                            <p:strVal val="#ppt_x"/>
                          </p:val>
                        </p:tav>
                      </p:tavLst>
                    </p:anim>
                    <p:anim calcmode="lin" valueType="num">
                      <p:cBhvr>
                        <p:cTn dur="500" fill="hold"/>
                        <p:tgtEl>
                          <p:spTgt spid="37"/>
                        </p:tgtEl>
                        <p:attrNameLst>
                          <p:attrName>ppt_y</p:attrName>
                        </p:attrNameLst>
                      </p:cBhvr>
                      <p:tavLst>
                        <p:tav tm="0">
                          <p:val>
                            <p:strVal val="#ppt_y+.1"/>
                          </p:val>
                        </p:tav>
                        <p:tav tm="100000">
                          <p:val>
                            <p:strVal val="#ppt_y"/>
                          </p:val>
                        </p:tav>
                      </p:tavLst>
                    </p:anim>
                  </p:childTnLst>
                </p:cTn>
              </p:par>
            </p:tnLst>
          </p:tmpl>
        </p:tmplLst>
      </p:bldP>
      <p:bldP spid="39"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pic>
        <p:nvPicPr>
          <p:cNvPr id="3" name="图片 2" descr="图片包含 室内, 窗户, 椅子, 房间&#10;&#10;描述已自动生成">
            <a:extLst>
              <a:ext uri="{FF2B5EF4-FFF2-40B4-BE49-F238E27FC236}">
                <a16:creationId xmlns:a16="http://schemas.microsoft.com/office/drawing/2014/main" id="{0401D86C-A956-435B-9ACC-03EC43F744B9}"/>
              </a:ext>
            </a:extLst>
          </p:cNvPr>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p:blipFill>
        <p:spPr>
          <a:xfrm>
            <a:off x="0" y="0"/>
            <a:ext cx="12214169" cy="6858000"/>
          </a:xfrm>
          <a:prstGeom prst="rect">
            <a:avLst/>
          </a:prstGeom>
        </p:spPr>
      </p:pic>
      <p:sp>
        <p:nvSpPr>
          <p:cNvPr id="4" name="MH_Others_2">
            <a:extLst>
              <a:ext uri="{FF2B5EF4-FFF2-40B4-BE49-F238E27FC236}">
                <a16:creationId xmlns:a16="http://schemas.microsoft.com/office/drawing/2014/main" id="{97F4DAD9-CBC7-44CC-BAA7-31B237CA95CF}"/>
              </a:ext>
            </a:extLst>
          </p:cNvPr>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s_2">
            <a:extLst>
              <a:ext uri="{FF2B5EF4-FFF2-40B4-BE49-F238E27FC236}">
                <a16:creationId xmlns:a16="http://schemas.microsoft.com/office/drawing/2014/main" id="{393441AE-1A79-4A8D-ACD9-0D56BEBCAFD3}"/>
              </a:ext>
            </a:extLst>
          </p:cNvPr>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占位符 3">
            <a:extLst>
              <a:ext uri="{FF2B5EF4-FFF2-40B4-BE49-F238E27FC236}">
                <a16:creationId xmlns:a16="http://schemas.microsoft.com/office/drawing/2014/main" id="{667B29A8-A585-4602-9418-DAC637470318}"/>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pPr lvl="0"/>
            <a:r>
              <a:rPr lang="zh-CN" altLang="en-US" dirty="0"/>
              <a:t>主标题</a:t>
            </a:r>
          </a:p>
        </p:txBody>
      </p:sp>
      <p:sp>
        <p:nvSpPr>
          <p:cNvPr id="7" name="文本占位符 5">
            <a:extLst>
              <a:ext uri="{FF2B5EF4-FFF2-40B4-BE49-F238E27FC236}">
                <a16:creationId xmlns:a16="http://schemas.microsoft.com/office/drawing/2014/main" id="{E447CE49-CD0B-49F0-A972-A4D2A140F891}"/>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pPr lvl="0"/>
            <a:r>
              <a:rPr lang="zh-CN" altLang="en-US" dirty="0"/>
              <a:t>副标题</a:t>
            </a:r>
          </a:p>
        </p:txBody>
      </p:sp>
      <p:pic>
        <p:nvPicPr>
          <p:cNvPr id="8" name="图片 7">
            <a:extLst>
              <a:ext uri="{FF2B5EF4-FFF2-40B4-BE49-F238E27FC236}">
                <a16:creationId xmlns:a16="http://schemas.microsoft.com/office/drawing/2014/main" id="{FB2C6BC5-C559-4C43-A294-F9562C0C75C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402684" y="169084"/>
            <a:ext cx="1426149" cy="512447"/>
          </a:xfrm>
          <a:prstGeom prst="rect">
            <a:avLst/>
          </a:prstGeom>
        </p:spPr>
      </p:pic>
      <p:sp>
        <p:nvSpPr>
          <p:cNvPr id="9" name="文本框 8">
            <a:extLst>
              <a:ext uri="{FF2B5EF4-FFF2-40B4-BE49-F238E27FC236}">
                <a16:creationId xmlns:a16="http://schemas.microsoft.com/office/drawing/2014/main" id="{BFAE70F8-53D4-45B4-8F35-FDE65F4115AA}"/>
              </a:ext>
            </a:extLst>
          </p:cNvPr>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Tree>
    <p:extLst>
      <p:ext uri="{BB962C8B-B14F-4D97-AF65-F5344CB8AC3E}">
        <p14:creationId xmlns:p14="http://schemas.microsoft.com/office/powerpoint/2010/main" val="985809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anim calcmode="lin" valueType="num">
                                      <p:cBhvr>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样式1">
    <p:spTree>
      <p:nvGrpSpPr>
        <p:cNvPr id="1" name=""/>
        <p:cNvGrpSpPr/>
        <p:nvPr/>
      </p:nvGrpSpPr>
      <p:grpSpPr>
        <a:xfrm>
          <a:off x="0" y="0"/>
          <a:ext cx="0" cy="0"/>
          <a:chOff x="0" y="0"/>
          <a:chExt cx="0" cy="0"/>
        </a:xfrm>
      </p:grpSpPr>
      <p:pic>
        <p:nvPicPr>
          <p:cNvPr id="3" name="图片 2" descr="图片包含 室内, 窗户, 椅子, 房间&#10;&#10;描述已自动生成">
            <a:extLst>
              <a:ext uri="{FF2B5EF4-FFF2-40B4-BE49-F238E27FC236}">
                <a16:creationId xmlns:a16="http://schemas.microsoft.com/office/drawing/2014/main" id="{DB1E1CD3-98F1-49C1-A5D7-471E28DCB421}"/>
              </a:ext>
            </a:extLst>
          </p:cNvPr>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p:blipFill>
        <p:spPr>
          <a:xfrm>
            <a:off x="0" y="0"/>
            <a:ext cx="12214169" cy="6858000"/>
          </a:xfrm>
          <a:prstGeom prst="rect">
            <a:avLst/>
          </a:prstGeom>
        </p:spPr>
      </p:pic>
      <p:grpSp>
        <p:nvGrpSpPr>
          <p:cNvPr id="10" name="组合 9">
            <a:extLst>
              <a:ext uri="{FF2B5EF4-FFF2-40B4-BE49-F238E27FC236}">
                <a16:creationId xmlns:a16="http://schemas.microsoft.com/office/drawing/2014/main" id="{345AE834-398A-4FAD-A889-FDC8BD95793E}"/>
              </a:ext>
            </a:extLst>
          </p:cNvPr>
          <p:cNvGrpSpPr/>
          <p:nvPr userDrawn="1"/>
        </p:nvGrpSpPr>
        <p:grpSpPr>
          <a:xfrm>
            <a:off x="658590" y="5398355"/>
            <a:ext cx="4489470" cy="576042"/>
            <a:chOff x="658590" y="5105036"/>
            <a:chExt cx="4489470" cy="576042"/>
          </a:xfrm>
          <a:solidFill>
            <a:srgbClr val="537EC5"/>
          </a:solidFill>
        </p:grpSpPr>
        <p:cxnSp>
          <p:nvCxnSpPr>
            <p:cNvPr id="11" name="直接连接符 10">
              <a:extLst>
                <a:ext uri="{FF2B5EF4-FFF2-40B4-BE49-F238E27FC236}">
                  <a16:creationId xmlns:a16="http://schemas.microsoft.com/office/drawing/2014/main" id="{C526399B-0F78-4C60-BBF8-6A911508667C}"/>
                </a:ext>
              </a:extLst>
            </p:cNvPr>
            <p:cNvCxnSpPr>
              <a:cxnSpLocks/>
            </p:cNvCxnSpPr>
            <p:nvPr/>
          </p:nvCxnSpPr>
          <p:spPr>
            <a:xfrm>
              <a:off x="928590" y="5645078"/>
              <a:ext cx="4219467"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E222084-1B96-4183-AEA4-B8CA936C8ABA}"/>
                </a:ext>
              </a:extLst>
            </p:cNvPr>
            <p:cNvSpPr/>
            <p:nvPr/>
          </p:nvSpPr>
          <p:spPr>
            <a:xfrm>
              <a:off x="658590" y="5609078"/>
              <a:ext cx="540000" cy="72000"/>
            </a:xfrm>
            <a:prstGeom prst="rect">
              <a:avLst/>
            </a:prstGeom>
            <a:grp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3" name="直接连接符 12">
              <a:extLst>
                <a:ext uri="{FF2B5EF4-FFF2-40B4-BE49-F238E27FC236}">
                  <a16:creationId xmlns:a16="http://schemas.microsoft.com/office/drawing/2014/main" id="{4FBCCF09-2B70-4A91-B0CE-FE10369CD06B}"/>
                </a:ext>
              </a:extLst>
            </p:cNvPr>
            <p:cNvCxnSpPr>
              <a:cxnSpLocks/>
            </p:cNvCxnSpPr>
            <p:nvPr/>
          </p:nvCxnSpPr>
          <p:spPr>
            <a:xfrm flipH="1">
              <a:off x="5148059" y="5105036"/>
              <a:ext cx="1" cy="540042"/>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D98E96D3-400B-429F-B126-B59F7849D182}"/>
              </a:ext>
            </a:extLst>
          </p:cNvPr>
          <p:cNvGrpSpPr/>
          <p:nvPr userDrawn="1"/>
        </p:nvGrpSpPr>
        <p:grpSpPr>
          <a:xfrm>
            <a:off x="7659358" y="4096272"/>
            <a:ext cx="3859542" cy="72000"/>
            <a:chOff x="7659358" y="3860735"/>
            <a:chExt cx="3859542" cy="72000"/>
          </a:xfrm>
          <a:solidFill>
            <a:srgbClr val="537EC5"/>
          </a:solidFill>
        </p:grpSpPr>
        <p:cxnSp>
          <p:nvCxnSpPr>
            <p:cNvPr id="15" name="直接连接符 14">
              <a:extLst>
                <a:ext uri="{FF2B5EF4-FFF2-40B4-BE49-F238E27FC236}">
                  <a16:creationId xmlns:a16="http://schemas.microsoft.com/office/drawing/2014/main" id="{397EC01F-DECD-45D4-A652-1A7DA7A1DBB0}"/>
                </a:ext>
              </a:extLst>
            </p:cNvPr>
            <p:cNvCxnSpPr>
              <a:cxnSpLocks/>
            </p:cNvCxnSpPr>
            <p:nvPr/>
          </p:nvCxnSpPr>
          <p:spPr>
            <a:xfrm flipH="1">
              <a:off x="7659358" y="3896735"/>
              <a:ext cx="3589542"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4D191D0-D034-4431-804B-203AA03275B4}"/>
                </a:ext>
              </a:extLst>
            </p:cNvPr>
            <p:cNvSpPr/>
            <p:nvPr/>
          </p:nvSpPr>
          <p:spPr>
            <a:xfrm flipH="1">
              <a:off x="10978900" y="3860735"/>
              <a:ext cx="540000" cy="72000"/>
            </a:xfrm>
            <a:prstGeom prst="rect">
              <a:avLst/>
            </a:prstGeom>
            <a:grpFill/>
            <a:ln w="0" cap="flat" cmpd="sng" algn="ctr">
              <a:solidFill>
                <a:srgbClr val="537EC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cs typeface="+mn-ea"/>
              </a:endParaRPr>
            </a:p>
          </p:txBody>
        </p:sp>
      </p:grpSp>
      <p:grpSp>
        <p:nvGrpSpPr>
          <p:cNvPr id="17" name="组合 16">
            <a:extLst>
              <a:ext uri="{FF2B5EF4-FFF2-40B4-BE49-F238E27FC236}">
                <a16:creationId xmlns:a16="http://schemas.microsoft.com/office/drawing/2014/main" id="{CADBEA03-BAAA-4065-B602-E83C5EF7C5A2}"/>
              </a:ext>
            </a:extLst>
          </p:cNvPr>
          <p:cNvGrpSpPr/>
          <p:nvPr userDrawn="1"/>
        </p:nvGrpSpPr>
        <p:grpSpPr>
          <a:xfrm>
            <a:off x="658590" y="1850594"/>
            <a:ext cx="4489468" cy="561055"/>
            <a:chOff x="658590" y="1557275"/>
            <a:chExt cx="4489468" cy="561055"/>
          </a:xfrm>
          <a:solidFill>
            <a:srgbClr val="537EC5"/>
          </a:solidFill>
        </p:grpSpPr>
        <p:cxnSp>
          <p:nvCxnSpPr>
            <p:cNvPr id="18" name="直接连接符 17">
              <a:extLst>
                <a:ext uri="{FF2B5EF4-FFF2-40B4-BE49-F238E27FC236}">
                  <a16:creationId xmlns:a16="http://schemas.microsoft.com/office/drawing/2014/main" id="{8E322E3B-C34B-4E14-9256-970B5A9E4A61}"/>
                </a:ext>
              </a:extLst>
            </p:cNvPr>
            <p:cNvCxnSpPr>
              <a:cxnSpLocks/>
            </p:cNvCxnSpPr>
            <p:nvPr/>
          </p:nvCxnSpPr>
          <p:spPr>
            <a:xfrm flipV="1">
              <a:off x="928590" y="1593275"/>
              <a:ext cx="4219467"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80B6DED-56C1-44BC-99C7-9B6D939A1EC4}"/>
                </a:ext>
              </a:extLst>
            </p:cNvPr>
            <p:cNvSpPr/>
            <p:nvPr/>
          </p:nvSpPr>
          <p:spPr>
            <a:xfrm flipV="1">
              <a:off x="658590" y="1557275"/>
              <a:ext cx="540000" cy="72000"/>
            </a:xfrm>
            <a:prstGeom prst="rect">
              <a:avLst/>
            </a:prstGeom>
            <a:grpFill/>
            <a:ln w="0" cap="flat" cmpd="sng" algn="ctr">
              <a:solidFill>
                <a:srgbClr val="537EC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20" name="直接连接符 19">
              <a:extLst>
                <a:ext uri="{FF2B5EF4-FFF2-40B4-BE49-F238E27FC236}">
                  <a16:creationId xmlns:a16="http://schemas.microsoft.com/office/drawing/2014/main" id="{F43AFDAC-2AA7-48CC-A392-A530A5AF44B5}"/>
                </a:ext>
              </a:extLst>
            </p:cNvPr>
            <p:cNvCxnSpPr>
              <a:cxnSpLocks/>
              <a:stCxn id="38" idx="4"/>
            </p:cNvCxnSpPr>
            <p:nvPr/>
          </p:nvCxnSpPr>
          <p:spPr>
            <a:xfrm flipV="1">
              <a:off x="5148058" y="1593275"/>
              <a:ext cx="0" cy="525055"/>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grpSp>
      <p:sp>
        <p:nvSpPr>
          <p:cNvPr id="24" name="任意多边形: 形状 23">
            <a:extLst>
              <a:ext uri="{FF2B5EF4-FFF2-40B4-BE49-F238E27FC236}">
                <a16:creationId xmlns:a16="http://schemas.microsoft.com/office/drawing/2014/main" id="{6A908D78-F088-44F4-8B8A-79538D10A986}"/>
              </a:ext>
            </a:extLst>
          </p:cNvPr>
          <p:cNvSpPr/>
          <p:nvPr/>
        </p:nvSpPr>
        <p:spPr>
          <a:xfrm>
            <a:off x="6198968" y="2086173"/>
            <a:ext cx="1457557" cy="1056524"/>
          </a:xfrm>
          <a:custGeom>
            <a:avLst/>
            <a:gdLst>
              <a:gd name="connsiteX0" fmla="*/ 0 w 1706900"/>
              <a:gd name="connsiteY0" fmla="*/ 0 h 1237263"/>
              <a:gd name="connsiteX1" fmla="*/ 100119 w 1706900"/>
              <a:gd name="connsiteY1" fmla="*/ 5056 h 1237263"/>
              <a:gd name="connsiteX2" fmla="*/ 1669345 w 1706900"/>
              <a:gd name="connsiteY2" fmla="*/ 945608 h 1237263"/>
              <a:gd name="connsiteX3" fmla="*/ 1706900 w 1706900"/>
              <a:gd name="connsiteY3" fmla="*/ 1007425 h 1237263"/>
              <a:gd name="connsiteX4" fmla="*/ 1607514 w 1706900"/>
              <a:gd name="connsiteY4" fmla="*/ 1237263 h 1237263"/>
              <a:gd name="connsiteX5" fmla="*/ 1378393 w 1706900"/>
              <a:gd name="connsiteY5" fmla="*/ 1210690 h 1237263"/>
              <a:gd name="connsiteX6" fmla="*/ 1348697 w 1706900"/>
              <a:gd name="connsiteY6" fmla="*/ 1161809 h 1237263"/>
              <a:gd name="connsiteX7" fmla="*/ 60582 w 1706900"/>
              <a:gd name="connsiteY7" fmla="*/ 389747 h 1237263"/>
              <a:gd name="connsiteX8" fmla="*/ 57365 w 1706900"/>
              <a:gd name="connsiteY8" fmla="*/ 389585 h 1237263"/>
              <a:gd name="connsiteX9" fmla="*/ 173430 w 1706900"/>
              <a:gd name="connsiteY9" fmla="*/ 233391 h 1237263"/>
              <a:gd name="connsiteX10" fmla="*/ 0 w 1706900"/>
              <a:gd name="connsiteY10" fmla="*/ 0 h 123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00" h="1237263">
                <a:moveTo>
                  <a:pt x="0" y="0"/>
                </a:moveTo>
                <a:lnTo>
                  <a:pt x="100119" y="5056"/>
                </a:lnTo>
                <a:cubicBezTo>
                  <a:pt x="753205" y="71380"/>
                  <a:pt x="1320224" y="428841"/>
                  <a:pt x="1669345" y="945608"/>
                </a:cubicBezTo>
                <a:lnTo>
                  <a:pt x="1706900" y="1007425"/>
                </a:lnTo>
                <a:lnTo>
                  <a:pt x="1607514" y="1237263"/>
                </a:lnTo>
                <a:lnTo>
                  <a:pt x="1378393" y="1210690"/>
                </a:lnTo>
                <a:lnTo>
                  <a:pt x="1348697" y="1161809"/>
                </a:lnTo>
                <a:cubicBezTo>
                  <a:pt x="1062117" y="737616"/>
                  <a:pt x="596675" y="444190"/>
                  <a:pt x="60582" y="389747"/>
                </a:cubicBezTo>
                <a:lnTo>
                  <a:pt x="57365" y="389585"/>
                </a:lnTo>
                <a:lnTo>
                  <a:pt x="173430" y="233391"/>
                </a:lnTo>
                <a:lnTo>
                  <a:pt x="0"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5" name="任意多边形: 形状 24">
            <a:extLst>
              <a:ext uri="{FF2B5EF4-FFF2-40B4-BE49-F238E27FC236}">
                <a16:creationId xmlns:a16="http://schemas.microsoft.com/office/drawing/2014/main" id="{A97073AE-0F07-4530-BA4C-4E9A37DA4D8F}"/>
              </a:ext>
            </a:extLst>
          </p:cNvPr>
          <p:cNvSpPr/>
          <p:nvPr/>
        </p:nvSpPr>
        <p:spPr>
          <a:xfrm>
            <a:off x="4538167" y="2087927"/>
            <a:ext cx="1566937" cy="1010877"/>
          </a:xfrm>
          <a:custGeom>
            <a:avLst/>
            <a:gdLst>
              <a:gd name="connsiteX0" fmla="*/ 1663087 w 1834991"/>
              <a:gd name="connsiteY0" fmla="*/ 0 h 1183807"/>
              <a:gd name="connsiteX1" fmla="*/ 1834991 w 1834991"/>
              <a:gd name="connsiteY1" fmla="*/ 231337 h 1183807"/>
              <a:gd name="connsiteX2" fmla="*/ 1721754 w 1834991"/>
              <a:gd name="connsiteY2" fmla="*/ 383725 h 1183807"/>
              <a:gd name="connsiteX3" fmla="*/ 1643165 w 1834991"/>
              <a:gd name="connsiteY3" fmla="*/ 387693 h 1183807"/>
              <a:gd name="connsiteX4" fmla="*/ 355050 w 1834991"/>
              <a:gd name="connsiteY4" fmla="*/ 1159755 h 1183807"/>
              <a:gd name="connsiteX5" fmla="*/ 340438 w 1834991"/>
              <a:gd name="connsiteY5" fmla="*/ 1183807 h 1183807"/>
              <a:gd name="connsiteX6" fmla="*/ 248570 w 1834991"/>
              <a:gd name="connsiteY6" fmla="*/ 971353 h 1183807"/>
              <a:gd name="connsiteX7" fmla="*/ 0 w 1834991"/>
              <a:gd name="connsiteY7" fmla="*/ 1000182 h 1183807"/>
              <a:gd name="connsiteX8" fmla="*/ 34402 w 1834991"/>
              <a:gd name="connsiteY8" fmla="*/ 943554 h 1183807"/>
              <a:gd name="connsiteX9" fmla="*/ 1603628 w 1834991"/>
              <a:gd name="connsiteY9" fmla="*/ 3002 h 1183807"/>
              <a:gd name="connsiteX10" fmla="*/ 1663087 w 1834991"/>
              <a:gd name="connsiteY10" fmla="*/ 0 h 118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991" h="1183807">
                <a:moveTo>
                  <a:pt x="1663087" y="0"/>
                </a:moveTo>
                <a:lnTo>
                  <a:pt x="1834991" y="231337"/>
                </a:lnTo>
                <a:lnTo>
                  <a:pt x="1721754" y="383725"/>
                </a:lnTo>
                <a:lnTo>
                  <a:pt x="1643165" y="387693"/>
                </a:lnTo>
                <a:cubicBezTo>
                  <a:pt x="1107073" y="442136"/>
                  <a:pt x="641630" y="735562"/>
                  <a:pt x="355050" y="1159755"/>
                </a:cubicBezTo>
                <a:lnTo>
                  <a:pt x="340438" y="1183807"/>
                </a:lnTo>
                <a:lnTo>
                  <a:pt x="248570" y="971353"/>
                </a:lnTo>
                <a:lnTo>
                  <a:pt x="0" y="1000182"/>
                </a:lnTo>
                <a:lnTo>
                  <a:pt x="34402" y="943554"/>
                </a:lnTo>
                <a:cubicBezTo>
                  <a:pt x="383524" y="426787"/>
                  <a:pt x="950542" y="69326"/>
                  <a:pt x="1603628" y="3002"/>
                </a:cubicBezTo>
                <a:lnTo>
                  <a:pt x="166308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6" name="任意多边形: 形状 25">
            <a:extLst>
              <a:ext uri="{FF2B5EF4-FFF2-40B4-BE49-F238E27FC236}">
                <a16:creationId xmlns:a16="http://schemas.microsoft.com/office/drawing/2014/main" id="{771C004E-0E6B-4BE8-93BF-C4041E7F72D8}"/>
              </a:ext>
            </a:extLst>
          </p:cNvPr>
          <p:cNvSpPr/>
          <p:nvPr/>
        </p:nvSpPr>
        <p:spPr>
          <a:xfrm>
            <a:off x="4224679" y="3098804"/>
            <a:ext cx="513804" cy="1613976"/>
          </a:xfrm>
          <a:custGeom>
            <a:avLst/>
            <a:gdLst>
              <a:gd name="connsiteX0" fmla="*/ 441143 w 601700"/>
              <a:gd name="connsiteY0" fmla="*/ 0 h 1890077"/>
              <a:gd name="connsiteX1" fmla="*/ 536850 w 601700"/>
              <a:gd name="connsiteY1" fmla="*/ 221330 h 1890077"/>
              <a:gd name="connsiteX2" fmla="*/ 525932 w 601700"/>
              <a:gd name="connsiteY2" fmla="*/ 243993 h 1890077"/>
              <a:gd name="connsiteX3" fmla="*/ 386688 w 601700"/>
              <a:gd name="connsiteY3" fmla="*/ 933693 h 1890077"/>
              <a:gd name="connsiteX4" fmla="*/ 600546 w 601700"/>
              <a:gd name="connsiteY4" fmla="*/ 1778281 h 1890077"/>
              <a:gd name="connsiteX5" fmla="*/ 601700 w 601700"/>
              <a:gd name="connsiteY5" fmla="*/ 1780180 h 1890077"/>
              <a:gd name="connsiteX6" fmla="*/ 288806 w 601700"/>
              <a:gd name="connsiteY6" fmla="*/ 1743891 h 1890077"/>
              <a:gd name="connsiteX7" fmla="*/ 225593 w 601700"/>
              <a:gd name="connsiteY7" fmla="*/ 1890077 h 1890077"/>
              <a:gd name="connsiteX8" fmla="*/ 169632 w 601700"/>
              <a:gd name="connsiteY8" fmla="*/ 1773909 h 1890077"/>
              <a:gd name="connsiteX9" fmla="*/ 0 w 601700"/>
              <a:gd name="connsiteY9" fmla="*/ 933693 h 1890077"/>
              <a:gd name="connsiteX10" fmla="*/ 169632 w 601700"/>
              <a:gd name="connsiteY10" fmla="*/ 93477 h 1890077"/>
              <a:gd name="connsiteX11" fmla="*/ 201260 w 601700"/>
              <a:gd name="connsiteY11" fmla="*/ 27822 h 1890077"/>
              <a:gd name="connsiteX12" fmla="*/ 441143 w 601700"/>
              <a:gd name="connsiteY12" fmla="*/ 0 h 18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700" h="1890077">
                <a:moveTo>
                  <a:pt x="441143" y="0"/>
                </a:moveTo>
                <a:lnTo>
                  <a:pt x="536850" y="221330"/>
                </a:lnTo>
                <a:lnTo>
                  <a:pt x="525932" y="243993"/>
                </a:lnTo>
                <a:cubicBezTo>
                  <a:pt x="436270" y="455979"/>
                  <a:pt x="386688" y="689046"/>
                  <a:pt x="386688" y="933693"/>
                </a:cubicBezTo>
                <a:cubicBezTo>
                  <a:pt x="386688" y="1239502"/>
                  <a:pt x="464159" y="1527217"/>
                  <a:pt x="600546" y="1778281"/>
                </a:cubicBezTo>
                <a:lnTo>
                  <a:pt x="601700" y="1780180"/>
                </a:lnTo>
                <a:lnTo>
                  <a:pt x="288806" y="1743891"/>
                </a:lnTo>
                <a:lnTo>
                  <a:pt x="225593" y="1890077"/>
                </a:lnTo>
                <a:lnTo>
                  <a:pt x="169632" y="1773909"/>
                </a:lnTo>
                <a:cubicBezTo>
                  <a:pt x="60402" y="1515661"/>
                  <a:pt x="0" y="1231731"/>
                  <a:pt x="0" y="933693"/>
                </a:cubicBezTo>
                <a:cubicBezTo>
                  <a:pt x="0" y="635656"/>
                  <a:pt x="60402" y="351726"/>
                  <a:pt x="169632" y="93477"/>
                </a:cubicBezTo>
                <a:lnTo>
                  <a:pt x="201260" y="27822"/>
                </a:lnTo>
                <a:lnTo>
                  <a:pt x="441143"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7" name="任意多边形: 形状 26">
            <a:extLst>
              <a:ext uri="{FF2B5EF4-FFF2-40B4-BE49-F238E27FC236}">
                <a16:creationId xmlns:a16="http://schemas.microsoft.com/office/drawing/2014/main" id="{4CC64E65-8CBF-4707-83F4-CD751A234317}"/>
              </a:ext>
            </a:extLst>
          </p:cNvPr>
          <p:cNvSpPr/>
          <p:nvPr/>
        </p:nvSpPr>
        <p:spPr>
          <a:xfrm>
            <a:off x="7453518" y="3164248"/>
            <a:ext cx="485738" cy="1677136"/>
          </a:xfrm>
          <a:custGeom>
            <a:avLst/>
            <a:gdLst>
              <a:gd name="connsiteX0" fmla="*/ 375224 w 568833"/>
              <a:gd name="connsiteY0" fmla="*/ 0 h 1964042"/>
              <a:gd name="connsiteX1" fmla="*/ 399201 w 568833"/>
              <a:gd name="connsiteY1" fmla="*/ 49773 h 1964042"/>
              <a:gd name="connsiteX2" fmla="*/ 568833 w 568833"/>
              <a:gd name="connsiteY2" fmla="*/ 889989 h 1964042"/>
              <a:gd name="connsiteX3" fmla="*/ 308304 w 568833"/>
              <a:gd name="connsiteY3" fmla="*/ 1918896 h 1964042"/>
              <a:gd name="connsiteX4" fmla="*/ 292489 w 568833"/>
              <a:gd name="connsiteY4" fmla="*/ 1944929 h 1964042"/>
              <a:gd name="connsiteX5" fmla="*/ 127690 w 568833"/>
              <a:gd name="connsiteY5" fmla="*/ 1964042 h 1964042"/>
              <a:gd name="connsiteX6" fmla="*/ 0 w 568833"/>
              <a:gd name="connsiteY6" fmla="*/ 1668747 h 1964042"/>
              <a:gd name="connsiteX7" fmla="*/ 42901 w 568833"/>
              <a:gd name="connsiteY7" fmla="*/ 1579689 h 1964042"/>
              <a:gd name="connsiteX8" fmla="*/ 182145 w 568833"/>
              <a:gd name="connsiteY8" fmla="*/ 889989 h 1964042"/>
              <a:gd name="connsiteX9" fmla="*/ 42901 w 568833"/>
              <a:gd name="connsiteY9" fmla="*/ 200289 h 1964042"/>
              <a:gd name="connsiteX10" fmla="*/ 39004 w 568833"/>
              <a:gd name="connsiteY10" fmla="*/ 192198 h 1964042"/>
              <a:gd name="connsiteX11" fmla="*/ 280027 w 568833"/>
              <a:gd name="connsiteY11" fmla="*/ 220152 h 1964042"/>
              <a:gd name="connsiteX12" fmla="*/ 375224 w 568833"/>
              <a:gd name="connsiteY12" fmla="*/ 0 h 196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833" h="1964042">
                <a:moveTo>
                  <a:pt x="375224" y="0"/>
                </a:moveTo>
                <a:lnTo>
                  <a:pt x="399201" y="49773"/>
                </a:lnTo>
                <a:cubicBezTo>
                  <a:pt x="508431" y="308022"/>
                  <a:pt x="568833" y="591952"/>
                  <a:pt x="568833" y="889989"/>
                </a:cubicBezTo>
                <a:cubicBezTo>
                  <a:pt x="568833" y="1262536"/>
                  <a:pt x="474455" y="1613040"/>
                  <a:pt x="308304" y="1918896"/>
                </a:cubicBezTo>
                <a:lnTo>
                  <a:pt x="292489" y="1944929"/>
                </a:lnTo>
                <a:lnTo>
                  <a:pt x="127690" y="1964042"/>
                </a:lnTo>
                <a:lnTo>
                  <a:pt x="0" y="1668747"/>
                </a:lnTo>
                <a:lnTo>
                  <a:pt x="42901" y="1579689"/>
                </a:lnTo>
                <a:cubicBezTo>
                  <a:pt x="132564" y="1367703"/>
                  <a:pt x="182145" y="1134636"/>
                  <a:pt x="182145" y="889989"/>
                </a:cubicBezTo>
                <a:cubicBezTo>
                  <a:pt x="182145" y="645342"/>
                  <a:pt x="132564" y="412275"/>
                  <a:pt x="42901" y="200289"/>
                </a:cubicBezTo>
                <a:lnTo>
                  <a:pt x="39004" y="192198"/>
                </a:lnTo>
                <a:lnTo>
                  <a:pt x="280027" y="220152"/>
                </a:lnTo>
                <a:lnTo>
                  <a:pt x="37522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8" name="任意多边形: 形状 27">
            <a:extLst>
              <a:ext uri="{FF2B5EF4-FFF2-40B4-BE49-F238E27FC236}">
                <a16:creationId xmlns:a16="http://schemas.microsoft.com/office/drawing/2014/main" id="{416D2811-E648-4A70-9286-44E7BB7F4BE9}"/>
              </a:ext>
            </a:extLst>
          </p:cNvPr>
          <p:cNvSpPr/>
          <p:nvPr/>
        </p:nvSpPr>
        <p:spPr>
          <a:xfrm>
            <a:off x="6086896" y="4796008"/>
            <a:ext cx="1476226" cy="968857"/>
          </a:xfrm>
          <a:custGeom>
            <a:avLst/>
            <a:gdLst>
              <a:gd name="connsiteX0" fmla="*/ 1457333 w 1728762"/>
              <a:gd name="connsiteY0" fmla="*/ 0 h 1134598"/>
              <a:gd name="connsiteX1" fmla="*/ 1586421 w 1728762"/>
              <a:gd name="connsiteY1" fmla="*/ 298528 h 1134598"/>
              <a:gd name="connsiteX2" fmla="*/ 1728762 w 1728762"/>
              <a:gd name="connsiteY2" fmla="*/ 282020 h 1134598"/>
              <a:gd name="connsiteX3" fmla="*/ 1676325 w 1728762"/>
              <a:gd name="connsiteY3" fmla="*/ 352142 h 1134598"/>
              <a:gd name="connsiteX4" fmla="*/ 231363 w 1728762"/>
              <a:gd name="connsiteY4" fmla="*/ 1126519 h 1134598"/>
              <a:gd name="connsiteX5" fmla="*/ 71377 w 1728762"/>
              <a:gd name="connsiteY5" fmla="*/ 1134598 h 1134598"/>
              <a:gd name="connsiteX6" fmla="*/ 0 w 1728762"/>
              <a:gd name="connsiteY6" fmla="*/ 1038544 h 1134598"/>
              <a:gd name="connsiteX7" fmla="*/ 224152 w 1728762"/>
              <a:gd name="connsiteY7" fmla="*/ 736895 h 1134598"/>
              <a:gd name="connsiteX8" fmla="*/ 367759 w 1728762"/>
              <a:gd name="connsiteY8" fmla="*/ 714977 h 1134598"/>
              <a:gd name="connsiteX9" fmla="*/ 1377938 w 1728762"/>
              <a:gd name="connsiteY9" fmla="*/ 106172 h 1134598"/>
              <a:gd name="connsiteX10" fmla="*/ 1457333 w 1728762"/>
              <a:gd name="connsiteY10" fmla="*/ 0 h 11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8762" h="1134598">
                <a:moveTo>
                  <a:pt x="1457333" y="0"/>
                </a:moveTo>
                <a:lnTo>
                  <a:pt x="1586421" y="298528"/>
                </a:lnTo>
                <a:lnTo>
                  <a:pt x="1728762" y="282020"/>
                </a:lnTo>
                <a:lnTo>
                  <a:pt x="1676325" y="352142"/>
                </a:lnTo>
                <a:cubicBezTo>
                  <a:pt x="1324401" y="778576"/>
                  <a:pt x="811884" y="1067565"/>
                  <a:pt x="231363" y="1126519"/>
                </a:cubicBezTo>
                <a:lnTo>
                  <a:pt x="71377" y="1134598"/>
                </a:lnTo>
                <a:lnTo>
                  <a:pt x="0" y="1038544"/>
                </a:lnTo>
                <a:lnTo>
                  <a:pt x="224152" y="736895"/>
                </a:lnTo>
                <a:lnTo>
                  <a:pt x="367759" y="714977"/>
                </a:lnTo>
                <a:cubicBezTo>
                  <a:pt x="771469" y="632367"/>
                  <a:pt x="1125168" y="412460"/>
                  <a:pt x="1377938" y="106172"/>
                </a:cubicBezTo>
                <a:lnTo>
                  <a:pt x="1457333"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9" name="任意多边形: 形状 28">
            <a:extLst>
              <a:ext uri="{FF2B5EF4-FFF2-40B4-BE49-F238E27FC236}">
                <a16:creationId xmlns:a16="http://schemas.microsoft.com/office/drawing/2014/main" id="{DD4D83E1-33C0-44EE-BAF9-1CE353A23951}"/>
              </a:ext>
            </a:extLst>
          </p:cNvPr>
          <p:cNvSpPr/>
          <p:nvPr/>
        </p:nvSpPr>
        <p:spPr>
          <a:xfrm>
            <a:off x="4565751" y="4825616"/>
            <a:ext cx="1464138" cy="931183"/>
          </a:xfrm>
          <a:custGeom>
            <a:avLst/>
            <a:gdLst>
              <a:gd name="connsiteX0" fmla="*/ 63929 w 1714606"/>
              <a:gd name="connsiteY0" fmla="*/ 0 h 1090480"/>
              <a:gd name="connsiteX1" fmla="*/ 400470 w 1714606"/>
              <a:gd name="connsiteY1" fmla="*/ 39031 h 1090480"/>
              <a:gd name="connsiteX2" fmla="*/ 424749 w 1714606"/>
              <a:gd name="connsiteY2" fmla="*/ 71499 h 1090480"/>
              <a:gd name="connsiteX3" fmla="*/ 1610861 w 1714606"/>
              <a:gd name="connsiteY3" fmla="*/ 707155 h 1090480"/>
              <a:gd name="connsiteX4" fmla="*/ 1714606 w 1714606"/>
              <a:gd name="connsiteY4" fmla="*/ 712394 h 1090480"/>
              <a:gd name="connsiteX5" fmla="*/ 1498013 w 1714606"/>
              <a:gd name="connsiteY5" fmla="*/ 1003871 h 1090480"/>
              <a:gd name="connsiteX6" fmla="*/ 1562371 w 1714606"/>
              <a:gd name="connsiteY6" fmla="*/ 1090480 h 1090480"/>
              <a:gd name="connsiteX7" fmla="*/ 1356997 w 1714606"/>
              <a:gd name="connsiteY7" fmla="*/ 1059136 h 1090480"/>
              <a:gd name="connsiteX8" fmla="*/ 2098 w 1714606"/>
              <a:gd name="connsiteY8" fmla="*/ 151294 h 1090480"/>
              <a:gd name="connsiteX9" fmla="*/ 0 w 1714606"/>
              <a:gd name="connsiteY9" fmla="*/ 147841 h 1090480"/>
              <a:gd name="connsiteX10" fmla="*/ 63929 w 1714606"/>
              <a:gd name="connsiteY10" fmla="*/ 0 h 109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606" h="1090480">
                <a:moveTo>
                  <a:pt x="63929" y="0"/>
                </a:moveTo>
                <a:lnTo>
                  <a:pt x="400470" y="39031"/>
                </a:lnTo>
                <a:lnTo>
                  <a:pt x="424749" y="71499"/>
                </a:lnTo>
                <a:cubicBezTo>
                  <a:pt x="713630" y="421542"/>
                  <a:pt x="1134334" y="658761"/>
                  <a:pt x="1610861" y="707155"/>
                </a:cubicBezTo>
                <a:lnTo>
                  <a:pt x="1714606" y="712394"/>
                </a:lnTo>
                <a:lnTo>
                  <a:pt x="1498013" y="1003871"/>
                </a:lnTo>
                <a:lnTo>
                  <a:pt x="1562371" y="1090480"/>
                </a:lnTo>
                <a:lnTo>
                  <a:pt x="1356997" y="1059136"/>
                </a:lnTo>
                <a:cubicBezTo>
                  <a:pt x="794924" y="944120"/>
                  <a:pt x="312428" y="610643"/>
                  <a:pt x="2098" y="151294"/>
                </a:cubicBezTo>
                <a:lnTo>
                  <a:pt x="0" y="147841"/>
                </a:lnTo>
                <a:lnTo>
                  <a:pt x="63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pic>
        <p:nvPicPr>
          <p:cNvPr id="23" name="图片 22">
            <a:extLst>
              <a:ext uri="{FF2B5EF4-FFF2-40B4-BE49-F238E27FC236}">
                <a16:creationId xmlns:a16="http://schemas.microsoft.com/office/drawing/2014/main" id="{CCAC5271-6DE6-4662-89CD-EBE00178EA91}"/>
              </a:ext>
            </a:extLst>
          </p:cNvPr>
          <p:cNvPicPr>
            <a:picLocks/>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p:blipFill>
        <p:spPr>
          <a:xfrm>
            <a:off x="4628880" y="2458400"/>
            <a:ext cx="2934237" cy="2934237"/>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p:spPr>
      </p:pic>
      <p:sp>
        <p:nvSpPr>
          <p:cNvPr id="30" name="椭圆 29">
            <a:extLst>
              <a:ext uri="{FF2B5EF4-FFF2-40B4-BE49-F238E27FC236}">
                <a16:creationId xmlns:a16="http://schemas.microsoft.com/office/drawing/2014/main" id="{93C9697F-B48C-4D78-80B2-E8D81B15FC4D}"/>
              </a:ext>
            </a:extLst>
          </p:cNvPr>
          <p:cNvSpPr/>
          <p:nvPr/>
        </p:nvSpPr>
        <p:spPr>
          <a:xfrm flipH="1">
            <a:off x="7866207" y="4075922"/>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3" name="椭圆 32">
            <a:extLst>
              <a:ext uri="{FF2B5EF4-FFF2-40B4-BE49-F238E27FC236}">
                <a16:creationId xmlns:a16="http://schemas.microsoft.com/office/drawing/2014/main" id="{5A0B033C-7703-49CE-8C13-E03F09BE270D}"/>
              </a:ext>
            </a:extLst>
          </p:cNvPr>
          <p:cNvSpPr/>
          <p:nvPr/>
        </p:nvSpPr>
        <p:spPr>
          <a:xfrm>
            <a:off x="5090303" y="5420566"/>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8" name="椭圆 37">
            <a:extLst>
              <a:ext uri="{FF2B5EF4-FFF2-40B4-BE49-F238E27FC236}">
                <a16:creationId xmlns:a16="http://schemas.microsoft.com/office/drawing/2014/main" id="{AAC94BD0-C079-48AC-AEBD-340AB1C0AA10}"/>
              </a:ext>
            </a:extLst>
          </p:cNvPr>
          <p:cNvSpPr/>
          <p:nvPr/>
        </p:nvSpPr>
        <p:spPr>
          <a:xfrm>
            <a:off x="5090303" y="2296140"/>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4" name="文本占位符 43">
            <a:extLst>
              <a:ext uri="{FF2B5EF4-FFF2-40B4-BE49-F238E27FC236}">
                <a16:creationId xmlns:a16="http://schemas.microsoft.com/office/drawing/2014/main" id="{A2926136-E3F5-4092-9200-B45799849BE0}"/>
              </a:ext>
            </a:extLst>
          </p:cNvPr>
          <p:cNvSpPr>
            <a:spLocks noGrp="1"/>
          </p:cNvSpPr>
          <p:nvPr>
            <p:ph type="body" sz="quarter" idx="15" hasCustomPrompt="1"/>
          </p:nvPr>
        </p:nvSpPr>
        <p:spPr>
          <a:xfrm>
            <a:off x="590550" y="2579319"/>
            <a:ext cx="3173413" cy="1192213"/>
          </a:xfrm>
          <a:prstGeom prst="rect">
            <a:avLst/>
          </a:prstGeom>
        </p:spPr>
        <p:txBody>
          <a:bodyPr/>
          <a:lstStyle>
            <a:lvl1pPr marL="0" indent="0">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45" name="文本占位符 43">
            <a:extLst>
              <a:ext uri="{FF2B5EF4-FFF2-40B4-BE49-F238E27FC236}">
                <a16:creationId xmlns:a16="http://schemas.microsoft.com/office/drawing/2014/main" id="{DBF77E6B-FDBC-42CC-BD1D-4D1A5B758D2D}"/>
              </a:ext>
            </a:extLst>
          </p:cNvPr>
          <p:cNvSpPr>
            <a:spLocks noGrp="1"/>
          </p:cNvSpPr>
          <p:nvPr>
            <p:ph type="body" sz="quarter" idx="16" hasCustomPrompt="1"/>
          </p:nvPr>
        </p:nvSpPr>
        <p:spPr>
          <a:xfrm>
            <a:off x="573405" y="4638517"/>
            <a:ext cx="3173413" cy="1192213"/>
          </a:xfrm>
          <a:prstGeom prst="rect">
            <a:avLst/>
          </a:prstGeom>
        </p:spPr>
        <p:txBody>
          <a:bodyPr/>
          <a:lstStyle>
            <a:lvl1pPr marL="0" indent="0">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46" name="文本占位符 43">
            <a:extLst>
              <a:ext uri="{FF2B5EF4-FFF2-40B4-BE49-F238E27FC236}">
                <a16:creationId xmlns:a16="http://schemas.microsoft.com/office/drawing/2014/main" id="{2FC3BA1F-7EEF-4D31-8B64-97089EF17FB4}"/>
              </a:ext>
            </a:extLst>
          </p:cNvPr>
          <p:cNvSpPr>
            <a:spLocks noGrp="1"/>
          </p:cNvSpPr>
          <p:nvPr>
            <p:ph type="body" sz="quarter" idx="17" hasCustomPrompt="1"/>
          </p:nvPr>
        </p:nvSpPr>
        <p:spPr>
          <a:xfrm>
            <a:off x="8361289" y="2843481"/>
            <a:ext cx="3173413" cy="1192213"/>
          </a:xfrm>
          <a:prstGeom prst="rect">
            <a:avLst/>
          </a:prstGeom>
        </p:spPr>
        <p:txBody>
          <a:bodyPr/>
          <a:lstStyle>
            <a:lvl1pPr marL="0" indent="0" algn="r">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50" name="文本占位符 49">
            <a:extLst>
              <a:ext uri="{FF2B5EF4-FFF2-40B4-BE49-F238E27FC236}">
                <a16:creationId xmlns:a16="http://schemas.microsoft.com/office/drawing/2014/main" id="{55CE21E2-F179-4971-A49D-ABBD011F774B}"/>
              </a:ext>
            </a:extLst>
          </p:cNvPr>
          <p:cNvSpPr>
            <a:spLocks noGrp="1"/>
          </p:cNvSpPr>
          <p:nvPr>
            <p:ph type="body" sz="quarter" idx="18" hasCustomPrompt="1"/>
          </p:nvPr>
        </p:nvSpPr>
        <p:spPr>
          <a:xfrm>
            <a:off x="590550" y="2104192"/>
            <a:ext cx="3173413" cy="354846"/>
          </a:xfrm>
          <a:prstGeom prst="rect">
            <a:avLst/>
          </a:prstGeom>
        </p:spPr>
        <p:txBody>
          <a:bodyPr/>
          <a:lstStyle>
            <a:lvl1pPr marL="0" indent="0">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1" name="文本占位符 49">
            <a:extLst>
              <a:ext uri="{FF2B5EF4-FFF2-40B4-BE49-F238E27FC236}">
                <a16:creationId xmlns:a16="http://schemas.microsoft.com/office/drawing/2014/main" id="{6499300B-3A78-4850-A292-7D158A2E70E5}"/>
              </a:ext>
            </a:extLst>
          </p:cNvPr>
          <p:cNvSpPr>
            <a:spLocks noGrp="1"/>
          </p:cNvSpPr>
          <p:nvPr>
            <p:ph type="body" sz="quarter" idx="19" hasCustomPrompt="1"/>
          </p:nvPr>
        </p:nvSpPr>
        <p:spPr>
          <a:xfrm>
            <a:off x="573404" y="4172079"/>
            <a:ext cx="3173413" cy="354846"/>
          </a:xfrm>
          <a:prstGeom prst="rect">
            <a:avLst/>
          </a:prstGeom>
        </p:spPr>
        <p:txBody>
          <a:bodyPr/>
          <a:lstStyle>
            <a:lvl1pPr marL="0" indent="0">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2" name="文本占位符 49">
            <a:extLst>
              <a:ext uri="{FF2B5EF4-FFF2-40B4-BE49-F238E27FC236}">
                <a16:creationId xmlns:a16="http://schemas.microsoft.com/office/drawing/2014/main" id="{D39B9981-6492-4444-BA72-13E8D0492DBA}"/>
              </a:ext>
            </a:extLst>
          </p:cNvPr>
          <p:cNvSpPr>
            <a:spLocks noGrp="1"/>
          </p:cNvSpPr>
          <p:nvPr>
            <p:ph type="body" sz="quarter" idx="20" hasCustomPrompt="1"/>
          </p:nvPr>
        </p:nvSpPr>
        <p:spPr>
          <a:xfrm>
            <a:off x="8348640" y="2370882"/>
            <a:ext cx="3173413" cy="354846"/>
          </a:xfrm>
          <a:prstGeom prst="rect">
            <a:avLst/>
          </a:prstGeom>
        </p:spPr>
        <p:txBody>
          <a:bodyPr/>
          <a:lstStyle>
            <a:lvl1pPr marL="0" indent="0" algn="r">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3" name="MH_Others_2">
            <a:extLst>
              <a:ext uri="{FF2B5EF4-FFF2-40B4-BE49-F238E27FC236}">
                <a16:creationId xmlns:a16="http://schemas.microsoft.com/office/drawing/2014/main" id="{99134485-8114-4251-950A-BB9A570D3B4C}"/>
              </a:ext>
            </a:extLst>
          </p:cNvPr>
          <p:cNvSpPr/>
          <p:nvPr>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MH_Others_2">
            <a:extLst>
              <a:ext uri="{FF2B5EF4-FFF2-40B4-BE49-F238E27FC236}">
                <a16:creationId xmlns:a16="http://schemas.microsoft.com/office/drawing/2014/main" id="{AA588568-EDE7-4522-A335-347F1BA6012F}"/>
              </a:ext>
            </a:extLst>
          </p:cNvPr>
          <p:cNvSpPr/>
          <p:nvPr>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占位符 3">
            <a:extLst>
              <a:ext uri="{FF2B5EF4-FFF2-40B4-BE49-F238E27FC236}">
                <a16:creationId xmlns:a16="http://schemas.microsoft.com/office/drawing/2014/main" id="{AE83D851-8D14-4B25-B47D-594037C811CE}"/>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pPr lvl="0"/>
            <a:r>
              <a:rPr lang="zh-CN" altLang="en-US" dirty="0"/>
              <a:t>主标题</a:t>
            </a:r>
          </a:p>
        </p:txBody>
      </p:sp>
      <p:sp>
        <p:nvSpPr>
          <p:cNvPr id="56" name="文本占位符 5">
            <a:extLst>
              <a:ext uri="{FF2B5EF4-FFF2-40B4-BE49-F238E27FC236}">
                <a16:creationId xmlns:a16="http://schemas.microsoft.com/office/drawing/2014/main" id="{94600261-4961-4B7E-9737-A003B153326A}"/>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pPr lvl="0"/>
            <a:r>
              <a:rPr lang="zh-CN" altLang="en-US" dirty="0"/>
              <a:t>副标题</a:t>
            </a:r>
          </a:p>
        </p:txBody>
      </p:sp>
      <p:pic>
        <p:nvPicPr>
          <p:cNvPr id="57" name="图片 56">
            <a:extLst>
              <a:ext uri="{FF2B5EF4-FFF2-40B4-BE49-F238E27FC236}">
                <a16:creationId xmlns:a16="http://schemas.microsoft.com/office/drawing/2014/main" id="{0DF548ED-7F0D-49EF-96D2-D747CD1E21C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402684" y="169084"/>
            <a:ext cx="1426149" cy="512447"/>
          </a:xfrm>
          <a:prstGeom prst="rect">
            <a:avLst/>
          </a:prstGeom>
        </p:spPr>
      </p:pic>
      <p:sp>
        <p:nvSpPr>
          <p:cNvPr id="58" name="文本框 57">
            <a:extLst>
              <a:ext uri="{FF2B5EF4-FFF2-40B4-BE49-F238E27FC236}">
                <a16:creationId xmlns:a16="http://schemas.microsoft.com/office/drawing/2014/main" id="{FF28CB59-F72E-45E6-8FAD-F11ADE80C431}"/>
              </a:ext>
            </a:extLst>
          </p:cNvPr>
          <p:cNvSpPr txBox="1"/>
          <p:nvPr/>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Tree>
    <p:extLst>
      <p:ext uri="{BB962C8B-B14F-4D97-AF65-F5344CB8AC3E}">
        <p14:creationId xmlns:p14="http://schemas.microsoft.com/office/powerpoint/2010/main" val="30991007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300" fill="hold"/>
                                        <p:tgtEl>
                                          <p:spTgt spid="54"/>
                                        </p:tgtEl>
                                        <p:attrNameLst>
                                          <p:attrName>ppt_x</p:attrName>
                                        </p:attrNameLst>
                                      </p:cBhvr>
                                      <p:tavLst>
                                        <p:tav tm="0">
                                          <p:val>
                                            <p:strVal val="0-#ppt_w/2"/>
                                          </p:val>
                                        </p:tav>
                                        <p:tav tm="100000">
                                          <p:val>
                                            <p:strVal val="#ppt_x"/>
                                          </p:val>
                                        </p:tav>
                                      </p:tavLst>
                                    </p:anim>
                                    <p:anim calcmode="lin" valueType="num">
                                      <p:cBhvr additive="base">
                                        <p:cTn id="8" dur="3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300" fill="hold"/>
                                        <p:tgtEl>
                                          <p:spTgt spid="53"/>
                                        </p:tgtEl>
                                        <p:attrNameLst>
                                          <p:attrName>ppt_x</p:attrName>
                                        </p:attrNameLst>
                                      </p:cBhvr>
                                      <p:tavLst>
                                        <p:tav tm="0">
                                          <p:val>
                                            <p:strVal val="1+#ppt_w/2"/>
                                          </p:val>
                                        </p:tav>
                                        <p:tav tm="100000">
                                          <p:val>
                                            <p:strVal val="#ppt_x"/>
                                          </p:val>
                                        </p:tav>
                                      </p:tavLst>
                                    </p:anim>
                                    <p:anim calcmode="lin" valueType="num">
                                      <p:cBhvr additive="base">
                                        <p:cTn id="12" dur="300" fill="hold"/>
                                        <p:tgtEl>
                                          <p:spTgt spid="5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55">
                                            <p:txEl>
                                              <p:pRg st="0" end="0"/>
                                            </p:txEl>
                                          </p:spTgt>
                                        </p:tgtEl>
                                        <p:attrNameLst>
                                          <p:attrName>style.visibility</p:attrName>
                                        </p:attrNameLst>
                                      </p:cBhvr>
                                      <p:to>
                                        <p:strVal val="visible"/>
                                      </p:to>
                                    </p:set>
                                    <p:animEffect transition="in" filter="fade">
                                      <p:cBhvr>
                                        <p:cTn id="15" dur="500"/>
                                        <p:tgtEl>
                                          <p:spTgt spid="55">
                                            <p:txEl>
                                              <p:pRg st="0" end="0"/>
                                            </p:txEl>
                                          </p:spTgt>
                                        </p:tgtEl>
                                      </p:cBhvr>
                                    </p:animEffect>
                                    <p:anim calcmode="lin" valueType="num">
                                      <p:cBhvr>
                                        <p:cTn id="16"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55">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56">
                                            <p:txEl>
                                              <p:pRg st="0" end="0"/>
                                            </p:txEl>
                                          </p:spTgt>
                                        </p:tgtEl>
                                        <p:attrNameLst>
                                          <p:attrName>style.visibility</p:attrName>
                                        </p:attrNameLst>
                                      </p:cBhvr>
                                      <p:to>
                                        <p:strVal val="visible"/>
                                      </p:to>
                                    </p:set>
                                    <p:animEffect transition="in" filter="fade">
                                      <p:cBhvr>
                                        <p:cTn id="20" dur="500"/>
                                        <p:tgtEl>
                                          <p:spTgt spid="56">
                                            <p:txEl>
                                              <p:pRg st="0" end="0"/>
                                            </p:txEl>
                                          </p:spTgt>
                                        </p:tgtEl>
                                      </p:cBhvr>
                                    </p:animEffect>
                                    <p:anim calcmode="lin" valueType="num">
                                      <p:cBhvr>
                                        <p:cTn id="21"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56">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20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200"/>
                                        <p:tgtEl>
                                          <p:spTgt spid="58"/>
                                        </p:tgtEl>
                                      </p:cBhvr>
                                    </p:animEffect>
                                  </p:childTnLst>
                                </p:cTn>
                              </p:par>
                            </p:childTnLst>
                          </p:cTn>
                        </p:par>
                        <p:par>
                          <p:cTn id="30" fill="hold">
                            <p:stCondLst>
                              <p:cond delay="900"/>
                            </p:stCondLst>
                            <p:childTnLst>
                              <p:par>
                                <p:cTn id="31" presetID="53" presetClass="entr" presetSubtype="16"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300" fill="hold"/>
                                        <p:tgtEl>
                                          <p:spTgt spid="23"/>
                                        </p:tgtEl>
                                        <p:attrNameLst>
                                          <p:attrName>ppt_w</p:attrName>
                                        </p:attrNameLst>
                                      </p:cBhvr>
                                      <p:tavLst>
                                        <p:tav tm="0">
                                          <p:val>
                                            <p:fltVal val="0"/>
                                          </p:val>
                                        </p:tav>
                                        <p:tav tm="100000">
                                          <p:val>
                                            <p:strVal val="#ppt_w"/>
                                          </p:val>
                                        </p:tav>
                                      </p:tavLst>
                                    </p:anim>
                                    <p:anim calcmode="lin" valueType="num">
                                      <p:cBhvr>
                                        <p:cTn id="34" dur="300" fill="hold"/>
                                        <p:tgtEl>
                                          <p:spTgt spid="23"/>
                                        </p:tgtEl>
                                        <p:attrNameLst>
                                          <p:attrName>ppt_h</p:attrName>
                                        </p:attrNameLst>
                                      </p:cBhvr>
                                      <p:tavLst>
                                        <p:tav tm="0">
                                          <p:val>
                                            <p:fltVal val="0"/>
                                          </p:val>
                                        </p:tav>
                                        <p:tav tm="100000">
                                          <p:val>
                                            <p:strVal val="#ppt_h"/>
                                          </p:val>
                                        </p:tav>
                                      </p:tavLst>
                                    </p:anim>
                                    <p:animEffect transition="in" filter="fade">
                                      <p:cBhvr>
                                        <p:cTn id="35" dur="300"/>
                                        <p:tgtEl>
                                          <p:spTgt spid="23"/>
                                        </p:tgtEl>
                                      </p:cBhvr>
                                    </p:animEffect>
                                  </p:childTnLst>
                                </p:cTn>
                              </p:par>
                            </p:childTnLst>
                          </p:cTn>
                        </p:par>
                        <p:par>
                          <p:cTn id="36" fill="hold">
                            <p:stCondLst>
                              <p:cond delay="12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100"/>
                                        <p:tgtEl>
                                          <p:spTgt spid="25"/>
                                        </p:tgtEl>
                                      </p:cBhvr>
                                    </p:animEffect>
                                  </p:childTnLst>
                                </p:cTn>
                              </p:par>
                            </p:childTnLst>
                          </p:cTn>
                        </p:par>
                        <p:par>
                          <p:cTn id="40" fill="hold">
                            <p:stCondLst>
                              <p:cond delay="13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100"/>
                                        <p:tgtEl>
                                          <p:spTgt spid="24"/>
                                        </p:tgtEl>
                                      </p:cBhvr>
                                    </p:animEffect>
                                  </p:childTnLst>
                                </p:cTn>
                              </p:par>
                            </p:childTnLst>
                          </p:cTn>
                        </p:par>
                        <p:par>
                          <p:cTn id="44" fill="hold">
                            <p:stCondLst>
                              <p:cond delay="1400"/>
                            </p:stCondLst>
                            <p:childTnLst>
                              <p:par>
                                <p:cTn id="45" presetID="22" presetClass="entr" presetSubtype="1"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up)">
                                      <p:cBhvr>
                                        <p:cTn id="47" dur="100"/>
                                        <p:tgtEl>
                                          <p:spTgt spid="27"/>
                                        </p:tgtEl>
                                      </p:cBhvr>
                                    </p:animEffect>
                                  </p:childTnLst>
                                </p:cTn>
                              </p:par>
                            </p:childTnLst>
                          </p:cTn>
                        </p:par>
                        <p:par>
                          <p:cTn id="48" fill="hold">
                            <p:stCondLst>
                              <p:cond delay="1500"/>
                            </p:stCondLst>
                            <p:childTnLst>
                              <p:par>
                                <p:cTn id="49" presetID="22" presetClass="entr" presetSubtype="2"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100"/>
                                        <p:tgtEl>
                                          <p:spTgt spid="28"/>
                                        </p:tgtEl>
                                      </p:cBhvr>
                                    </p:animEffect>
                                  </p:childTnLst>
                                </p:cTn>
                              </p:par>
                            </p:childTnLst>
                          </p:cTn>
                        </p:par>
                        <p:par>
                          <p:cTn id="52" fill="hold">
                            <p:stCondLst>
                              <p:cond delay="1600"/>
                            </p:stCondLst>
                            <p:childTnLst>
                              <p:par>
                                <p:cTn id="53" presetID="22" presetClass="entr" presetSubtype="2"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right)">
                                      <p:cBhvr>
                                        <p:cTn id="55" dur="100"/>
                                        <p:tgtEl>
                                          <p:spTgt spid="29"/>
                                        </p:tgtEl>
                                      </p:cBhvr>
                                    </p:animEffect>
                                  </p:childTnLst>
                                </p:cTn>
                              </p:par>
                            </p:childTnLst>
                          </p:cTn>
                        </p:par>
                        <p:par>
                          <p:cTn id="56" fill="hold">
                            <p:stCondLst>
                              <p:cond delay="1700"/>
                            </p:stCondLst>
                            <p:childTnLst>
                              <p:par>
                                <p:cTn id="57" presetID="22" presetClass="entr" presetSubtype="4"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1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1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
                                        <p:tgtEl>
                                          <p:spTgt spid="30"/>
                                        </p:tgtEl>
                                      </p:cBhvr>
                                    </p:animEffect>
                                  </p:childTnLst>
                                </p:cTn>
                              </p:par>
                            </p:childTnLst>
                          </p:cTn>
                        </p:par>
                        <p:par>
                          <p:cTn id="69" fill="hold">
                            <p:stCondLst>
                              <p:cond delay="1800"/>
                            </p:stCondLst>
                            <p:childTnLst>
                              <p:par>
                                <p:cTn id="70" presetID="22" presetClass="entr" presetSubtype="2" fill="hold"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right)">
                                      <p:cBhvr>
                                        <p:cTn id="72" dur="200"/>
                                        <p:tgtEl>
                                          <p:spTgt spid="17"/>
                                        </p:tgtEl>
                                      </p:cBhvr>
                                    </p:animEffect>
                                  </p:childTnLst>
                                </p:cTn>
                              </p:par>
                            </p:childTnLst>
                          </p:cTn>
                        </p:par>
                        <p:par>
                          <p:cTn id="73" fill="hold">
                            <p:stCondLst>
                              <p:cond delay="2000"/>
                            </p:stCondLst>
                            <p:childTnLst>
                              <p:par>
                                <p:cTn id="74" presetID="22" presetClass="entr" presetSubtype="2" fill="hold"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right)">
                                      <p:cBhvr>
                                        <p:cTn id="76" dur="200"/>
                                        <p:tgtEl>
                                          <p:spTgt spid="10"/>
                                        </p:tgtEl>
                                      </p:cBhvr>
                                    </p:animEffect>
                                  </p:childTnLst>
                                </p:cTn>
                              </p:par>
                            </p:childTnLst>
                          </p:cTn>
                        </p:par>
                        <p:par>
                          <p:cTn id="77" fill="hold">
                            <p:stCondLst>
                              <p:cond delay="2200"/>
                            </p:stCondLst>
                            <p:childTnLst>
                              <p:par>
                                <p:cTn id="78" presetID="22" presetClass="entr" presetSubtype="8" fill="hold"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left)">
                                      <p:cBhvr>
                                        <p:cTn id="80" dur="200"/>
                                        <p:tgtEl>
                                          <p:spTgt spid="14"/>
                                        </p:tgtEl>
                                      </p:cBhvr>
                                    </p:animEffect>
                                  </p:childTnLst>
                                </p:cTn>
                              </p:par>
                            </p:childTnLst>
                          </p:cTn>
                        </p:par>
                        <p:par>
                          <p:cTn id="81" fill="hold">
                            <p:stCondLst>
                              <p:cond delay="2400"/>
                            </p:stCondLst>
                            <p:childTnLst>
                              <p:par>
                                <p:cTn id="82" presetID="10" presetClass="entr" presetSubtype="0" fill="hold" grpId="0" nodeType="afterEffect">
                                  <p:stCondLst>
                                    <p:cond delay="0"/>
                                  </p:stCondLst>
                                  <p:childTnLst>
                                    <p:set>
                                      <p:cBhvr>
                                        <p:cTn id="83" dur="1" fill="hold">
                                          <p:stCondLst>
                                            <p:cond delay="0"/>
                                          </p:stCondLst>
                                        </p:cTn>
                                        <p:tgtEl>
                                          <p:spTgt spid="50">
                                            <p:txEl>
                                              <p:pRg st="0" end="0"/>
                                            </p:txEl>
                                          </p:spTgt>
                                        </p:tgtEl>
                                        <p:attrNameLst>
                                          <p:attrName>style.visibility</p:attrName>
                                        </p:attrNameLst>
                                      </p:cBhvr>
                                      <p:to>
                                        <p:strVal val="visible"/>
                                      </p:to>
                                    </p:set>
                                    <p:animEffect transition="in" filter="fade">
                                      <p:cBhvr>
                                        <p:cTn id="84" dur="300"/>
                                        <p:tgtEl>
                                          <p:spTgt spid="50">
                                            <p:txEl>
                                              <p:pRg st="0" end="0"/>
                                            </p:txEl>
                                          </p:spTgt>
                                        </p:tgtEl>
                                      </p:cBhvr>
                                    </p:animEffect>
                                  </p:childTnLst>
                                </p:cTn>
                              </p:par>
                            </p:childTnLst>
                          </p:cTn>
                        </p:par>
                        <p:par>
                          <p:cTn id="85" fill="hold">
                            <p:stCondLst>
                              <p:cond delay="2700"/>
                            </p:stCondLst>
                            <p:childTnLst>
                              <p:par>
                                <p:cTn id="86" presetID="10" presetClass="entr" presetSubtype="0" fill="hold" grpId="0" nodeType="afterEffect">
                                  <p:stCondLst>
                                    <p:cond delay="0"/>
                                  </p:stCondLst>
                                  <p:childTnLst>
                                    <p:set>
                                      <p:cBhvr>
                                        <p:cTn id="87" dur="1" fill="hold">
                                          <p:stCondLst>
                                            <p:cond delay="0"/>
                                          </p:stCondLst>
                                        </p:cTn>
                                        <p:tgtEl>
                                          <p:spTgt spid="44">
                                            <p:txEl>
                                              <p:pRg st="0" end="0"/>
                                            </p:txEl>
                                          </p:spTgt>
                                        </p:tgtEl>
                                        <p:attrNameLst>
                                          <p:attrName>style.visibility</p:attrName>
                                        </p:attrNameLst>
                                      </p:cBhvr>
                                      <p:to>
                                        <p:strVal val="visible"/>
                                      </p:to>
                                    </p:set>
                                    <p:animEffect transition="in" filter="fade">
                                      <p:cBhvr>
                                        <p:cTn id="88" dur="300"/>
                                        <p:tgtEl>
                                          <p:spTgt spid="44">
                                            <p:txEl>
                                              <p:pRg st="0" end="0"/>
                                            </p:txEl>
                                          </p:spTgt>
                                        </p:tgtEl>
                                      </p:cBhvr>
                                    </p:animEffect>
                                  </p:childTnLst>
                                </p:cTn>
                              </p:par>
                            </p:childTnLst>
                          </p:cTn>
                        </p:par>
                        <p:par>
                          <p:cTn id="89" fill="hold">
                            <p:stCondLst>
                              <p:cond delay="3000"/>
                            </p:stCondLst>
                            <p:childTnLst>
                              <p:par>
                                <p:cTn id="90" presetID="10" presetClass="entr" presetSubtype="0" fill="hold" grpId="0" nodeType="after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Effect transition="in" filter="fade">
                                      <p:cBhvr>
                                        <p:cTn id="92" dur="300"/>
                                        <p:tgtEl>
                                          <p:spTgt spid="51">
                                            <p:txEl>
                                              <p:pRg st="0" end="0"/>
                                            </p:txEl>
                                          </p:spTgt>
                                        </p:tgtEl>
                                      </p:cBhvr>
                                    </p:animEffect>
                                  </p:childTnLst>
                                </p:cTn>
                              </p:par>
                            </p:childTnLst>
                          </p:cTn>
                        </p:par>
                        <p:par>
                          <p:cTn id="93" fill="hold">
                            <p:stCondLst>
                              <p:cond delay="3300"/>
                            </p:stCondLst>
                            <p:childTnLst>
                              <p:par>
                                <p:cTn id="94" presetID="10" presetClass="entr" presetSubtype="0" fill="hold" grpId="0" nodeType="afterEffect">
                                  <p:stCondLst>
                                    <p:cond delay="0"/>
                                  </p:stCondLst>
                                  <p:childTnLst>
                                    <p:set>
                                      <p:cBhvr>
                                        <p:cTn id="95" dur="1" fill="hold">
                                          <p:stCondLst>
                                            <p:cond delay="0"/>
                                          </p:stCondLst>
                                        </p:cTn>
                                        <p:tgtEl>
                                          <p:spTgt spid="45">
                                            <p:txEl>
                                              <p:pRg st="0" end="0"/>
                                            </p:txEl>
                                          </p:spTgt>
                                        </p:tgtEl>
                                        <p:attrNameLst>
                                          <p:attrName>style.visibility</p:attrName>
                                        </p:attrNameLst>
                                      </p:cBhvr>
                                      <p:to>
                                        <p:strVal val="visible"/>
                                      </p:to>
                                    </p:set>
                                    <p:animEffect transition="in" filter="fade">
                                      <p:cBhvr>
                                        <p:cTn id="96" dur="300"/>
                                        <p:tgtEl>
                                          <p:spTgt spid="45">
                                            <p:txEl>
                                              <p:pRg st="0" end="0"/>
                                            </p:txEl>
                                          </p:spTgt>
                                        </p:tgtEl>
                                      </p:cBhvr>
                                    </p:animEffect>
                                  </p:childTnLst>
                                </p:cTn>
                              </p:par>
                            </p:childTnLst>
                          </p:cTn>
                        </p:par>
                        <p:par>
                          <p:cTn id="97" fill="hold">
                            <p:stCondLst>
                              <p:cond delay="3600"/>
                            </p:stCondLst>
                            <p:childTnLst>
                              <p:par>
                                <p:cTn id="98" presetID="10" presetClass="entr" presetSubtype="0" fill="hold" grpId="0" nodeType="afterEffect">
                                  <p:stCondLst>
                                    <p:cond delay="0"/>
                                  </p:stCondLst>
                                  <p:childTnLst>
                                    <p:set>
                                      <p:cBhvr>
                                        <p:cTn id="99" dur="1" fill="hold">
                                          <p:stCondLst>
                                            <p:cond delay="0"/>
                                          </p:stCondLst>
                                        </p:cTn>
                                        <p:tgtEl>
                                          <p:spTgt spid="52">
                                            <p:txEl>
                                              <p:pRg st="0" end="0"/>
                                            </p:txEl>
                                          </p:spTgt>
                                        </p:tgtEl>
                                        <p:attrNameLst>
                                          <p:attrName>style.visibility</p:attrName>
                                        </p:attrNameLst>
                                      </p:cBhvr>
                                      <p:to>
                                        <p:strVal val="visible"/>
                                      </p:to>
                                    </p:set>
                                    <p:animEffect transition="in" filter="fade">
                                      <p:cBhvr>
                                        <p:cTn id="100" dur="300"/>
                                        <p:tgtEl>
                                          <p:spTgt spid="52">
                                            <p:txEl>
                                              <p:pRg st="0" end="0"/>
                                            </p:txEl>
                                          </p:spTgt>
                                        </p:tgtEl>
                                      </p:cBhvr>
                                    </p:animEffect>
                                  </p:childTnLst>
                                </p:cTn>
                              </p:par>
                            </p:childTnLst>
                          </p:cTn>
                        </p:par>
                        <p:par>
                          <p:cTn id="101" fill="hold">
                            <p:stCondLst>
                              <p:cond delay="3900"/>
                            </p:stCondLst>
                            <p:childTnLst>
                              <p:par>
                                <p:cTn id="102" presetID="10" presetClass="entr" presetSubtype="0" fill="hold" grpId="0" nodeType="afterEffect">
                                  <p:stCondLst>
                                    <p:cond delay="0"/>
                                  </p:stCondLst>
                                  <p:childTnLst>
                                    <p:set>
                                      <p:cBhvr>
                                        <p:cTn id="103" dur="1" fill="hold">
                                          <p:stCondLst>
                                            <p:cond delay="0"/>
                                          </p:stCondLst>
                                        </p:cTn>
                                        <p:tgtEl>
                                          <p:spTgt spid="46">
                                            <p:txEl>
                                              <p:pRg st="0" end="0"/>
                                            </p:txEl>
                                          </p:spTgt>
                                        </p:tgtEl>
                                        <p:attrNameLst>
                                          <p:attrName>style.visibility</p:attrName>
                                        </p:attrNameLst>
                                      </p:cBhvr>
                                      <p:to>
                                        <p:strVal val="visible"/>
                                      </p:to>
                                    </p:set>
                                    <p:animEffect transition="in" filter="fade">
                                      <p:cBhvr>
                                        <p:cTn id="104" dur="3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3" grpId="0" animBg="1"/>
      <p:bldP spid="38" grpId="0" animBg="1"/>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300"/>
                        <p:tgtEl>
                          <p:spTgt spid="44"/>
                        </p:tgtEl>
                      </p:cBhvr>
                    </p:animEffec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3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300"/>
                        <p:tgtEl>
                          <p:spTgt spid="46"/>
                        </p:tgtEl>
                      </p:cBhvr>
                    </p:animEffect>
                  </p:childTnLst>
                </p:cTn>
              </p:par>
            </p:tnLst>
          </p:tmpl>
        </p:tmplLst>
      </p:bldP>
      <p:bldP spid="50" grpId="0" build="p">
        <p:tmplLst>
          <p:tmpl lvl="1">
            <p:tnLst>
              <p:par>
                <p:cTn presetID="10" presetClass="entr" presetSubtype="0"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3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300"/>
                        <p:tgtEl>
                          <p:spTgt spid="51"/>
                        </p:tgtEl>
                      </p:cBhvr>
                    </p:animEffect>
                  </p:childTnLst>
                </p:cTn>
              </p:par>
            </p:tnLst>
          </p:tmpl>
        </p:tmplLst>
      </p:bldP>
      <p:bldP spid="52" grpId="0" build="p">
        <p:tmplLst>
          <p:tmpl lvl="1">
            <p:tnLst>
              <p:par>
                <p:cTn presetID="10"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300"/>
                        <p:tgtEl>
                          <p:spTgt spid="52"/>
                        </p:tgtEl>
                      </p:cBhvr>
                    </p:animEffect>
                  </p:childTnLst>
                </p:cTn>
              </p:par>
            </p:tnLst>
          </p:tmpl>
        </p:tmplLst>
      </p:bldP>
      <p:bldP spid="53" grpId="0" animBg="1"/>
      <p:bldP spid="54" grpId="0" animBg="1"/>
      <p:bldP spid="55" grpId="0" build="p">
        <p:tmplLst>
          <p:tmpl lvl="1">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anim calcmode="lin" valueType="num">
                      <p:cBhvr>
                        <p:cTn dur="500" fill="hold"/>
                        <p:tgtEl>
                          <p:spTgt spid="55"/>
                        </p:tgtEl>
                        <p:attrNameLst>
                          <p:attrName>ppt_x</p:attrName>
                        </p:attrNameLst>
                      </p:cBhvr>
                      <p:tavLst>
                        <p:tav tm="0">
                          <p:val>
                            <p:strVal val="#ppt_x"/>
                          </p:val>
                        </p:tav>
                        <p:tav tm="100000">
                          <p:val>
                            <p:strVal val="#ppt_x"/>
                          </p:val>
                        </p:tav>
                      </p:tavLst>
                    </p:anim>
                    <p:anim calcmode="lin" valueType="num">
                      <p:cBhvr>
                        <p:cTn dur="5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anim calcmode="lin" valueType="num">
                      <p:cBhvr>
                        <p:cTn dur="500" fill="hold"/>
                        <p:tgtEl>
                          <p:spTgt spid="56"/>
                        </p:tgtEl>
                        <p:attrNameLst>
                          <p:attrName>ppt_x</p:attrName>
                        </p:attrNameLst>
                      </p:cBhvr>
                      <p:tavLst>
                        <p:tav tm="0">
                          <p:val>
                            <p:strVal val="#ppt_x"/>
                          </p:val>
                        </p:tav>
                        <p:tav tm="100000">
                          <p:val>
                            <p:strVal val="#ppt_x"/>
                          </p:val>
                        </p:tav>
                      </p:tavLst>
                    </p:anim>
                    <p:anim calcmode="lin" valueType="num">
                      <p:cBhvr>
                        <p:cTn dur="500" fill="hold"/>
                        <p:tgtEl>
                          <p:spTgt spid="56"/>
                        </p:tgtEl>
                        <p:attrNameLst>
                          <p:attrName>ppt_y</p:attrName>
                        </p:attrNameLst>
                      </p:cBhvr>
                      <p:tavLst>
                        <p:tav tm="0">
                          <p:val>
                            <p:strVal val="#ppt_y+.1"/>
                          </p:val>
                        </p:tav>
                        <p:tav tm="100000">
                          <p:val>
                            <p:strVal val="#ppt_y"/>
                          </p:val>
                        </p:tav>
                      </p:tavLst>
                    </p:anim>
                  </p:childTnLst>
                </p:cTn>
              </p:par>
            </p:tnLst>
          </p:tmpl>
        </p:tmplLst>
      </p:bldP>
      <p:bldP spid="58"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样式2">
    <p:spTree>
      <p:nvGrpSpPr>
        <p:cNvPr id="1" name=""/>
        <p:cNvGrpSpPr/>
        <p:nvPr/>
      </p:nvGrpSpPr>
      <p:grpSpPr>
        <a:xfrm>
          <a:off x="0" y="0"/>
          <a:ext cx="0" cy="0"/>
          <a:chOff x="0" y="0"/>
          <a:chExt cx="0" cy="0"/>
        </a:xfrm>
      </p:grpSpPr>
      <p:pic>
        <p:nvPicPr>
          <p:cNvPr id="3" name="图片 2" descr="图片包含 室内, 窗户, 椅子, 房间&#10;&#10;描述已自动生成">
            <a:extLst>
              <a:ext uri="{FF2B5EF4-FFF2-40B4-BE49-F238E27FC236}">
                <a16:creationId xmlns:a16="http://schemas.microsoft.com/office/drawing/2014/main" id="{0401D86C-A956-435B-9ACC-03EC43F744B9}"/>
              </a:ext>
            </a:extLst>
          </p:cNvPr>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p:blipFill>
        <p:spPr>
          <a:xfrm>
            <a:off x="0" y="0"/>
            <a:ext cx="12214169" cy="6858000"/>
          </a:xfrm>
          <a:prstGeom prst="rect">
            <a:avLst/>
          </a:prstGeom>
        </p:spPr>
      </p:pic>
      <p:sp>
        <p:nvSpPr>
          <p:cNvPr id="4" name="MH_Others_2">
            <a:extLst>
              <a:ext uri="{FF2B5EF4-FFF2-40B4-BE49-F238E27FC236}">
                <a16:creationId xmlns:a16="http://schemas.microsoft.com/office/drawing/2014/main" id="{97F4DAD9-CBC7-44CC-BAA7-31B237CA95CF}"/>
              </a:ext>
            </a:extLst>
          </p:cNvPr>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s_2">
            <a:extLst>
              <a:ext uri="{FF2B5EF4-FFF2-40B4-BE49-F238E27FC236}">
                <a16:creationId xmlns:a16="http://schemas.microsoft.com/office/drawing/2014/main" id="{393441AE-1A79-4A8D-ACD9-0D56BEBCAFD3}"/>
              </a:ext>
            </a:extLst>
          </p:cNvPr>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占位符 3">
            <a:extLst>
              <a:ext uri="{FF2B5EF4-FFF2-40B4-BE49-F238E27FC236}">
                <a16:creationId xmlns:a16="http://schemas.microsoft.com/office/drawing/2014/main" id="{667B29A8-A585-4602-9418-DAC637470318}"/>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pPr lvl="0"/>
            <a:r>
              <a:rPr lang="zh-CN" altLang="en-US" dirty="0"/>
              <a:t>主标题</a:t>
            </a:r>
          </a:p>
        </p:txBody>
      </p:sp>
      <p:sp>
        <p:nvSpPr>
          <p:cNvPr id="7" name="文本占位符 5">
            <a:extLst>
              <a:ext uri="{FF2B5EF4-FFF2-40B4-BE49-F238E27FC236}">
                <a16:creationId xmlns:a16="http://schemas.microsoft.com/office/drawing/2014/main" id="{E447CE49-CD0B-49F0-A972-A4D2A140F891}"/>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pPr lvl="0"/>
            <a:r>
              <a:rPr lang="zh-CN" altLang="en-US" dirty="0"/>
              <a:t>副标题</a:t>
            </a:r>
          </a:p>
        </p:txBody>
      </p:sp>
      <p:pic>
        <p:nvPicPr>
          <p:cNvPr id="8" name="图片 7">
            <a:extLst>
              <a:ext uri="{FF2B5EF4-FFF2-40B4-BE49-F238E27FC236}">
                <a16:creationId xmlns:a16="http://schemas.microsoft.com/office/drawing/2014/main" id="{FB2C6BC5-C559-4C43-A294-F9562C0C75C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402684" y="169084"/>
            <a:ext cx="1426149" cy="512447"/>
          </a:xfrm>
          <a:prstGeom prst="rect">
            <a:avLst/>
          </a:prstGeom>
        </p:spPr>
      </p:pic>
      <p:sp>
        <p:nvSpPr>
          <p:cNvPr id="9" name="文本框 8">
            <a:extLst>
              <a:ext uri="{FF2B5EF4-FFF2-40B4-BE49-F238E27FC236}">
                <a16:creationId xmlns:a16="http://schemas.microsoft.com/office/drawing/2014/main" id="{BFAE70F8-53D4-45B4-8F35-FDE65F4115AA}"/>
              </a:ext>
            </a:extLst>
          </p:cNvPr>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
        <p:nvSpPr>
          <p:cNvPr id="48" name="任意多边形: 形状 47">
            <a:extLst>
              <a:ext uri="{FF2B5EF4-FFF2-40B4-BE49-F238E27FC236}">
                <a16:creationId xmlns:a16="http://schemas.microsoft.com/office/drawing/2014/main" id="{B3DACE75-CEEF-4C21-8D99-5A447F046804}"/>
              </a:ext>
            </a:extLst>
          </p:cNvPr>
          <p:cNvSpPr/>
          <p:nvPr userDrawn="1"/>
        </p:nvSpPr>
        <p:spPr>
          <a:xfrm>
            <a:off x="5162118" y="2649383"/>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5628641-68B5-4EC6-9F9C-4B5B0F9C97FC}"/>
              </a:ext>
            </a:extLst>
          </p:cNvPr>
          <p:cNvSpPr/>
          <p:nvPr userDrawn="1"/>
        </p:nvSpPr>
        <p:spPr>
          <a:xfrm>
            <a:off x="8397680" y="2649383"/>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0E0537DD-D7F1-41E1-B4E7-AD1554F2B6C5}"/>
              </a:ext>
            </a:extLst>
          </p:cNvPr>
          <p:cNvSpPr/>
          <p:nvPr userDrawn="1"/>
        </p:nvSpPr>
        <p:spPr>
          <a:xfrm>
            <a:off x="5162118" y="4532866"/>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1" name="任意多边形: 形状 50">
            <a:extLst>
              <a:ext uri="{FF2B5EF4-FFF2-40B4-BE49-F238E27FC236}">
                <a16:creationId xmlns:a16="http://schemas.microsoft.com/office/drawing/2014/main" id="{194077D3-7CC4-40F4-8E6C-9715C5E74FF6}"/>
              </a:ext>
            </a:extLst>
          </p:cNvPr>
          <p:cNvSpPr/>
          <p:nvPr userDrawn="1"/>
        </p:nvSpPr>
        <p:spPr>
          <a:xfrm>
            <a:off x="8397680" y="4532866"/>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37">
            <a:extLst>
              <a:ext uri="{FF2B5EF4-FFF2-40B4-BE49-F238E27FC236}">
                <a16:creationId xmlns:a16="http://schemas.microsoft.com/office/drawing/2014/main" id="{15DCDE62-4EC9-4080-B3A6-64AB599C4A99}"/>
              </a:ext>
            </a:extLst>
          </p:cNvPr>
          <p:cNvSpPr>
            <a:spLocks noGrp="1"/>
          </p:cNvSpPr>
          <p:nvPr>
            <p:ph type="body" sz="quarter" idx="12" hasCustomPrompt="1"/>
          </p:nvPr>
        </p:nvSpPr>
        <p:spPr>
          <a:xfrm>
            <a:off x="755650" y="1452563"/>
            <a:ext cx="10858500" cy="868362"/>
          </a:xfrm>
          <a:prstGeom prst="rect">
            <a:avLst/>
          </a:prstGeom>
        </p:spPr>
        <p:txBody>
          <a:bodyPr/>
          <a:lstStyle>
            <a:lvl1pPr marL="0" indent="0" algn="ctr">
              <a:buNone/>
              <a:defRPr sz="1800"/>
            </a:lvl1pPr>
            <a:lvl2pPr>
              <a:defRPr sz="1800"/>
            </a:lvl2pPr>
            <a:lvl3pPr>
              <a:defRPr sz="1800"/>
            </a:lvl3pPr>
            <a:lvl4pPr>
              <a:defRPr sz="1800"/>
            </a:lvl4pPr>
            <a:lvl5pPr>
              <a:defRPr sz="1800"/>
            </a:lvl5pPr>
          </a:lstStyle>
          <a:p>
            <a:pPr lvl="0"/>
            <a:r>
              <a:rPr lang="zh-CN" altLang="en-US" dirty="0"/>
              <a:t>小标题微软雅黑字号</a:t>
            </a:r>
            <a:r>
              <a:rPr lang="en-US" altLang="zh-CN" dirty="0"/>
              <a:t>20</a:t>
            </a:r>
            <a:r>
              <a:rPr lang="zh-CN" altLang="en-US" dirty="0"/>
              <a:t>加粗居中，正文微软雅黑字号</a:t>
            </a:r>
            <a:r>
              <a:rPr lang="en-US" altLang="zh-CN" dirty="0"/>
              <a:t>18</a:t>
            </a:r>
          </a:p>
          <a:p>
            <a:pPr lvl="0"/>
            <a:r>
              <a:rPr lang="zh-CN" altLang="en-US" dirty="0"/>
              <a:t>在图片上右键选择</a:t>
            </a:r>
            <a:r>
              <a:rPr lang="en-US" altLang="zh-CN" dirty="0"/>
              <a:t>“</a:t>
            </a:r>
            <a:r>
              <a:rPr lang="zh-CN" altLang="en-US" dirty="0"/>
              <a:t>更改图片</a:t>
            </a:r>
            <a:r>
              <a:rPr lang="en-US" altLang="zh-CN" dirty="0"/>
              <a:t>”</a:t>
            </a:r>
            <a:r>
              <a:rPr lang="zh-CN" altLang="en-US" dirty="0"/>
              <a:t>即可替换图片</a:t>
            </a:r>
          </a:p>
        </p:txBody>
      </p:sp>
      <p:sp>
        <p:nvSpPr>
          <p:cNvPr id="40" name="文本占位符 39">
            <a:extLst>
              <a:ext uri="{FF2B5EF4-FFF2-40B4-BE49-F238E27FC236}">
                <a16:creationId xmlns:a16="http://schemas.microsoft.com/office/drawing/2014/main" id="{97027313-26E8-4C8A-86F4-5533B070BA30}"/>
              </a:ext>
            </a:extLst>
          </p:cNvPr>
          <p:cNvSpPr>
            <a:spLocks noGrp="1"/>
          </p:cNvSpPr>
          <p:nvPr>
            <p:ph type="body" sz="quarter" idx="13" hasCustomPrompt="1"/>
          </p:nvPr>
        </p:nvSpPr>
        <p:spPr>
          <a:xfrm>
            <a:off x="5547763" y="2649383"/>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1" name="文本占位符 39">
            <a:extLst>
              <a:ext uri="{FF2B5EF4-FFF2-40B4-BE49-F238E27FC236}">
                <a16:creationId xmlns:a16="http://schemas.microsoft.com/office/drawing/2014/main" id="{4C0086E9-7103-42F7-A589-139E7AE038BE}"/>
              </a:ext>
            </a:extLst>
          </p:cNvPr>
          <p:cNvSpPr>
            <a:spLocks noGrp="1"/>
          </p:cNvSpPr>
          <p:nvPr>
            <p:ph type="body" sz="quarter" idx="14" hasCustomPrompt="1"/>
          </p:nvPr>
        </p:nvSpPr>
        <p:spPr>
          <a:xfrm>
            <a:off x="8814854" y="2649383"/>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2" name="文本占位符 39">
            <a:extLst>
              <a:ext uri="{FF2B5EF4-FFF2-40B4-BE49-F238E27FC236}">
                <a16:creationId xmlns:a16="http://schemas.microsoft.com/office/drawing/2014/main" id="{CC490229-3201-4D30-BD39-5A652E964DBF}"/>
              </a:ext>
            </a:extLst>
          </p:cNvPr>
          <p:cNvSpPr>
            <a:spLocks noGrp="1"/>
          </p:cNvSpPr>
          <p:nvPr>
            <p:ph type="body" sz="quarter" idx="15" hasCustomPrompt="1"/>
          </p:nvPr>
        </p:nvSpPr>
        <p:spPr>
          <a:xfrm>
            <a:off x="5560980" y="4515507"/>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3" name="文本占位符 39">
            <a:extLst>
              <a:ext uri="{FF2B5EF4-FFF2-40B4-BE49-F238E27FC236}">
                <a16:creationId xmlns:a16="http://schemas.microsoft.com/office/drawing/2014/main" id="{48EA1FE4-D2FD-45F5-A9FE-7D6FEE0CDD77}"/>
              </a:ext>
            </a:extLst>
          </p:cNvPr>
          <p:cNvSpPr>
            <a:spLocks noGrp="1"/>
          </p:cNvSpPr>
          <p:nvPr>
            <p:ph type="body" sz="quarter" idx="16" hasCustomPrompt="1"/>
          </p:nvPr>
        </p:nvSpPr>
        <p:spPr>
          <a:xfrm>
            <a:off x="8828071" y="4515507"/>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4" name="文本占位符 39">
            <a:extLst>
              <a:ext uri="{FF2B5EF4-FFF2-40B4-BE49-F238E27FC236}">
                <a16:creationId xmlns:a16="http://schemas.microsoft.com/office/drawing/2014/main" id="{6B8368C1-011C-4BBE-9A29-590B308D4BD4}"/>
              </a:ext>
            </a:extLst>
          </p:cNvPr>
          <p:cNvSpPr>
            <a:spLocks noGrp="1"/>
          </p:cNvSpPr>
          <p:nvPr>
            <p:ph type="body" sz="quarter" idx="17" hasCustomPrompt="1"/>
          </p:nvPr>
        </p:nvSpPr>
        <p:spPr>
          <a:xfrm>
            <a:off x="5469588" y="3231715"/>
            <a:ext cx="2539790" cy="112162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
        <p:nvSpPr>
          <p:cNvPr id="45" name="文本占位符 39">
            <a:extLst>
              <a:ext uri="{FF2B5EF4-FFF2-40B4-BE49-F238E27FC236}">
                <a16:creationId xmlns:a16="http://schemas.microsoft.com/office/drawing/2014/main" id="{A4376B32-B53C-40B0-B4A1-1D90D52002BF}"/>
              </a:ext>
            </a:extLst>
          </p:cNvPr>
          <p:cNvSpPr>
            <a:spLocks noGrp="1"/>
          </p:cNvSpPr>
          <p:nvPr>
            <p:ph type="body" sz="quarter" idx="18" hasCustomPrompt="1"/>
          </p:nvPr>
        </p:nvSpPr>
        <p:spPr>
          <a:xfrm>
            <a:off x="5469588" y="5135671"/>
            <a:ext cx="2539790" cy="10963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
        <p:nvSpPr>
          <p:cNvPr id="46" name="文本占位符 39">
            <a:extLst>
              <a:ext uri="{FF2B5EF4-FFF2-40B4-BE49-F238E27FC236}">
                <a16:creationId xmlns:a16="http://schemas.microsoft.com/office/drawing/2014/main" id="{D4DE7C82-9684-40B7-AE8C-B542D9304310}"/>
              </a:ext>
            </a:extLst>
          </p:cNvPr>
          <p:cNvSpPr>
            <a:spLocks noGrp="1"/>
          </p:cNvSpPr>
          <p:nvPr>
            <p:ph type="body" sz="quarter" idx="19" hasCustomPrompt="1"/>
          </p:nvPr>
        </p:nvSpPr>
        <p:spPr>
          <a:xfrm>
            <a:off x="8705150" y="3231715"/>
            <a:ext cx="2539790" cy="112162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
        <p:nvSpPr>
          <p:cNvPr id="47" name="文本占位符 39">
            <a:extLst>
              <a:ext uri="{FF2B5EF4-FFF2-40B4-BE49-F238E27FC236}">
                <a16:creationId xmlns:a16="http://schemas.microsoft.com/office/drawing/2014/main" id="{0888496B-1A16-4328-995E-9A95C86D529F}"/>
              </a:ext>
            </a:extLst>
          </p:cNvPr>
          <p:cNvSpPr>
            <a:spLocks noGrp="1"/>
          </p:cNvSpPr>
          <p:nvPr>
            <p:ph type="body" sz="quarter" idx="20" hasCustomPrompt="1"/>
          </p:nvPr>
        </p:nvSpPr>
        <p:spPr>
          <a:xfrm>
            <a:off x="8705150" y="5135671"/>
            <a:ext cx="2539790" cy="10963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Tree>
    <p:extLst>
      <p:ext uri="{BB962C8B-B14F-4D97-AF65-F5344CB8AC3E}">
        <p14:creationId xmlns:p14="http://schemas.microsoft.com/office/powerpoint/2010/main" val="34114792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anim calcmode="lin" valueType="num">
                                      <p:cBhvr>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9"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参考文献">
    <p:spTree>
      <p:nvGrpSpPr>
        <p:cNvPr id="1" name=""/>
        <p:cNvGrpSpPr/>
        <p:nvPr/>
      </p:nvGrpSpPr>
      <p:grpSpPr>
        <a:xfrm>
          <a:off x="0" y="0"/>
          <a:ext cx="0" cy="0"/>
          <a:chOff x="0" y="0"/>
          <a:chExt cx="0" cy="0"/>
        </a:xfrm>
      </p:grpSpPr>
      <p:pic>
        <p:nvPicPr>
          <p:cNvPr id="3" name="图片 2" descr="图片包含 室内, 窗户, 椅子, 房间&#10;&#10;描述已自动生成">
            <a:extLst>
              <a:ext uri="{FF2B5EF4-FFF2-40B4-BE49-F238E27FC236}">
                <a16:creationId xmlns:a16="http://schemas.microsoft.com/office/drawing/2014/main" id="{0401D86C-A956-435B-9ACC-03EC43F744B9}"/>
              </a:ext>
            </a:extLst>
          </p:cNvPr>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p:blipFill>
        <p:spPr>
          <a:xfrm>
            <a:off x="0" y="0"/>
            <a:ext cx="12214169" cy="6858000"/>
          </a:xfrm>
          <a:prstGeom prst="rect">
            <a:avLst/>
          </a:prstGeom>
        </p:spPr>
      </p:pic>
      <p:sp>
        <p:nvSpPr>
          <p:cNvPr id="4" name="MH_Others_2">
            <a:extLst>
              <a:ext uri="{FF2B5EF4-FFF2-40B4-BE49-F238E27FC236}">
                <a16:creationId xmlns:a16="http://schemas.microsoft.com/office/drawing/2014/main" id="{97F4DAD9-CBC7-44CC-BAA7-31B237CA95CF}"/>
              </a:ext>
            </a:extLst>
          </p:cNvPr>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s_2">
            <a:extLst>
              <a:ext uri="{FF2B5EF4-FFF2-40B4-BE49-F238E27FC236}">
                <a16:creationId xmlns:a16="http://schemas.microsoft.com/office/drawing/2014/main" id="{393441AE-1A79-4A8D-ACD9-0D56BEBCAFD3}"/>
              </a:ext>
            </a:extLst>
          </p:cNvPr>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占位符 3">
            <a:extLst>
              <a:ext uri="{FF2B5EF4-FFF2-40B4-BE49-F238E27FC236}">
                <a16:creationId xmlns:a16="http://schemas.microsoft.com/office/drawing/2014/main" id="{667B29A8-A585-4602-9418-DAC637470318}"/>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r>
              <a:rPr lang="zh-CN" altLang="en-US" dirty="0"/>
              <a:t>参考文献</a:t>
            </a:r>
          </a:p>
        </p:txBody>
      </p:sp>
      <p:sp>
        <p:nvSpPr>
          <p:cNvPr id="7" name="文本占位符 5">
            <a:extLst>
              <a:ext uri="{FF2B5EF4-FFF2-40B4-BE49-F238E27FC236}">
                <a16:creationId xmlns:a16="http://schemas.microsoft.com/office/drawing/2014/main" id="{E447CE49-CD0B-49F0-A972-A4D2A140F891}"/>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r>
              <a:rPr lang="en-US" altLang="zh-CN" dirty="0"/>
              <a:t>Relevant Reference</a:t>
            </a:r>
          </a:p>
        </p:txBody>
      </p:sp>
      <p:pic>
        <p:nvPicPr>
          <p:cNvPr id="8" name="图片 7">
            <a:extLst>
              <a:ext uri="{FF2B5EF4-FFF2-40B4-BE49-F238E27FC236}">
                <a16:creationId xmlns:a16="http://schemas.microsoft.com/office/drawing/2014/main" id="{FB2C6BC5-C559-4C43-A294-F9562C0C75C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0402684" y="169084"/>
            <a:ext cx="1426149" cy="512447"/>
          </a:xfrm>
          <a:prstGeom prst="rect">
            <a:avLst/>
          </a:prstGeom>
        </p:spPr>
      </p:pic>
      <p:sp>
        <p:nvSpPr>
          <p:cNvPr id="9" name="文本框 8">
            <a:extLst>
              <a:ext uri="{FF2B5EF4-FFF2-40B4-BE49-F238E27FC236}">
                <a16:creationId xmlns:a16="http://schemas.microsoft.com/office/drawing/2014/main" id="{BFAE70F8-53D4-45B4-8F35-FDE65F4115AA}"/>
              </a:ext>
            </a:extLst>
          </p:cNvPr>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grpSp>
        <p:nvGrpSpPr>
          <p:cNvPr id="10" name="组合 9">
            <a:extLst>
              <a:ext uri="{FF2B5EF4-FFF2-40B4-BE49-F238E27FC236}">
                <a16:creationId xmlns:a16="http://schemas.microsoft.com/office/drawing/2014/main" id="{B063FA36-B666-4080-82F5-F21C9DC4BC90}"/>
              </a:ext>
            </a:extLst>
          </p:cNvPr>
          <p:cNvGrpSpPr/>
          <p:nvPr userDrawn="1"/>
        </p:nvGrpSpPr>
        <p:grpSpPr>
          <a:xfrm>
            <a:off x="660400" y="1866723"/>
            <a:ext cx="9591040" cy="437912"/>
            <a:chOff x="660400" y="1866723"/>
            <a:chExt cx="9591040" cy="437912"/>
          </a:xfrm>
        </p:grpSpPr>
        <p:sp>
          <p:nvSpPr>
            <p:cNvPr id="11" name="文本框 10">
              <a:extLst>
                <a:ext uri="{FF2B5EF4-FFF2-40B4-BE49-F238E27FC236}">
                  <a16:creationId xmlns:a16="http://schemas.microsoft.com/office/drawing/2014/main" id="{DF12D557-BC6A-4A53-A2EE-3F4F78D9062F}"/>
                </a:ext>
              </a:extLst>
            </p:cNvPr>
            <p:cNvSpPr txBox="1"/>
            <p:nvPr/>
          </p:nvSpPr>
          <p:spPr>
            <a:xfrm>
              <a:off x="660400" y="1866723"/>
              <a:ext cx="731078" cy="369332"/>
            </a:xfrm>
            <a:prstGeom prst="rect">
              <a:avLst/>
            </a:prstGeom>
            <a:noFill/>
          </p:spPr>
          <p:txBody>
            <a:bodyPr wrap="square" rtlCol="0">
              <a:spAutoFit/>
            </a:bodyPr>
            <a:lstStyle/>
            <a:p>
              <a:r>
                <a:rPr lang="zh-CN" altLang="zh-CN" b="1" kern="100" dirty="0">
                  <a:solidFill>
                    <a:srgbClr val="142E60"/>
                  </a:solidFill>
                  <a:latin typeface="+mn-ea"/>
                </a:rPr>
                <a:t>［</a:t>
              </a:r>
              <a:r>
                <a:rPr lang="en-US" altLang="zh-CN" b="1" kern="100" dirty="0">
                  <a:solidFill>
                    <a:srgbClr val="142E60"/>
                  </a:solidFill>
                  <a:latin typeface="+mn-ea"/>
                </a:rPr>
                <a:t>1</a:t>
              </a:r>
              <a:r>
                <a:rPr lang="zh-CN" altLang="zh-CN" b="1" kern="100" dirty="0">
                  <a:solidFill>
                    <a:srgbClr val="142E60"/>
                  </a:solidFill>
                  <a:latin typeface="+mn-ea"/>
                </a:rPr>
                <a:t>］</a:t>
              </a:r>
              <a:endParaRPr lang="zh-CN" altLang="zh-CN" kern="100" dirty="0">
                <a:latin typeface="+mn-ea"/>
              </a:endParaRPr>
            </a:p>
          </p:txBody>
        </p:sp>
        <p:cxnSp>
          <p:nvCxnSpPr>
            <p:cNvPr id="12" name="直接连接符 11">
              <a:extLst>
                <a:ext uri="{FF2B5EF4-FFF2-40B4-BE49-F238E27FC236}">
                  <a16:creationId xmlns:a16="http://schemas.microsoft.com/office/drawing/2014/main" id="{B5EBBC2F-5ECC-4F6A-B017-28E841066DF8}"/>
                </a:ext>
              </a:extLst>
            </p:cNvPr>
            <p:cNvCxnSpPr/>
            <p:nvPr/>
          </p:nvCxnSpPr>
          <p:spPr>
            <a:xfrm>
              <a:off x="914400" y="2304635"/>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5BAA1CAA-2C8F-452E-933C-9677DCCB3A87}"/>
              </a:ext>
            </a:extLst>
          </p:cNvPr>
          <p:cNvGrpSpPr/>
          <p:nvPr userDrawn="1"/>
        </p:nvGrpSpPr>
        <p:grpSpPr>
          <a:xfrm>
            <a:off x="660400" y="2472632"/>
            <a:ext cx="9591040" cy="436010"/>
            <a:chOff x="660400" y="2472632"/>
            <a:chExt cx="9591040" cy="436010"/>
          </a:xfrm>
        </p:grpSpPr>
        <p:sp>
          <p:nvSpPr>
            <p:cNvPr id="14" name="文本框 13">
              <a:extLst>
                <a:ext uri="{FF2B5EF4-FFF2-40B4-BE49-F238E27FC236}">
                  <a16:creationId xmlns:a16="http://schemas.microsoft.com/office/drawing/2014/main" id="{CAFDF3EB-8091-408C-872E-B12A58B07363}"/>
                </a:ext>
              </a:extLst>
            </p:cNvPr>
            <p:cNvSpPr txBox="1"/>
            <p:nvPr/>
          </p:nvSpPr>
          <p:spPr>
            <a:xfrm>
              <a:off x="660400" y="2472632"/>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2</a:t>
              </a:r>
              <a:r>
                <a:rPr lang="zh-CN" altLang="en-US" b="1" kern="100" dirty="0">
                  <a:solidFill>
                    <a:srgbClr val="142E60"/>
                  </a:solidFill>
                  <a:latin typeface="+mn-ea"/>
                </a:rPr>
                <a:t>］</a:t>
              </a:r>
              <a:endParaRPr lang="en-US" altLang="zh-CN" kern="100" dirty="0">
                <a:latin typeface="+mn-ea"/>
              </a:endParaRPr>
            </a:p>
          </p:txBody>
        </p:sp>
        <p:cxnSp>
          <p:nvCxnSpPr>
            <p:cNvPr id="15" name="直接连接符 14">
              <a:extLst>
                <a:ext uri="{FF2B5EF4-FFF2-40B4-BE49-F238E27FC236}">
                  <a16:creationId xmlns:a16="http://schemas.microsoft.com/office/drawing/2014/main" id="{7D3D044E-ACF4-4777-8C83-DA198DB22B76}"/>
                </a:ext>
              </a:extLst>
            </p:cNvPr>
            <p:cNvCxnSpPr/>
            <p:nvPr/>
          </p:nvCxnSpPr>
          <p:spPr>
            <a:xfrm>
              <a:off x="914400" y="2908642"/>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3DDF6543-3D52-444C-81A0-C29529F99768}"/>
              </a:ext>
            </a:extLst>
          </p:cNvPr>
          <p:cNvGrpSpPr/>
          <p:nvPr userDrawn="1"/>
        </p:nvGrpSpPr>
        <p:grpSpPr>
          <a:xfrm>
            <a:off x="660399" y="3078541"/>
            <a:ext cx="9591041" cy="434108"/>
            <a:chOff x="660399" y="3078541"/>
            <a:chExt cx="9591041" cy="434108"/>
          </a:xfrm>
        </p:grpSpPr>
        <p:sp>
          <p:nvSpPr>
            <p:cNvPr id="17" name="文本框 16">
              <a:extLst>
                <a:ext uri="{FF2B5EF4-FFF2-40B4-BE49-F238E27FC236}">
                  <a16:creationId xmlns:a16="http://schemas.microsoft.com/office/drawing/2014/main" id="{15B15949-4D41-4154-A6B7-E4CC3B9F5611}"/>
                </a:ext>
              </a:extLst>
            </p:cNvPr>
            <p:cNvSpPr txBox="1"/>
            <p:nvPr/>
          </p:nvSpPr>
          <p:spPr>
            <a:xfrm>
              <a:off x="660399" y="3078541"/>
              <a:ext cx="731079"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3</a:t>
              </a:r>
              <a:r>
                <a:rPr lang="zh-CN" altLang="en-US" b="1" kern="100" dirty="0">
                  <a:solidFill>
                    <a:srgbClr val="142E60"/>
                  </a:solidFill>
                  <a:latin typeface="+mn-ea"/>
                </a:rPr>
                <a:t>］</a:t>
              </a:r>
              <a:endParaRPr lang="en-US" altLang="zh-CN" kern="100" dirty="0">
                <a:latin typeface="+mn-ea"/>
              </a:endParaRPr>
            </a:p>
          </p:txBody>
        </p:sp>
        <p:cxnSp>
          <p:nvCxnSpPr>
            <p:cNvPr id="18" name="直接连接符 17">
              <a:extLst>
                <a:ext uri="{FF2B5EF4-FFF2-40B4-BE49-F238E27FC236}">
                  <a16:creationId xmlns:a16="http://schemas.microsoft.com/office/drawing/2014/main" id="{A1F6E2CE-2FA3-4B49-A007-21C9AA21E0E1}"/>
                </a:ext>
              </a:extLst>
            </p:cNvPr>
            <p:cNvCxnSpPr/>
            <p:nvPr/>
          </p:nvCxnSpPr>
          <p:spPr>
            <a:xfrm>
              <a:off x="914400" y="3512649"/>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CFC38FF2-A5E0-4501-976C-2A355E7DA0BF}"/>
              </a:ext>
            </a:extLst>
          </p:cNvPr>
          <p:cNvGrpSpPr/>
          <p:nvPr userDrawn="1"/>
        </p:nvGrpSpPr>
        <p:grpSpPr>
          <a:xfrm>
            <a:off x="660400" y="3684450"/>
            <a:ext cx="9591040" cy="432206"/>
            <a:chOff x="660400" y="3684450"/>
            <a:chExt cx="9591040" cy="432206"/>
          </a:xfrm>
        </p:grpSpPr>
        <p:sp>
          <p:nvSpPr>
            <p:cNvPr id="20" name="文本框 19">
              <a:extLst>
                <a:ext uri="{FF2B5EF4-FFF2-40B4-BE49-F238E27FC236}">
                  <a16:creationId xmlns:a16="http://schemas.microsoft.com/office/drawing/2014/main" id="{9DD3BE0E-2930-48CB-9A93-B94EDB593137}"/>
                </a:ext>
              </a:extLst>
            </p:cNvPr>
            <p:cNvSpPr txBox="1"/>
            <p:nvPr/>
          </p:nvSpPr>
          <p:spPr>
            <a:xfrm>
              <a:off x="660400" y="3684450"/>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4</a:t>
              </a:r>
              <a:r>
                <a:rPr lang="zh-CN" altLang="en-US" b="1" kern="100" dirty="0">
                  <a:solidFill>
                    <a:srgbClr val="142E60"/>
                  </a:solidFill>
                  <a:latin typeface="+mn-ea"/>
                </a:rPr>
                <a:t>］</a:t>
              </a:r>
              <a:endParaRPr lang="en-US" altLang="zh-CN" kern="100" dirty="0">
                <a:latin typeface="+mn-ea"/>
              </a:endParaRPr>
            </a:p>
          </p:txBody>
        </p:sp>
        <p:cxnSp>
          <p:nvCxnSpPr>
            <p:cNvPr id="21" name="直接连接符 20">
              <a:extLst>
                <a:ext uri="{FF2B5EF4-FFF2-40B4-BE49-F238E27FC236}">
                  <a16:creationId xmlns:a16="http://schemas.microsoft.com/office/drawing/2014/main" id="{9AC68FAA-D460-4940-B118-F14445D07AD7}"/>
                </a:ext>
              </a:extLst>
            </p:cNvPr>
            <p:cNvCxnSpPr/>
            <p:nvPr/>
          </p:nvCxnSpPr>
          <p:spPr>
            <a:xfrm>
              <a:off x="914400" y="4116656"/>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91D9F818-4AC7-4F0C-BE3D-4FC1B223AA76}"/>
              </a:ext>
            </a:extLst>
          </p:cNvPr>
          <p:cNvGrpSpPr/>
          <p:nvPr userDrawn="1"/>
        </p:nvGrpSpPr>
        <p:grpSpPr>
          <a:xfrm>
            <a:off x="660400" y="4290359"/>
            <a:ext cx="9591040" cy="430304"/>
            <a:chOff x="660400" y="4290359"/>
            <a:chExt cx="9591040" cy="430304"/>
          </a:xfrm>
        </p:grpSpPr>
        <p:sp>
          <p:nvSpPr>
            <p:cNvPr id="23" name="文本框 22">
              <a:extLst>
                <a:ext uri="{FF2B5EF4-FFF2-40B4-BE49-F238E27FC236}">
                  <a16:creationId xmlns:a16="http://schemas.microsoft.com/office/drawing/2014/main" id="{E3E93B02-BAD9-4E5C-81C1-8179211D66D5}"/>
                </a:ext>
              </a:extLst>
            </p:cNvPr>
            <p:cNvSpPr txBox="1"/>
            <p:nvPr/>
          </p:nvSpPr>
          <p:spPr>
            <a:xfrm>
              <a:off x="660400" y="4290359"/>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5</a:t>
              </a:r>
              <a:r>
                <a:rPr lang="zh-CN" altLang="en-US" b="1" kern="100" dirty="0">
                  <a:solidFill>
                    <a:srgbClr val="142E60"/>
                  </a:solidFill>
                  <a:latin typeface="+mn-ea"/>
                </a:rPr>
                <a:t>］</a:t>
              </a:r>
              <a:endParaRPr lang="en-US" altLang="zh-CN" kern="100" dirty="0">
                <a:latin typeface="+mn-ea"/>
              </a:endParaRPr>
            </a:p>
          </p:txBody>
        </p:sp>
        <p:cxnSp>
          <p:nvCxnSpPr>
            <p:cNvPr id="24" name="直接连接符 23">
              <a:extLst>
                <a:ext uri="{FF2B5EF4-FFF2-40B4-BE49-F238E27FC236}">
                  <a16:creationId xmlns:a16="http://schemas.microsoft.com/office/drawing/2014/main" id="{DAFAED7E-6CF2-4F97-BA32-DF083170FC34}"/>
                </a:ext>
              </a:extLst>
            </p:cNvPr>
            <p:cNvCxnSpPr/>
            <p:nvPr/>
          </p:nvCxnSpPr>
          <p:spPr>
            <a:xfrm>
              <a:off x="914400" y="4720663"/>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9A41C81A-EEAD-4241-BCBE-350C5B414D01}"/>
              </a:ext>
            </a:extLst>
          </p:cNvPr>
          <p:cNvGrpSpPr/>
          <p:nvPr userDrawn="1"/>
        </p:nvGrpSpPr>
        <p:grpSpPr>
          <a:xfrm>
            <a:off x="660399" y="4896270"/>
            <a:ext cx="9591041" cy="458908"/>
            <a:chOff x="660399" y="4896270"/>
            <a:chExt cx="9591041" cy="458908"/>
          </a:xfrm>
        </p:grpSpPr>
        <p:sp>
          <p:nvSpPr>
            <p:cNvPr id="26" name="文本框 25">
              <a:extLst>
                <a:ext uri="{FF2B5EF4-FFF2-40B4-BE49-F238E27FC236}">
                  <a16:creationId xmlns:a16="http://schemas.microsoft.com/office/drawing/2014/main" id="{E31E88A4-F4C8-4DFF-8CED-B4CA58E8EC38}"/>
                </a:ext>
              </a:extLst>
            </p:cNvPr>
            <p:cNvSpPr txBox="1"/>
            <p:nvPr/>
          </p:nvSpPr>
          <p:spPr>
            <a:xfrm>
              <a:off x="660399" y="4896270"/>
              <a:ext cx="731079" cy="458908"/>
            </a:xfrm>
            <a:prstGeom prst="rect">
              <a:avLst/>
            </a:prstGeom>
            <a:noFill/>
          </p:spPr>
          <p:txBody>
            <a:bodyPr wrap="square" rtlCol="0">
              <a:spAutoFit/>
            </a:bodyPr>
            <a:lstStyle/>
            <a:p>
              <a:pPr>
                <a:lnSpc>
                  <a:spcPct val="150000"/>
                </a:lnSpc>
              </a:pPr>
              <a:r>
                <a:rPr lang="zh-CN" altLang="en-US" b="1" kern="100" dirty="0">
                  <a:solidFill>
                    <a:srgbClr val="142E60"/>
                  </a:solidFill>
                  <a:latin typeface="+mn-ea"/>
                </a:rPr>
                <a:t>［</a:t>
              </a:r>
              <a:r>
                <a:rPr lang="en-US" altLang="zh-CN" b="1" kern="100" dirty="0">
                  <a:solidFill>
                    <a:srgbClr val="142E60"/>
                  </a:solidFill>
                  <a:latin typeface="+mn-ea"/>
                </a:rPr>
                <a:t>6</a:t>
              </a:r>
              <a:r>
                <a:rPr lang="zh-CN" altLang="en-US" b="1" kern="100" dirty="0">
                  <a:solidFill>
                    <a:srgbClr val="142E60"/>
                  </a:solidFill>
                  <a:latin typeface="+mn-ea"/>
                </a:rPr>
                <a:t>］</a:t>
              </a:r>
              <a:endParaRPr lang="en-US" altLang="zh-CN" kern="100" dirty="0">
                <a:latin typeface="+mn-ea"/>
              </a:endParaRPr>
            </a:p>
          </p:txBody>
        </p:sp>
        <p:cxnSp>
          <p:nvCxnSpPr>
            <p:cNvPr id="27" name="直接连接符 26">
              <a:extLst>
                <a:ext uri="{FF2B5EF4-FFF2-40B4-BE49-F238E27FC236}">
                  <a16:creationId xmlns:a16="http://schemas.microsoft.com/office/drawing/2014/main" id="{B4F5C875-FAF4-4ECC-8DA3-D4E608A88239}"/>
                </a:ext>
              </a:extLst>
            </p:cNvPr>
            <p:cNvCxnSpPr/>
            <p:nvPr/>
          </p:nvCxnSpPr>
          <p:spPr>
            <a:xfrm>
              <a:off x="914400" y="5324669"/>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文本占位符 27">
            <a:extLst>
              <a:ext uri="{FF2B5EF4-FFF2-40B4-BE49-F238E27FC236}">
                <a16:creationId xmlns:a16="http://schemas.microsoft.com/office/drawing/2014/main" id="{93976210-6EBC-4E08-9FC8-6333CBA89A49}"/>
              </a:ext>
            </a:extLst>
          </p:cNvPr>
          <p:cNvSpPr>
            <a:spLocks noGrp="1"/>
          </p:cNvSpPr>
          <p:nvPr>
            <p:ph type="body" sz="quarter" idx="12" hasCustomPrompt="1"/>
          </p:nvPr>
        </p:nvSpPr>
        <p:spPr>
          <a:xfrm>
            <a:off x="1391603" y="1898449"/>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2" name="文本占位符 27">
            <a:extLst>
              <a:ext uri="{FF2B5EF4-FFF2-40B4-BE49-F238E27FC236}">
                <a16:creationId xmlns:a16="http://schemas.microsoft.com/office/drawing/2014/main" id="{6FCCEECD-DF07-4508-A955-4361FEBAD9B4}"/>
              </a:ext>
            </a:extLst>
          </p:cNvPr>
          <p:cNvSpPr>
            <a:spLocks noGrp="1"/>
          </p:cNvSpPr>
          <p:nvPr>
            <p:ph type="body" sz="quarter" idx="13" hasCustomPrompt="1"/>
          </p:nvPr>
        </p:nvSpPr>
        <p:spPr>
          <a:xfrm>
            <a:off x="1391478" y="2499956"/>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3" name="文本占位符 27">
            <a:extLst>
              <a:ext uri="{FF2B5EF4-FFF2-40B4-BE49-F238E27FC236}">
                <a16:creationId xmlns:a16="http://schemas.microsoft.com/office/drawing/2014/main" id="{08D8CDD2-84C4-406A-9FB9-2A4BDDB4A83D}"/>
              </a:ext>
            </a:extLst>
          </p:cNvPr>
          <p:cNvSpPr>
            <a:spLocks noGrp="1"/>
          </p:cNvSpPr>
          <p:nvPr>
            <p:ph type="body" sz="quarter" idx="14" hasCustomPrompt="1"/>
          </p:nvPr>
        </p:nvSpPr>
        <p:spPr>
          <a:xfrm>
            <a:off x="1391353" y="3101463"/>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4" name="文本占位符 27">
            <a:extLst>
              <a:ext uri="{FF2B5EF4-FFF2-40B4-BE49-F238E27FC236}">
                <a16:creationId xmlns:a16="http://schemas.microsoft.com/office/drawing/2014/main" id="{E5119B11-64A4-4514-BD5A-B72273C1E213}"/>
              </a:ext>
            </a:extLst>
          </p:cNvPr>
          <p:cNvSpPr>
            <a:spLocks noGrp="1"/>
          </p:cNvSpPr>
          <p:nvPr>
            <p:ph type="body" sz="quarter" idx="15" hasCustomPrompt="1"/>
          </p:nvPr>
        </p:nvSpPr>
        <p:spPr>
          <a:xfrm>
            <a:off x="1391228" y="3702970"/>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5" name="文本占位符 27">
            <a:extLst>
              <a:ext uri="{FF2B5EF4-FFF2-40B4-BE49-F238E27FC236}">
                <a16:creationId xmlns:a16="http://schemas.microsoft.com/office/drawing/2014/main" id="{AFD2A6AA-18B2-497A-B34C-C0B24759B3FD}"/>
              </a:ext>
            </a:extLst>
          </p:cNvPr>
          <p:cNvSpPr>
            <a:spLocks noGrp="1"/>
          </p:cNvSpPr>
          <p:nvPr>
            <p:ph type="body" sz="quarter" idx="16" hasCustomPrompt="1"/>
          </p:nvPr>
        </p:nvSpPr>
        <p:spPr>
          <a:xfrm>
            <a:off x="1391103" y="4304477"/>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6" name="文本占位符 27">
            <a:extLst>
              <a:ext uri="{FF2B5EF4-FFF2-40B4-BE49-F238E27FC236}">
                <a16:creationId xmlns:a16="http://schemas.microsoft.com/office/drawing/2014/main" id="{8636F7AE-AE4E-45D7-9AE2-EA44AAE927DA}"/>
              </a:ext>
            </a:extLst>
          </p:cNvPr>
          <p:cNvSpPr>
            <a:spLocks noGrp="1"/>
          </p:cNvSpPr>
          <p:nvPr>
            <p:ph type="body" sz="quarter" idx="17" hasCustomPrompt="1"/>
          </p:nvPr>
        </p:nvSpPr>
        <p:spPr>
          <a:xfrm>
            <a:off x="1390978" y="4954317"/>
            <a:ext cx="8859837" cy="314325"/>
          </a:xfrm>
          <a:prstGeom prst="rect">
            <a:avLst/>
          </a:prstGeom>
        </p:spPr>
        <p:txBody>
          <a:bodyPr/>
          <a:lstStyle>
            <a:lvl1pPr marL="0" indent="0">
              <a:buNone/>
              <a:defRPr sz="1600"/>
            </a:lvl1pPr>
          </a:lstStyle>
          <a:p>
            <a:pPr lvl="0"/>
            <a:r>
              <a:rPr lang="zh-CN" altLang="en-US" dirty="0"/>
              <a:t>请在这里输入你的参考文献</a:t>
            </a:r>
          </a:p>
        </p:txBody>
      </p:sp>
    </p:spTree>
    <p:extLst>
      <p:ext uri="{BB962C8B-B14F-4D97-AF65-F5344CB8AC3E}">
        <p14:creationId xmlns:p14="http://schemas.microsoft.com/office/powerpoint/2010/main" val="1703582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anim calcmode="lin" valueType="num">
                                      <p:cBhvr>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
                                        <p:tgtEl>
                                          <p:spTgt spid="9"/>
                                        </p:tgtEl>
                                      </p:cBhvr>
                                    </p:animEffect>
                                  </p:childTnLst>
                                </p:cTn>
                              </p:par>
                            </p:childTnLst>
                          </p:cTn>
                        </p:par>
                        <p:par>
                          <p:cTn id="30" fill="hold">
                            <p:stCondLst>
                              <p:cond delay="900"/>
                            </p:stCondLst>
                            <p:childTnLst>
                              <p:par>
                                <p:cTn id="31" presetID="22" presetClass="entr" presetSubtype="8"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250"/>
                                        <p:tgtEl>
                                          <p:spTgt spid="10"/>
                                        </p:tgtEl>
                                      </p:cBhvr>
                                    </p:animEffect>
                                  </p:childTnLst>
                                </p:cTn>
                              </p:par>
                            </p:childTnLst>
                          </p:cTn>
                        </p:par>
                        <p:par>
                          <p:cTn id="34" fill="hold">
                            <p:stCondLst>
                              <p:cond delay="1150"/>
                            </p:stCondLst>
                            <p:childTnLst>
                              <p:par>
                                <p:cTn id="35" presetID="22" presetClass="entr" presetSubtype="8" fill="hold" grpId="0" nodeType="after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wipe(left)">
                                      <p:cBhvr>
                                        <p:cTn id="37" dur="250"/>
                                        <p:tgtEl>
                                          <p:spTgt spid="28">
                                            <p:txEl>
                                              <p:pRg st="0" end="0"/>
                                            </p:txEl>
                                          </p:spTgt>
                                        </p:tgtEl>
                                      </p:cBhvr>
                                    </p:animEffect>
                                  </p:childTnLst>
                                </p:cTn>
                              </p:par>
                            </p:childTnLst>
                          </p:cTn>
                        </p:par>
                        <p:par>
                          <p:cTn id="38" fill="hold">
                            <p:stCondLst>
                              <p:cond delay="1400"/>
                            </p:stCondLst>
                            <p:childTnLst>
                              <p:par>
                                <p:cTn id="39" presetID="22" presetClass="entr" presetSubtype="8"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250"/>
                                        <p:tgtEl>
                                          <p:spTgt spid="13"/>
                                        </p:tgtEl>
                                      </p:cBhvr>
                                    </p:animEffect>
                                  </p:childTnLst>
                                </p:cTn>
                              </p:par>
                            </p:childTnLst>
                          </p:cTn>
                        </p:par>
                        <p:par>
                          <p:cTn id="42" fill="hold">
                            <p:stCondLst>
                              <p:cond delay="1650"/>
                            </p:stCondLst>
                            <p:childTnLst>
                              <p:par>
                                <p:cTn id="43" presetID="22" presetClass="entr" presetSubtype="8" fill="hold" grpId="0" nodeType="afterEffect">
                                  <p:stCondLst>
                                    <p:cond delay="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left)">
                                      <p:cBhvr>
                                        <p:cTn id="45" dur="250"/>
                                        <p:tgtEl>
                                          <p:spTgt spid="32">
                                            <p:txEl>
                                              <p:pRg st="0" end="0"/>
                                            </p:txEl>
                                          </p:spTgt>
                                        </p:tgtEl>
                                      </p:cBhvr>
                                    </p:animEffect>
                                  </p:childTnLst>
                                </p:cTn>
                              </p:par>
                            </p:childTnLst>
                          </p:cTn>
                        </p:par>
                        <p:par>
                          <p:cTn id="46" fill="hold">
                            <p:stCondLst>
                              <p:cond delay="1900"/>
                            </p:stCondLst>
                            <p:childTnLst>
                              <p:par>
                                <p:cTn id="47" presetID="22" presetClass="entr" presetSubtype="8"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250"/>
                                        <p:tgtEl>
                                          <p:spTgt spid="16"/>
                                        </p:tgtEl>
                                      </p:cBhvr>
                                    </p:animEffect>
                                  </p:childTnLst>
                                </p:cTn>
                              </p:par>
                            </p:childTnLst>
                          </p:cTn>
                        </p:par>
                        <p:par>
                          <p:cTn id="50" fill="hold">
                            <p:stCondLst>
                              <p:cond delay="215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250"/>
                                        <p:tgtEl>
                                          <p:spTgt spid="33">
                                            <p:txEl>
                                              <p:pRg st="0" end="0"/>
                                            </p:txEl>
                                          </p:spTgt>
                                        </p:tgtEl>
                                      </p:cBhvr>
                                    </p:animEffect>
                                  </p:childTnLst>
                                </p:cTn>
                              </p:par>
                            </p:childTnLst>
                          </p:cTn>
                        </p:par>
                        <p:par>
                          <p:cTn id="54" fill="hold">
                            <p:stCondLst>
                              <p:cond delay="2400"/>
                            </p:stCondLst>
                            <p:childTnLst>
                              <p:par>
                                <p:cTn id="55" presetID="22" presetClass="entr" presetSubtype="8"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250"/>
                                        <p:tgtEl>
                                          <p:spTgt spid="19"/>
                                        </p:tgtEl>
                                      </p:cBhvr>
                                    </p:animEffect>
                                  </p:childTnLst>
                                </p:cTn>
                              </p:par>
                            </p:childTnLst>
                          </p:cTn>
                        </p:par>
                        <p:par>
                          <p:cTn id="58" fill="hold">
                            <p:stCondLst>
                              <p:cond delay="2650"/>
                            </p:stCondLst>
                            <p:childTnLst>
                              <p:par>
                                <p:cTn id="59" presetID="22" presetClass="entr" presetSubtype="8" fill="hold" grpId="0" nodeType="afterEffect">
                                  <p:stCondLst>
                                    <p:cond delay="0"/>
                                  </p:stCondLst>
                                  <p:childTnLst>
                                    <p:set>
                                      <p:cBhvr>
                                        <p:cTn id="60" dur="1" fill="hold">
                                          <p:stCondLst>
                                            <p:cond delay="0"/>
                                          </p:stCondLst>
                                        </p:cTn>
                                        <p:tgtEl>
                                          <p:spTgt spid="34">
                                            <p:txEl>
                                              <p:pRg st="0" end="0"/>
                                            </p:txEl>
                                          </p:spTgt>
                                        </p:tgtEl>
                                        <p:attrNameLst>
                                          <p:attrName>style.visibility</p:attrName>
                                        </p:attrNameLst>
                                      </p:cBhvr>
                                      <p:to>
                                        <p:strVal val="visible"/>
                                      </p:to>
                                    </p:set>
                                    <p:animEffect transition="in" filter="wipe(left)">
                                      <p:cBhvr>
                                        <p:cTn id="61" dur="250"/>
                                        <p:tgtEl>
                                          <p:spTgt spid="34">
                                            <p:txEl>
                                              <p:pRg st="0" end="0"/>
                                            </p:txEl>
                                          </p:spTgt>
                                        </p:tgtEl>
                                      </p:cBhvr>
                                    </p:animEffect>
                                  </p:childTnLst>
                                </p:cTn>
                              </p:par>
                            </p:childTnLst>
                          </p:cTn>
                        </p:par>
                        <p:par>
                          <p:cTn id="62" fill="hold">
                            <p:stCondLst>
                              <p:cond delay="2900"/>
                            </p:stCondLst>
                            <p:childTnLst>
                              <p:par>
                                <p:cTn id="63" presetID="22" presetClass="entr" presetSubtype="8"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250"/>
                                        <p:tgtEl>
                                          <p:spTgt spid="22"/>
                                        </p:tgtEl>
                                      </p:cBhvr>
                                    </p:animEffect>
                                  </p:childTnLst>
                                </p:cTn>
                              </p:par>
                            </p:childTnLst>
                          </p:cTn>
                        </p:par>
                        <p:par>
                          <p:cTn id="66" fill="hold">
                            <p:stCondLst>
                              <p:cond delay="315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250"/>
                                        <p:tgtEl>
                                          <p:spTgt spid="35">
                                            <p:txEl>
                                              <p:pRg st="0" end="0"/>
                                            </p:txEl>
                                          </p:spTgt>
                                        </p:tgtEl>
                                      </p:cBhvr>
                                    </p:animEffect>
                                  </p:childTnLst>
                                </p:cTn>
                              </p:par>
                            </p:childTnLst>
                          </p:cTn>
                        </p:par>
                        <p:par>
                          <p:cTn id="70" fill="hold">
                            <p:stCondLst>
                              <p:cond delay="3400"/>
                            </p:stCondLst>
                            <p:childTnLst>
                              <p:par>
                                <p:cTn id="71" presetID="22" presetClass="entr" presetSubtype="8"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left)">
                                      <p:cBhvr>
                                        <p:cTn id="73" dur="250"/>
                                        <p:tgtEl>
                                          <p:spTgt spid="25"/>
                                        </p:tgtEl>
                                      </p:cBhvr>
                                    </p:animEffect>
                                  </p:childTnLst>
                                </p:cTn>
                              </p:par>
                            </p:childTnLst>
                          </p:cTn>
                        </p:par>
                        <p:par>
                          <p:cTn id="74" fill="hold">
                            <p:stCondLst>
                              <p:cond delay="3650"/>
                            </p:stCondLst>
                            <p:childTnLst>
                              <p:par>
                                <p:cTn id="75" presetID="22" presetClass="entr" presetSubtype="8" fill="hold" grpId="0" nodeType="afterEffect">
                                  <p:stCondLst>
                                    <p:cond delay="0"/>
                                  </p:stCondLst>
                                  <p:childTnLst>
                                    <p:set>
                                      <p:cBhvr>
                                        <p:cTn id="76" dur="1" fill="hold">
                                          <p:stCondLst>
                                            <p:cond delay="0"/>
                                          </p:stCondLst>
                                        </p:cTn>
                                        <p:tgtEl>
                                          <p:spTgt spid="36">
                                            <p:txEl>
                                              <p:pRg st="0" end="0"/>
                                            </p:txEl>
                                          </p:spTgt>
                                        </p:tgtEl>
                                        <p:attrNameLst>
                                          <p:attrName>style.visibility</p:attrName>
                                        </p:attrNameLst>
                                      </p:cBhvr>
                                      <p:to>
                                        <p:strVal val="visible"/>
                                      </p:to>
                                    </p:set>
                                    <p:animEffect transition="in" filter="wipe(left)">
                                      <p:cBhvr>
                                        <p:cTn id="77" dur="25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9"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250"/>
                        <p:tgtEl>
                          <p:spTgt spid="28"/>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25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250"/>
                        <p:tgtEl>
                          <p:spTgt spid="33"/>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25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25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250"/>
                        <p:tgtEl>
                          <p:spTgt spid="36"/>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3871594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3243575868"/>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13530057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1120165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32354745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703254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34671222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4898833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40025320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11216320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3168703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135593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3556359087"/>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4167862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2059073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2236005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26142123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39936767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26138663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30296190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3809315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1086199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1395262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1510224276"/>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7850395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248126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6425599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21019735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41216636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25575109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37248238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968933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12316467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253716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3409055262"/>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2307517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30937656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34410312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3868962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369349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40184137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39224992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18867094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9492401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175904733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2442317562"/>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250283096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1634115618"/>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579830259"/>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3917229849"/>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2541773830"/>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3677027070"/>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426737380"/>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3105822705"/>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3280861900"/>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71837673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112518277"/>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33769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422782601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176342742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4.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image" Target="../media/image14.png"/><Relationship Id="rId5" Type="http://schemas.openxmlformats.org/officeDocument/2006/relationships/theme" Target="../theme/theme5.xml"/><Relationship Id="rId4" Type="http://schemas.openxmlformats.org/officeDocument/2006/relationships/slideLayout" Target="../slideLayouts/slideLayout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20">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3472038722"/>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2" r:id="rId13"/>
    <p:sldLayoutId id="2147483673" r:id="rId14"/>
    <p:sldLayoutId id="2147483656" r:id="rId15"/>
    <p:sldLayoutId id="2147483654" r:id="rId16"/>
    <p:sldLayoutId id="2147483655" r:id="rId17"/>
    <p:sldLayoutId id="2147483653" r:id="rId18"/>
  </p:sldLayoutIdLst>
  <p:transition/>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343138833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152910444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384282864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403118273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384433456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6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2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png"/></Relationships>
</file>

<file path=ppt/slides/_rels/slide7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14.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122.png"/></Relationships>
</file>

<file path=ppt/slides/_rels/slide8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4.xml"/><Relationship Id="rId1" Type="http://schemas.openxmlformats.org/officeDocument/2006/relationships/slideLayout" Target="../slideLayouts/slideLayout14.xml"/><Relationship Id="rId5" Type="http://schemas.openxmlformats.org/officeDocument/2006/relationships/image" Target="../media/image125.png"/><Relationship Id="rId4" Type="http://schemas.openxmlformats.org/officeDocument/2006/relationships/image" Target="../media/image124.png"/></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28.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67.xml"/><Relationship Id="rId1" Type="http://schemas.openxmlformats.org/officeDocument/2006/relationships/slideLayout" Target="../slideLayouts/slideLayout14.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8.xml"/><Relationship Id="rId1" Type="http://schemas.openxmlformats.org/officeDocument/2006/relationships/slideLayout" Target="../slideLayouts/slideLayout14.xml"/><Relationship Id="rId4" Type="http://schemas.openxmlformats.org/officeDocument/2006/relationships/image" Target="../media/image130.png"/></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132.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134.png"/></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137.png"/></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139.png"/></Relationships>
</file>

<file path=ppt/slides/_rels/slide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337640"/>
            <a:ext cx="10945216" cy="864096"/>
          </a:xfrm>
        </p:spPr>
        <p:txBody>
          <a:bodyPr vert="horz" wrap="square" lIns="121920" tIns="60960" rIns="121920" bIns="60960" numCol="1" anchor="t" anchorCtr="0"/>
          <a:lstStyle/>
          <a:p>
            <a:pPr lvl="0" algn="ctr"/>
            <a:r>
              <a:rPr lang="en-US" altLang="zh-CN" sz="4800" dirty="0" err="1">
                <a:solidFill>
                  <a:srgbClr val="254061"/>
                </a:solidFill>
                <a:effectLst>
                  <a:outerShdw blurRad="38100" dist="38100" dir="2700000" algn="tl">
                    <a:srgbClr val="000000">
                      <a:alpha val="43137"/>
                    </a:srgbClr>
                  </a:outerShdw>
                </a:effectLst>
                <a:latin typeface="微软雅黑"/>
                <a:ea typeface="微软雅黑"/>
              </a:rPr>
              <a:t>Liteos</a:t>
            </a:r>
            <a:r>
              <a:rPr lang="en-US" altLang="zh-CN" sz="4800" dirty="0">
                <a:solidFill>
                  <a:srgbClr val="254061"/>
                </a:solidFill>
                <a:effectLst>
                  <a:outerShdw blurRad="38100" dist="38100" dir="2700000" algn="tl">
                    <a:srgbClr val="000000">
                      <a:alpha val="43137"/>
                    </a:srgbClr>
                  </a:outerShdw>
                </a:effectLst>
                <a:latin typeface="微软雅黑"/>
                <a:ea typeface="微软雅黑"/>
              </a:rPr>
              <a:t> </a:t>
            </a:r>
            <a:r>
              <a:rPr lang="zh-CN" altLang="en-US" sz="4800" dirty="0">
                <a:solidFill>
                  <a:srgbClr val="254061"/>
                </a:solidFill>
                <a:effectLst>
                  <a:outerShdw blurRad="38100" dist="38100" dir="2700000" algn="tl">
                    <a:srgbClr val="000000">
                      <a:alpha val="43137"/>
                    </a:srgbClr>
                  </a:outerShdw>
                </a:effectLst>
                <a:latin typeface="微软雅黑"/>
                <a:ea typeface="微软雅黑"/>
              </a:rPr>
              <a:t>操作系统</a:t>
            </a:r>
            <a:br>
              <a:rPr lang="en-US" altLang="zh-CN" sz="4800" dirty="0">
                <a:solidFill>
                  <a:srgbClr val="254061"/>
                </a:solidFill>
                <a:effectLst>
                  <a:outerShdw blurRad="38100" dist="38100" dir="2700000" algn="tl">
                    <a:srgbClr val="000000">
                      <a:alpha val="43137"/>
                    </a:srgbClr>
                  </a:outerShdw>
                </a:effectLst>
                <a:latin typeface="微软雅黑"/>
                <a:ea typeface="微软雅黑"/>
              </a:rPr>
            </a:br>
            <a:r>
              <a:rPr lang="zh-CN" altLang="en-US" sz="4800" dirty="0">
                <a:solidFill>
                  <a:srgbClr val="254061"/>
                </a:solidFill>
                <a:effectLst>
                  <a:outerShdw blurRad="38100" dist="38100" dir="2700000" algn="tl">
                    <a:srgbClr val="000000">
                      <a:alpha val="43137"/>
                    </a:srgbClr>
                  </a:outerShdw>
                </a:effectLst>
                <a:latin typeface="微软雅黑"/>
                <a:ea typeface="微软雅黑"/>
              </a:rPr>
              <a:t>任务调度和时间管理</a:t>
            </a:r>
            <a:br>
              <a:rPr lang="zh-CN" altLang="en-US" sz="4800" dirty="0">
                <a:solidFill>
                  <a:srgbClr val="254061"/>
                </a:solidFill>
                <a:effectLst>
                  <a:outerShdw blurRad="38100" dist="38100" dir="2700000" algn="tl">
                    <a:srgbClr val="000000">
                      <a:alpha val="43137"/>
                    </a:srgbClr>
                  </a:outerShdw>
                </a:effectLst>
                <a:latin typeface="微软雅黑"/>
                <a:ea typeface="微软雅黑"/>
              </a:rPr>
            </a:br>
            <a:br>
              <a:rPr lang="en-US" altLang="zh-CN" sz="4800" dirty="0">
                <a:solidFill>
                  <a:srgbClr val="254061"/>
                </a:solidFill>
                <a:effectLst>
                  <a:outerShdw blurRad="38100" dist="38100" dir="2700000" algn="tl">
                    <a:srgbClr val="000000">
                      <a:alpha val="43137"/>
                    </a:srgbClr>
                  </a:outerShdw>
                </a:effectLst>
                <a:latin typeface="微软雅黑"/>
                <a:ea typeface="微软雅黑"/>
              </a:rPr>
            </a:br>
            <a:br>
              <a:rPr lang="zh-CN" altLang="en-US" sz="4800" dirty="0">
                <a:solidFill>
                  <a:srgbClr val="254061"/>
                </a:solidFill>
                <a:effectLst>
                  <a:outerShdw blurRad="38100" dist="38100" dir="2700000" algn="tl">
                    <a:srgbClr val="000000">
                      <a:alpha val="43137"/>
                    </a:srgbClr>
                  </a:outerShdw>
                </a:effectLst>
                <a:latin typeface="微软雅黑"/>
                <a:ea typeface="微软雅黑"/>
              </a:rPr>
            </a:b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6/12/2023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
        <p:nvSpPr>
          <p:cNvPr id="9" name="文本占位符 4">
            <a:extLst>
              <a:ext uri="{FF2B5EF4-FFF2-40B4-BE49-F238E27FC236}">
                <a16:creationId xmlns:a16="http://schemas.microsoft.com/office/drawing/2014/main" id="{613A50F3-4F00-0C98-92F7-6EECC392C871}"/>
              </a:ext>
            </a:extLst>
          </p:cNvPr>
          <p:cNvSpPr txBox="1">
            <a:spLocks/>
          </p:cNvSpPr>
          <p:nvPr/>
        </p:nvSpPr>
        <p:spPr>
          <a:xfrm>
            <a:off x="6194199" y="3124213"/>
            <a:ext cx="5937456" cy="4890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rgbClr val="537EC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rgbClr val="537EC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rgbClr val="537EC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rgbClr val="537EC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rgbClr val="537EC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Arial"/>
                <a:cs typeface="+mn-ea"/>
              </a:rPr>
              <a:t>小组成员：蔡东宁、常雅琪、任乐、潘嘉烨、韩梓达</a:t>
            </a:r>
          </a:p>
          <a:p>
            <a:endParaRPr lang="zh-CN" altLang="en-US" dirty="0"/>
          </a:p>
          <a:p>
            <a:endParaRPr lang="zh-CN" altLang="en-US" dirty="0"/>
          </a:p>
        </p:txBody>
      </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76619" y="302470"/>
            <a:ext cx="2590115" cy="355600"/>
          </a:xfrm>
        </p:spPr>
        <p:txBody>
          <a:bodyPr/>
          <a:lstStyle/>
          <a:p>
            <a:r>
              <a:rPr lang="zh-CN" altLang="en-US" dirty="0"/>
              <a:t>优先级：影响与作用</a:t>
            </a:r>
          </a:p>
        </p:txBody>
      </p:sp>
      <p:sp>
        <p:nvSpPr>
          <p:cNvPr id="3" name="文本框 2">
            <a:extLst>
              <a:ext uri="{FF2B5EF4-FFF2-40B4-BE49-F238E27FC236}">
                <a16:creationId xmlns:a16="http://schemas.microsoft.com/office/drawing/2014/main" id="{DBEDE97C-E5C7-9158-27C6-22867AA77B8E}"/>
              </a:ext>
            </a:extLst>
          </p:cNvPr>
          <p:cNvSpPr txBox="1"/>
          <p:nvPr/>
        </p:nvSpPr>
        <p:spPr>
          <a:xfrm>
            <a:off x="610849" y="1096992"/>
            <a:ext cx="6108492" cy="400110"/>
          </a:xfrm>
          <a:prstGeom prst="rect">
            <a:avLst/>
          </a:prstGeom>
          <a:noFill/>
        </p:spPr>
        <p:txBody>
          <a:bodyPr wrap="square">
            <a:spAutoFit/>
          </a:bodyPr>
          <a:lstStyle/>
          <a:p>
            <a:r>
              <a:rPr lang="zh-CN" altLang="en-US" sz="2000" b="1" dirty="0">
                <a:latin typeface="等线" panose="02010600030101010101" pitchFamily="2" charset="-122"/>
                <a:ea typeface="等线" panose="02010600030101010101" pitchFamily="2" charset="-122"/>
                <a:cs typeface="Times New Roman" panose="02020603050405020304" pitchFamily="18" charset="0"/>
              </a:rPr>
              <a:t>获取最高优先级任务</a:t>
            </a:r>
          </a:p>
        </p:txBody>
      </p:sp>
      <p:sp>
        <p:nvSpPr>
          <p:cNvPr id="8" name="文本框 7">
            <a:extLst>
              <a:ext uri="{FF2B5EF4-FFF2-40B4-BE49-F238E27FC236}">
                <a16:creationId xmlns:a16="http://schemas.microsoft.com/office/drawing/2014/main" id="{65C096FA-E477-6732-4C66-DBB22015B065}"/>
              </a:ext>
            </a:extLst>
          </p:cNvPr>
          <p:cNvSpPr txBox="1"/>
          <p:nvPr/>
        </p:nvSpPr>
        <p:spPr>
          <a:xfrm>
            <a:off x="6719341" y="2041722"/>
            <a:ext cx="4830581" cy="369332"/>
          </a:xfrm>
          <a:prstGeom prst="rect">
            <a:avLst/>
          </a:prstGeom>
          <a:noFill/>
        </p:spPr>
        <p:txBody>
          <a:bodyPr wrap="square">
            <a:spAutoFit/>
          </a:bodyPr>
          <a:lstStyle/>
          <a:p>
            <a:r>
              <a:rPr lang="zh-CN" altLang="en-US" dirty="0">
                <a:ea typeface="等线" panose="02010600030101010101" pitchFamily="2" charset="-122"/>
                <a:cs typeface="Times New Roman" panose="02020603050405020304" pitchFamily="18" charset="0"/>
              </a:rPr>
              <a:t>优先级越高，对于获得</a:t>
            </a:r>
            <a:r>
              <a:rPr lang="en-US" altLang="zh-CN" dirty="0">
                <a:ea typeface="等线" panose="02010600030101010101" pitchFamily="2" charset="-122"/>
                <a:cs typeface="Times New Roman" panose="02020603050405020304" pitchFamily="18" charset="0"/>
              </a:rPr>
              <a:t>CPU</a:t>
            </a:r>
            <a:r>
              <a:rPr lang="zh-CN" altLang="en-US" dirty="0">
                <a:ea typeface="等线" panose="02010600030101010101" pitchFamily="2" charset="-122"/>
                <a:cs typeface="Times New Roman" panose="02020603050405020304" pitchFamily="18" charset="0"/>
              </a:rPr>
              <a:t>时间越有优势</a:t>
            </a:r>
            <a:endParaRPr lang="zh-CN" altLang="en-US" dirty="0"/>
          </a:p>
        </p:txBody>
      </p:sp>
      <p:pic>
        <p:nvPicPr>
          <p:cNvPr id="5" name="图片 4">
            <a:extLst>
              <a:ext uri="{FF2B5EF4-FFF2-40B4-BE49-F238E27FC236}">
                <a16:creationId xmlns:a16="http://schemas.microsoft.com/office/drawing/2014/main" id="{20EFEAE9-EB61-1BD1-ACB9-8E0E3DED6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761" y="1651282"/>
            <a:ext cx="5601710" cy="1828657"/>
          </a:xfrm>
          <a:prstGeom prst="rect">
            <a:avLst/>
          </a:prstGeom>
        </p:spPr>
      </p:pic>
      <p:pic>
        <p:nvPicPr>
          <p:cNvPr id="9" name="图片 8">
            <a:extLst>
              <a:ext uri="{FF2B5EF4-FFF2-40B4-BE49-F238E27FC236}">
                <a16:creationId xmlns:a16="http://schemas.microsoft.com/office/drawing/2014/main" id="{E42E33C6-E395-0811-A57D-3388DBF47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364" y="2801494"/>
            <a:ext cx="7000875" cy="3857625"/>
          </a:xfrm>
          <a:prstGeom prst="rect">
            <a:avLst/>
          </a:prstGeom>
        </p:spPr>
      </p:pic>
    </p:spTree>
    <p:extLst>
      <p:ext uri="{BB962C8B-B14F-4D97-AF65-F5344CB8AC3E}">
        <p14:creationId xmlns:p14="http://schemas.microsoft.com/office/powerpoint/2010/main" val="2954428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25E7F0B-F189-AB8D-4465-C5393AE79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48" y="1238250"/>
            <a:ext cx="7658100" cy="5619750"/>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88248" y="313355"/>
            <a:ext cx="2590115" cy="355600"/>
          </a:xfrm>
        </p:spPr>
        <p:txBody>
          <a:bodyPr/>
          <a:lstStyle/>
          <a:p>
            <a:r>
              <a:rPr lang="zh-CN" altLang="en-US" dirty="0"/>
              <a:t>优先级：就绪队列</a:t>
            </a:r>
          </a:p>
        </p:txBody>
      </p:sp>
      <p:sp>
        <p:nvSpPr>
          <p:cNvPr id="3" name="文本框 2">
            <a:extLst>
              <a:ext uri="{FF2B5EF4-FFF2-40B4-BE49-F238E27FC236}">
                <a16:creationId xmlns:a16="http://schemas.microsoft.com/office/drawing/2014/main" id="{DBEDE97C-E5C7-9158-27C6-22867AA77B8E}"/>
              </a:ext>
            </a:extLst>
          </p:cNvPr>
          <p:cNvSpPr txBox="1"/>
          <p:nvPr/>
        </p:nvSpPr>
        <p:spPr>
          <a:xfrm>
            <a:off x="288248" y="884307"/>
            <a:ext cx="6108492" cy="707886"/>
          </a:xfrm>
          <a:prstGeom prst="rect">
            <a:avLst/>
          </a:prstGeom>
          <a:noFill/>
        </p:spPr>
        <p:txBody>
          <a:bodyPr wrap="square">
            <a:spAutoFit/>
          </a:bodyPr>
          <a:lstStyle/>
          <a:p>
            <a:r>
              <a:rPr lang="zh-CN" altLang="en-US" sz="2000" b="1" dirty="0">
                <a:latin typeface="等线" panose="02010600030101010101" pitchFamily="2" charset="-122"/>
                <a:ea typeface="等线" panose="02010600030101010101" pitchFamily="2" charset="-122"/>
                <a:cs typeface="Times New Roman" panose="02020603050405020304" pitchFamily="18" charset="0"/>
              </a:rPr>
              <a:t>任务插入就绪队列</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000" b="1"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5C096FA-E477-6732-4C66-DBB22015B065}"/>
              </a:ext>
            </a:extLst>
          </p:cNvPr>
          <p:cNvSpPr txBox="1"/>
          <p:nvPr/>
        </p:nvSpPr>
        <p:spPr>
          <a:xfrm>
            <a:off x="8113426" y="1592193"/>
            <a:ext cx="3668843" cy="2862322"/>
          </a:xfrm>
          <a:prstGeom prst="rect">
            <a:avLst/>
          </a:prstGeom>
          <a:noFill/>
        </p:spPr>
        <p:txBody>
          <a:bodyPr wrap="square">
            <a:spAutoFit/>
          </a:bodyPr>
          <a:lstStyle/>
          <a:p>
            <a:r>
              <a:rPr lang="zh-CN" altLang="en-US" dirty="0">
                <a:ea typeface="等线" panose="02010600030101010101" pitchFamily="2" charset="-122"/>
                <a:cs typeface="Times New Roman" panose="02020603050405020304" pitchFamily="18" charset="0"/>
              </a:rPr>
              <a:t>虽然任务的优先级已经确定，但是在插入就绪队列时，根据不同的调度策略和不同的剩余时间片来判断在指定优先级就绪队列处是从队首还是从队尾插入该任务，对于处在同一优先级的任务的调度顺序会有影响。</a:t>
            </a:r>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从优先级队列中删除就是直接删除了，没什么特别的。</a:t>
            </a:r>
          </a:p>
          <a:p>
            <a:endParaRPr lang="zh-CN" altLang="en-US" dirty="0"/>
          </a:p>
        </p:txBody>
      </p:sp>
    </p:spTree>
    <p:extLst>
      <p:ext uri="{BB962C8B-B14F-4D97-AF65-F5344CB8AC3E}">
        <p14:creationId xmlns:p14="http://schemas.microsoft.com/office/powerpoint/2010/main" val="3731848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88248" y="295760"/>
            <a:ext cx="2590115" cy="355600"/>
          </a:xfrm>
        </p:spPr>
        <p:txBody>
          <a:bodyPr/>
          <a:lstStyle/>
          <a:p>
            <a:r>
              <a:rPr lang="zh-CN" altLang="en-US" dirty="0"/>
              <a:t>优先级：管理优先级</a:t>
            </a:r>
          </a:p>
        </p:txBody>
      </p:sp>
      <p:sp>
        <p:nvSpPr>
          <p:cNvPr id="3" name="文本框 2">
            <a:extLst>
              <a:ext uri="{FF2B5EF4-FFF2-40B4-BE49-F238E27FC236}">
                <a16:creationId xmlns:a16="http://schemas.microsoft.com/office/drawing/2014/main" id="{DBEDE97C-E5C7-9158-27C6-22867AA77B8E}"/>
              </a:ext>
            </a:extLst>
          </p:cNvPr>
          <p:cNvSpPr txBox="1"/>
          <p:nvPr/>
        </p:nvSpPr>
        <p:spPr>
          <a:xfrm>
            <a:off x="288248" y="884307"/>
            <a:ext cx="6108492" cy="707886"/>
          </a:xfrm>
          <a:prstGeom prst="rect">
            <a:avLst/>
          </a:prstGeom>
          <a:noFill/>
        </p:spPr>
        <p:txBody>
          <a:bodyPr wrap="square">
            <a:spAutoFit/>
          </a:bodyPr>
          <a:lstStyle/>
          <a:p>
            <a:r>
              <a:rPr lang="zh-CN" altLang="zh-CN" sz="2000" b="1" dirty="0">
                <a:latin typeface="等线" panose="02010600030101010101" pitchFamily="2" charset="-122"/>
                <a:ea typeface="等线" panose="02010600030101010101" pitchFamily="2" charset="-122"/>
                <a:cs typeface="Times New Roman" panose="02020603050405020304" pitchFamily="18" charset="0"/>
              </a:rPr>
              <a:t>优先级</a:t>
            </a:r>
            <a:r>
              <a:rPr lang="zh-CN" altLang="en-US" sz="2000" b="1" dirty="0">
                <a:latin typeface="等线" panose="02010600030101010101" pitchFamily="2" charset="-122"/>
                <a:ea typeface="等线" panose="02010600030101010101" pitchFamily="2" charset="-122"/>
                <a:cs typeface="Times New Roman" panose="02020603050405020304" pitchFamily="18" charset="0"/>
              </a:rPr>
              <a:t>初始化</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000" b="1"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5C096FA-E477-6732-4C66-DBB22015B065}"/>
              </a:ext>
            </a:extLst>
          </p:cNvPr>
          <p:cNvSpPr txBox="1"/>
          <p:nvPr/>
        </p:nvSpPr>
        <p:spPr>
          <a:xfrm>
            <a:off x="6554448" y="3674765"/>
            <a:ext cx="4688174" cy="1477328"/>
          </a:xfrm>
          <a:prstGeom prst="rect">
            <a:avLst/>
          </a:prstGeom>
          <a:noFill/>
        </p:spPr>
        <p:txBody>
          <a:bodyPr wrap="square">
            <a:spAutoFit/>
          </a:bodyPr>
          <a:lstStyle/>
          <a:p>
            <a:r>
              <a:rPr lang="en-US" altLang="zh-CN" dirty="0" err="1">
                <a:ea typeface="等线" panose="02010600030101010101" pitchFamily="2" charset="-122"/>
                <a:cs typeface="Times New Roman" panose="02020603050405020304" pitchFamily="18" charset="0"/>
              </a:rPr>
              <a:t>initParam</a:t>
            </a:r>
            <a:r>
              <a:rPr lang="zh-CN" altLang="en-US" dirty="0">
                <a:ea typeface="等线" panose="02010600030101010101" pitchFamily="2" charset="-122"/>
                <a:cs typeface="Times New Roman" panose="02020603050405020304" pitchFamily="18" charset="0"/>
              </a:rPr>
              <a:t>最开始是在这个函数内作为</a:t>
            </a:r>
            <a:r>
              <a:rPr lang="en-US" altLang="zh-CN" dirty="0" err="1">
                <a:ea typeface="等线" panose="02010600030101010101" pitchFamily="2" charset="-122"/>
                <a:cs typeface="Times New Roman" panose="02020603050405020304" pitchFamily="18" charset="0"/>
              </a:rPr>
              <a:t>appTask</a:t>
            </a:r>
            <a:r>
              <a:rPr lang="zh-CN" altLang="en-US" dirty="0">
                <a:ea typeface="等线" panose="02010600030101010101" pitchFamily="2" charset="-122"/>
                <a:cs typeface="Times New Roman" panose="02020603050405020304" pitchFamily="18" charset="0"/>
              </a:rPr>
              <a:t>变量被确定，并没有直接涉及到优先级的具体数值</a:t>
            </a:r>
            <a:r>
              <a:rPr lang="en-US" altLang="zh-CN" dirty="0">
                <a:ea typeface="等线" panose="02010600030101010101" pitchFamily="2" charset="-122"/>
                <a:cs typeface="Times New Roman" panose="02020603050405020304" pitchFamily="18" charset="0"/>
              </a:rPr>
              <a:t>,</a:t>
            </a:r>
            <a:r>
              <a:rPr lang="zh-CN" altLang="en-US" dirty="0">
                <a:ea typeface="等线" panose="02010600030101010101" pitchFamily="2" charset="-122"/>
                <a:cs typeface="Times New Roman" panose="02020603050405020304" pitchFamily="18" charset="0"/>
              </a:rPr>
              <a:t>除了</a:t>
            </a:r>
            <a:r>
              <a:rPr lang="en-US" altLang="zh-CN" dirty="0" err="1">
                <a:ea typeface="等线" panose="02010600030101010101" pitchFamily="2" charset="-122"/>
                <a:cs typeface="Times New Roman" panose="02020603050405020304" pitchFamily="18" charset="0"/>
              </a:rPr>
              <a:t>usTaskPrio</a:t>
            </a:r>
            <a:r>
              <a:rPr lang="zh-CN" altLang="en-US" dirty="0">
                <a:ea typeface="等线" panose="02010600030101010101" pitchFamily="2" charset="-122"/>
                <a:cs typeface="Times New Roman" panose="02020603050405020304" pitchFamily="18" charset="0"/>
              </a:rPr>
              <a:t>（任务在用户模式下的优先级，和内核模式不同，所以用了一个宏定义</a:t>
            </a:r>
            <a:endParaRPr lang="zh-CN" altLang="en-US" dirty="0"/>
          </a:p>
        </p:txBody>
      </p:sp>
      <p:grpSp>
        <p:nvGrpSpPr>
          <p:cNvPr id="2" name="组合 1">
            <a:extLst>
              <a:ext uri="{FF2B5EF4-FFF2-40B4-BE49-F238E27FC236}">
                <a16:creationId xmlns:a16="http://schemas.microsoft.com/office/drawing/2014/main" id="{FAFA99DB-D054-B1AE-6816-39B23D3C0DF9}"/>
              </a:ext>
            </a:extLst>
          </p:cNvPr>
          <p:cNvGrpSpPr/>
          <p:nvPr/>
        </p:nvGrpSpPr>
        <p:grpSpPr>
          <a:xfrm>
            <a:off x="348365" y="2930383"/>
            <a:ext cx="6048375" cy="3267075"/>
            <a:chOff x="288248" y="1592193"/>
            <a:chExt cx="6048375" cy="3267075"/>
          </a:xfrm>
        </p:grpSpPr>
        <p:pic>
          <p:nvPicPr>
            <p:cNvPr id="6" name="图片 5">
              <a:extLst>
                <a:ext uri="{FF2B5EF4-FFF2-40B4-BE49-F238E27FC236}">
                  <a16:creationId xmlns:a16="http://schemas.microsoft.com/office/drawing/2014/main" id="{B097EFC8-FD4F-A002-C77E-D5AB10315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48" y="1592193"/>
              <a:ext cx="6048375" cy="3267075"/>
            </a:xfrm>
            <a:prstGeom prst="rect">
              <a:avLst/>
            </a:prstGeom>
          </p:spPr>
        </p:pic>
        <p:cxnSp>
          <p:nvCxnSpPr>
            <p:cNvPr id="7" name="直接连接符 6">
              <a:extLst>
                <a:ext uri="{FF2B5EF4-FFF2-40B4-BE49-F238E27FC236}">
                  <a16:creationId xmlns:a16="http://schemas.microsoft.com/office/drawing/2014/main" id="{AD0AEF0D-B604-3095-906C-8EBFD3E6ACFA}"/>
                </a:ext>
              </a:extLst>
            </p:cNvPr>
            <p:cNvCxnSpPr>
              <a:cxnSpLocks/>
            </p:cNvCxnSpPr>
            <p:nvPr/>
          </p:nvCxnSpPr>
          <p:spPr>
            <a:xfrm>
              <a:off x="423962" y="4063416"/>
              <a:ext cx="3638372"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grpSp>
      <p:pic>
        <p:nvPicPr>
          <p:cNvPr id="12" name="图片 11">
            <a:extLst>
              <a:ext uri="{FF2B5EF4-FFF2-40B4-BE49-F238E27FC236}">
                <a16:creationId xmlns:a16="http://schemas.microsoft.com/office/drawing/2014/main" id="{2CB3BEFD-0F37-5482-BE49-2545B869F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4448" y="5543876"/>
            <a:ext cx="4225743" cy="298081"/>
          </a:xfrm>
          <a:prstGeom prst="rect">
            <a:avLst/>
          </a:prstGeom>
        </p:spPr>
      </p:pic>
      <p:sp>
        <p:nvSpPr>
          <p:cNvPr id="9" name="文本框 8">
            <a:extLst>
              <a:ext uri="{FF2B5EF4-FFF2-40B4-BE49-F238E27FC236}">
                <a16:creationId xmlns:a16="http://schemas.microsoft.com/office/drawing/2014/main" id="{219E9362-0861-5868-471D-442562BAA8BF}"/>
              </a:ext>
            </a:extLst>
          </p:cNvPr>
          <p:cNvSpPr txBox="1"/>
          <p:nvPr/>
        </p:nvSpPr>
        <p:spPr>
          <a:xfrm>
            <a:off x="288248" y="1314124"/>
            <a:ext cx="11733863" cy="646331"/>
          </a:xfrm>
          <a:prstGeom prst="rect">
            <a:avLst/>
          </a:prstGeom>
          <a:noFill/>
        </p:spPr>
        <p:txBody>
          <a:bodyPr wrap="square">
            <a:spAutoFit/>
          </a:bodyPr>
          <a:lstStyle/>
          <a:p>
            <a:r>
              <a:rPr lang="zh-CN" altLang="en-US" dirty="0"/>
              <a:t>BcacheAsyncPrereadInit</a:t>
            </a:r>
            <a:r>
              <a:rPr lang="en-US" altLang="zh-CN" dirty="0"/>
              <a:t>-&gt;</a:t>
            </a:r>
            <a:r>
              <a:rPr lang="en-US" altLang="zh-CN" dirty="0" err="1"/>
              <a:t>LOS_TaskCreate</a:t>
            </a:r>
            <a:r>
              <a:rPr lang="en-US" altLang="zh-CN" dirty="0"/>
              <a:t>-&gt;</a:t>
            </a:r>
            <a:r>
              <a:rPr lang="en-US" altLang="zh-CN" dirty="0" err="1"/>
              <a:t>LOS_TaskCreateOnly</a:t>
            </a:r>
            <a:r>
              <a:rPr lang="en-US" altLang="zh-CN" dirty="0"/>
              <a:t>-&gt;</a:t>
            </a:r>
            <a:r>
              <a:rPr lang="en-US" altLang="zh-CN" dirty="0" err="1"/>
              <a:t>OsTaskCBInit</a:t>
            </a:r>
            <a:r>
              <a:rPr lang="en-US" altLang="zh-CN" dirty="0"/>
              <a:t>-&gt;</a:t>
            </a:r>
            <a:r>
              <a:rPr lang="en-US" altLang="zh-CN" dirty="0" err="1"/>
              <a:t>OsProcessAddNewTask</a:t>
            </a:r>
            <a:endParaRPr lang="en-US" altLang="zh-CN" dirty="0"/>
          </a:p>
          <a:p>
            <a:r>
              <a:rPr lang="en-US" altLang="zh-CN" dirty="0"/>
              <a:t>                                                                                                                                -&gt;</a:t>
            </a:r>
            <a:r>
              <a:rPr lang="en-US" altLang="zh-CN" dirty="0" err="1"/>
              <a:t>OsSchedParamInit</a:t>
            </a:r>
            <a:endParaRPr lang="en-US" altLang="zh-CN" dirty="0"/>
          </a:p>
        </p:txBody>
      </p:sp>
      <p:sp>
        <p:nvSpPr>
          <p:cNvPr id="10" name="文本框 9">
            <a:extLst>
              <a:ext uri="{FF2B5EF4-FFF2-40B4-BE49-F238E27FC236}">
                <a16:creationId xmlns:a16="http://schemas.microsoft.com/office/drawing/2014/main" id="{E1B0DE44-BD2E-FF4E-1B5E-D49A3CCDAD85}"/>
              </a:ext>
            </a:extLst>
          </p:cNvPr>
          <p:cNvSpPr txBox="1"/>
          <p:nvPr/>
        </p:nvSpPr>
        <p:spPr>
          <a:xfrm>
            <a:off x="9092666" y="2284052"/>
            <a:ext cx="2929445" cy="646331"/>
          </a:xfrm>
          <a:prstGeom prst="rect">
            <a:avLst/>
          </a:prstGeom>
          <a:noFill/>
        </p:spPr>
        <p:txBody>
          <a:bodyPr wrap="square">
            <a:spAutoFit/>
          </a:bodyPr>
          <a:lstStyle/>
          <a:p>
            <a:r>
              <a:rPr lang="en-US" altLang="zh-CN" dirty="0" err="1"/>
              <a:t>HPFTaskSchedParamInit</a:t>
            </a:r>
            <a:r>
              <a:rPr lang="en-US" altLang="zh-CN" dirty="0"/>
              <a:t>/</a:t>
            </a:r>
            <a:r>
              <a:rPr lang="en-US" altLang="zh-CN" dirty="0" err="1"/>
              <a:t>IdleTaskSchedParamInit</a:t>
            </a:r>
            <a:endParaRPr lang="zh-CN" altLang="en-US" dirty="0"/>
          </a:p>
        </p:txBody>
      </p:sp>
      <p:cxnSp>
        <p:nvCxnSpPr>
          <p:cNvPr id="13" name="直接箭头连接符 12">
            <a:extLst>
              <a:ext uri="{FF2B5EF4-FFF2-40B4-BE49-F238E27FC236}">
                <a16:creationId xmlns:a16="http://schemas.microsoft.com/office/drawing/2014/main" id="{6B362D0F-32DB-A0E3-61F6-1E8CFF3188BF}"/>
              </a:ext>
            </a:extLst>
          </p:cNvPr>
          <p:cNvCxnSpPr>
            <a:endCxn id="10" idx="0"/>
          </p:cNvCxnSpPr>
          <p:nvPr/>
        </p:nvCxnSpPr>
        <p:spPr>
          <a:xfrm>
            <a:off x="10557388" y="1960455"/>
            <a:ext cx="1" cy="3235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2950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110EDAF-1697-9457-7132-2DAA0056C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48" y="1484148"/>
            <a:ext cx="7038975" cy="4962525"/>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88248" y="313355"/>
            <a:ext cx="2590115" cy="355600"/>
          </a:xfrm>
        </p:spPr>
        <p:txBody>
          <a:bodyPr/>
          <a:lstStyle/>
          <a:p>
            <a:r>
              <a:rPr lang="zh-CN" altLang="en-US" dirty="0"/>
              <a:t>优先级：管理优先级</a:t>
            </a:r>
          </a:p>
        </p:txBody>
      </p:sp>
      <p:sp>
        <p:nvSpPr>
          <p:cNvPr id="3" name="文本框 2">
            <a:extLst>
              <a:ext uri="{FF2B5EF4-FFF2-40B4-BE49-F238E27FC236}">
                <a16:creationId xmlns:a16="http://schemas.microsoft.com/office/drawing/2014/main" id="{DBEDE97C-E5C7-9158-27C6-22867AA77B8E}"/>
              </a:ext>
            </a:extLst>
          </p:cNvPr>
          <p:cNvSpPr txBox="1"/>
          <p:nvPr/>
        </p:nvSpPr>
        <p:spPr>
          <a:xfrm>
            <a:off x="288248" y="884307"/>
            <a:ext cx="6108492" cy="707886"/>
          </a:xfrm>
          <a:prstGeom prst="rect">
            <a:avLst/>
          </a:prstGeom>
          <a:noFill/>
        </p:spPr>
        <p:txBody>
          <a:bodyPr wrap="square">
            <a:spAutoFit/>
          </a:bodyPr>
          <a:lstStyle/>
          <a:p>
            <a:r>
              <a:rPr lang="zh-CN" altLang="zh-CN" sz="2000" b="1" dirty="0">
                <a:latin typeface="等线" panose="02010600030101010101" pitchFamily="2" charset="-122"/>
                <a:ea typeface="等线" panose="02010600030101010101" pitchFamily="2" charset="-122"/>
                <a:cs typeface="Times New Roman" panose="02020603050405020304" pitchFamily="18" charset="0"/>
              </a:rPr>
              <a:t>优先级</a:t>
            </a:r>
            <a:r>
              <a:rPr lang="zh-CN" altLang="en-US" sz="2000" b="1" dirty="0">
                <a:latin typeface="等线" panose="02010600030101010101" pitchFamily="2" charset="-122"/>
                <a:ea typeface="等线" panose="02010600030101010101" pitchFamily="2" charset="-122"/>
                <a:cs typeface="Times New Roman" panose="02020603050405020304" pitchFamily="18" charset="0"/>
              </a:rPr>
              <a:t>初始化</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000" b="1"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5C096FA-E477-6732-4C66-DBB22015B065}"/>
              </a:ext>
            </a:extLst>
          </p:cNvPr>
          <p:cNvSpPr txBox="1"/>
          <p:nvPr/>
        </p:nvSpPr>
        <p:spPr>
          <a:xfrm>
            <a:off x="7503826" y="2146829"/>
            <a:ext cx="4688174" cy="369332"/>
          </a:xfrm>
          <a:prstGeom prst="rect">
            <a:avLst/>
          </a:prstGeom>
          <a:noFill/>
        </p:spPr>
        <p:txBody>
          <a:bodyPr wrap="square">
            <a:spAutoFit/>
          </a:bodyPr>
          <a:lstStyle/>
          <a:p>
            <a:r>
              <a:rPr lang="en-US" altLang="zh-CN" dirty="0" err="1">
                <a:ea typeface="等线" panose="02010600030101010101" pitchFamily="2" charset="-122"/>
                <a:cs typeface="Times New Roman" panose="02020603050405020304" pitchFamily="18" charset="0"/>
              </a:rPr>
              <a:t>initParam</a:t>
            </a:r>
            <a:r>
              <a:rPr lang="zh-CN" altLang="en-US" dirty="0">
                <a:ea typeface="等线" panose="02010600030101010101" pitchFamily="2" charset="-122"/>
                <a:cs typeface="Times New Roman" panose="02020603050405020304" pitchFamily="18" charset="0"/>
              </a:rPr>
              <a:t>被传进任务创建函数</a:t>
            </a:r>
            <a:endParaRPr lang="zh-CN" altLang="en-US" dirty="0"/>
          </a:p>
        </p:txBody>
      </p:sp>
      <p:cxnSp>
        <p:nvCxnSpPr>
          <p:cNvPr id="7" name="直接连接符 6">
            <a:extLst>
              <a:ext uri="{FF2B5EF4-FFF2-40B4-BE49-F238E27FC236}">
                <a16:creationId xmlns:a16="http://schemas.microsoft.com/office/drawing/2014/main" id="{5E2C04BC-8145-AF84-2F09-955F498B1C89}"/>
              </a:ext>
            </a:extLst>
          </p:cNvPr>
          <p:cNvCxnSpPr>
            <a:cxnSpLocks/>
          </p:cNvCxnSpPr>
          <p:nvPr/>
        </p:nvCxnSpPr>
        <p:spPr>
          <a:xfrm>
            <a:off x="408973" y="4048426"/>
            <a:ext cx="3410261"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9309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32CB18B-3F01-2DFB-3B66-98F6C88CA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913" y="1330518"/>
            <a:ext cx="6819340" cy="5435816"/>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88248" y="305602"/>
            <a:ext cx="2590115" cy="355600"/>
          </a:xfrm>
        </p:spPr>
        <p:txBody>
          <a:bodyPr/>
          <a:lstStyle/>
          <a:p>
            <a:r>
              <a:rPr lang="zh-CN" altLang="en-US" dirty="0"/>
              <a:t>优先级：管理优先级</a:t>
            </a:r>
          </a:p>
        </p:txBody>
      </p:sp>
      <p:sp>
        <p:nvSpPr>
          <p:cNvPr id="3" name="文本框 2">
            <a:extLst>
              <a:ext uri="{FF2B5EF4-FFF2-40B4-BE49-F238E27FC236}">
                <a16:creationId xmlns:a16="http://schemas.microsoft.com/office/drawing/2014/main" id="{DBEDE97C-E5C7-9158-27C6-22867AA77B8E}"/>
              </a:ext>
            </a:extLst>
          </p:cNvPr>
          <p:cNvSpPr txBox="1"/>
          <p:nvPr/>
        </p:nvSpPr>
        <p:spPr>
          <a:xfrm>
            <a:off x="288248" y="884307"/>
            <a:ext cx="6108492" cy="707886"/>
          </a:xfrm>
          <a:prstGeom prst="rect">
            <a:avLst/>
          </a:prstGeom>
          <a:noFill/>
        </p:spPr>
        <p:txBody>
          <a:bodyPr wrap="square">
            <a:spAutoFit/>
          </a:bodyPr>
          <a:lstStyle/>
          <a:p>
            <a:r>
              <a:rPr lang="zh-CN" altLang="zh-CN" sz="2000" b="1" dirty="0">
                <a:latin typeface="等线" panose="02010600030101010101" pitchFamily="2" charset="-122"/>
                <a:ea typeface="等线" panose="02010600030101010101" pitchFamily="2" charset="-122"/>
                <a:cs typeface="Times New Roman" panose="02020603050405020304" pitchFamily="18" charset="0"/>
              </a:rPr>
              <a:t>优先级</a:t>
            </a:r>
            <a:r>
              <a:rPr lang="zh-CN" altLang="en-US" sz="2000" b="1" dirty="0">
                <a:latin typeface="等线" panose="02010600030101010101" pitchFamily="2" charset="-122"/>
                <a:ea typeface="等线" panose="02010600030101010101" pitchFamily="2" charset="-122"/>
                <a:cs typeface="Times New Roman" panose="02020603050405020304" pitchFamily="18" charset="0"/>
              </a:rPr>
              <a:t>初始化</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000" b="1"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5C096FA-E477-6732-4C66-DBB22015B065}"/>
              </a:ext>
            </a:extLst>
          </p:cNvPr>
          <p:cNvSpPr txBox="1"/>
          <p:nvPr/>
        </p:nvSpPr>
        <p:spPr>
          <a:xfrm>
            <a:off x="7503826" y="2146829"/>
            <a:ext cx="4688174" cy="369332"/>
          </a:xfrm>
          <a:prstGeom prst="rect">
            <a:avLst/>
          </a:prstGeom>
          <a:noFill/>
        </p:spPr>
        <p:txBody>
          <a:bodyPr wrap="square">
            <a:spAutoFit/>
          </a:bodyPr>
          <a:lstStyle/>
          <a:p>
            <a:r>
              <a:rPr lang="en-US" altLang="zh-CN" dirty="0" err="1">
                <a:ea typeface="等线" panose="02010600030101010101" pitchFamily="2" charset="-122"/>
                <a:cs typeface="Times New Roman" panose="02020603050405020304" pitchFamily="18" charset="0"/>
              </a:rPr>
              <a:t>initParam</a:t>
            </a:r>
            <a:r>
              <a:rPr lang="zh-CN" altLang="en-US" dirty="0">
                <a:ea typeface="等线" panose="02010600030101010101" pitchFamily="2" charset="-122"/>
                <a:cs typeface="Times New Roman" panose="02020603050405020304" pitchFamily="18" charset="0"/>
              </a:rPr>
              <a:t>被传进</a:t>
            </a:r>
            <a:r>
              <a:rPr lang="en-US" altLang="zh-CN" dirty="0">
                <a:ea typeface="等线" panose="02010600030101010101" pitchFamily="2" charset="-122"/>
                <a:cs typeface="Times New Roman" panose="02020603050405020304" pitchFamily="18" charset="0"/>
              </a:rPr>
              <a:t>TCB</a:t>
            </a:r>
            <a:r>
              <a:rPr lang="zh-CN" altLang="en-US" dirty="0">
                <a:ea typeface="等线" panose="02010600030101010101" pitchFamily="2" charset="-122"/>
                <a:cs typeface="Times New Roman" panose="02020603050405020304" pitchFamily="18" charset="0"/>
              </a:rPr>
              <a:t>初始化函数</a:t>
            </a:r>
            <a:endParaRPr lang="zh-CN" altLang="en-US" dirty="0"/>
          </a:p>
        </p:txBody>
      </p:sp>
      <p:cxnSp>
        <p:nvCxnSpPr>
          <p:cNvPr id="7" name="直接连接符 6">
            <a:extLst>
              <a:ext uri="{FF2B5EF4-FFF2-40B4-BE49-F238E27FC236}">
                <a16:creationId xmlns:a16="http://schemas.microsoft.com/office/drawing/2014/main" id="{5E2C04BC-8145-AF84-2F09-955F498B1C89}"/>
              </a:ext>
            </a:extLst>
          </p:cNvPr>
          <p:cNvCxnSpPr>
            <a:cxnSpLocks/>
          </p:cNvCxnSpPr>
          <p:nvPr/>
        </p:nvCxnSpPr>
        <p:spPr>
          <a:xfrm>
            <a:off x="633826" y="4348229"/>
            <a:ext cx="5047446"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15757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F5B1744-1FC2-E458-445C-D02CB7A3C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47" y="1486747"/>
            <a:ext cx="8610600" cy="5305425"/>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43961" y="284993"/>
            <a:ext cx="2590115" cy="355600"/>
          </a:xfrm>
        </p:spPr>
        <p:txBody>
          <a:bodyPr/>
          <a:lstStyle/>
          <a:p>
            <a:r>
              <a:rPr lang="zh-CN" altLang="en-US" dirty="0"/>
              <a:t>优先级：管理优先级</a:t>
            </a:r>
          </a:p>
        </p:txBody>
      </p:sp>
      <p:sp>
        <p:nvSpPr>
          <p:cNvPr id="3" name="文本框 2">
            <a:extLst>
              <a:ext uri="{FF2B5EF4-FFF2-40B4-BE49-F238E27FC236}">
                <a16:creationId xmlns:a16="http://schemas.microsoft.com/office/drawing/2014/main" id="{DBEDE97C-E5C7-9158-27C6-22867AA77B8E}"/>
              </a:ext>
            </a:extLst>
          </p:cNvPr>
          <p:cNvSpPr txBox="1"/>
          <p:nvPr/>
        </p:nvSpPr>
        <p:spPr>
          <a:xfrm>
            <a:off x="288247" y="913466"/>
            <a:ext cx="10069955" cy="400110"/>
          </a:xfrm>
          <a:prstGeom prst="rect">
            <a:avLst/>
          </a:prstGeom>
          <a:noFill/>
        </p:spPr>
        <p:txBody>
          <a:bodyPr wrap="square">
            <a:spAutoFit/>
          </a:bodyPr>
          <a:lstStyle/>
          <a:p>
            <a:r>
              <a:rPr lang="zh-CN" altLang="zh-CN" sz="2000" b="1" dirty="0">
                <a:latin typeface="等线" panose="02010600030101010101" pitchFamily="2" charset="-122"/>
                <a:ea typeface="等线" panose="02010600030101010101" pitchFamily="2" charset="-122"/>
                <a:cs typeface="Times New Roman" panose="02020603050405020304" pitchFamily="18" charset="0"/>
              </a:rPr>
              <a:t>优先级</a:t>
            </a:r>
            <a:r>
              <a:rPr lang="zh-CN" altLang="en-US" sz="2000" b="1" dirty="0">
                <a:latin typeface="等线" panose="02010600030101010101" pitchFamily="2" charset="-122"/>
                <a:ea typeface="等线" panose="02010600030101010101" pitchFamily="2" charset="-122"/>
                <a:cs typeface="Times New Roman" panose="02020603050405020304" pitchFamily="18" charset="0"/>
              </a:rPr>
              <a:t>初始化</a:t>
            </a:r>
          </a:p>
        </p:txBody>
      </p:sp>
      <p:cxnSp>
        <p:nvCxnSpPr>
          <p:cNvPr id="7" name="直接连接符 6">
            <a:extLst>
              <a:ext uri="{FF2B5EF4-FFF2-40B4-BE49-F238E27FC236}">
                <a16:creationId xmlns:a16="http://schemas.microsoft.com/office/drawing/2014/main" id="{81AFD59D-09B4-498A-40D3-E61884B8B79A}"/>
              </a:ext>
            </a:extLst>
          </p:cNvPr>
          <p:cNvCxnSpPr>
            <a:cxnSpLocks/>
          </p:cNvCxnSpPr>
          <p:nvPr/>
        </p:nvCxnSpPr>
        <p:spPr>
          <a:xfrm>
            <a:off x="468933" y="4797934"/>
            <a:ext cx="4307933"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0" name="文本框 9">
            <a:extLst>
              <a:ext uri="{FF2B5EF4-FFF2-40B4-BE49-F238E27FC236}">
                <a16:creationId xmlns:a16="http://schemas.microsoft.com/office/drawing/2014/main" id="{92CC50ED-259F-C5C0-F24D-8469E004D7F4}"/>
              </a:ext>
            </a:extLst>
          </p:cNvPr>
          <p:cNvSpPr txBox="1"/>
          <p:nvPr/>
        </p:nvSpPr>
        <p:spPr>
          <a:xfrm>
            <a:off x="9088101" y="1966946"/>
            <a:ext cx="2939007" cy="3693319"/>
          </a:xfrm>
          <a:prstGeom prst="rect">
            <a:avLst/>
          </a:prstGeom>
          <a:noFill/>
        </p:spPr>
        <p:txBody>
          <a:bodyPr wrap="square">
            <a:spAutoFit/>
          </a:bodyPr>
          <a:lstStyle/>
          <a:p>
            <a:r>
              <a:rPr lang="en-US" altLang="zh-CN" dirty="0" err="1">
                <a:ea typeface="等线" panose="02010600030101010101" pitchFamily="2" charset="-122"/>
                <a:cs typeface="Times New Roman" panose="02020603050405020304" pitchFamily="18" charset="0"/>
              </a:rPr>
              <a:t>schedParam</a:t>
            </a:r>
            <a:r>
              <a:rPr lang="zh-CN" altLang="en-US" dirty="0">
                <a:ea typeface="等线" panose="02010600030101010101" pitchFamily="2" charset="-122"/>
                <a:cs typeface="Times New Roman" panose="02020603050405020304" pitchFamily="18" charset="0"/>
              </a:rPr>
              <a:t>初始化时每个成员的值均为</a:t>
            </a:r>
            <a:r>
              <a:rPr lang="en-US" altLang="zh-CN" dirty="0">
                <a:ea typeface="等线" panose="02010600030101010101" pitchFamily="2" charset="-122"/>
                <a:cs typeface="Times New Roman" panose="02020603050405020304" pitchFamily="18" charset="0"/>
              </a:rPr>
              <a:t>0</a:t>
            </a:r>
            <a:r>
              <a:rPr lang="zh-CN" altLang="en-US" dirty="0">
                <a:ea typeface="等线" panose="02010600030101010101" pitchFamily="2" charset="-122"/>
                <a:cs typeface="Times New Roman" panose="02020603050405020304" pitchFamily="18" charset="0"/>
              </a:rPr>
              <a:t>，然后在</a:t>
            </a:r>
            <a:r>
              <a:rPr lang="en-US" altLang="zh-CN" dirty="0" err="1">
                <a:ea typeface="等线" panose="02010600030101010101" pitchFamily="2" charset="-122"/>
                <a:cs typeface="Times New Roman" panose="02020603050405020304" pitchFamily="18" charset="0"/>
              </a:rPr>
              <a:t>OsProcessAddTask</a:t>
            </a:r>
            <a:r>
              <a:rPr lang="zh-CN" altLang="en-US" dirty="0">
                <a:ea typeface="等线" panose="02010600030101010101" pitchFamily="2" charset="-122"/>
                <a:cs typeface="Times New Roman" panose="02020603050405020304" pitchFamily="18" charset="0"/>
              </a:rPr>
              <a:t>函数中将创建的任务加入到指定进程的线程列表时，会通过判断该进程是否为用户模式和进程下的线程数是否为</a:t>
            </a:r>
            <a:r>
              <a:rPr lang="en-US" altLang="zh-CN" dirty="0">
                <a:ea typeface="等线" panose="02010600030101010101" pitchFamily="2" charset="-122"/>
                <a:cs typeface="Times New Roman" panose="02020603050405020304" pitchFamily="18" charset="0"/>
              </a:rPr>
              <a:t>0</a:t>
            </a:r>
            <a:r>
              <a:rPr lang="zh-CN" altLang="en-US" dirty="0">
                <a:ea typeface="等线" panose="02010600030101010101" pitchFamily="2" charset="-122"/>
                <a:cs typeface="Times New Roman" panose="02020603050405020304" pitchFamily="18" charset="0"/>
              </a:rPr>
              <a:t>，而获得不同的</a:t>
            </a:r>
            <a:r>
              <a:rPr lang="en-US" altLang="zh-CN" dirty="0" err="1">
                <a:ea typeface="等线" panose="02010600030101010101" pitchFamily="2" charset="-122"/>
                <a:cs typeface="Times New Roman" panose="02020603050405020304" pitchFamily="18" charset="0"/>
              </a:rPr>
              <a:t>schedParam</a:t>
            </a:r>
            <a:r>
              <a:rPr lang="zh-CN" altLang="en-US" dirty="0">
                <a:ea typeface="等线" panose="02010600030101010101" pitchFamily="2" charset="-122"/>
                <a:cs typeface="Times New Roman" panose="02020603050405020304" pitchFamily="18" charset="0"/>
              </a:rPr>
              <a:t>值（该变量与任务的优先级息息相关），最后将</a:t>
            </a:r>
            <a:r>
              <a:rPr lang="en-US" altLang="zh-CN" dirty="0" err="1">
                <a:ea typeface="等线" panose="02010600030101010101" pitchFamily="2" charset="-122"/>
                <a:cs typeface="Times New Roman" panose="02020603050405020304" pitchFamily="18" charset="0"/>
              </a:rPr>
              <a:t>schedParam</a:t>
            </a:r>
            <a:r>
              <a:rPr lang="zh-CN" altLang="en-US" dirty="0">
                <a:ea typeface="等线" panose="02010600030101010101" pitchFamily="2" charset="-122"/>
                <a:cs typeface="Times New Roman" panose="02020603050405020304" pitchFamily="18" charset="0"/>
              </a:rPr>
              <a:t>和</a:t>
            </a:r>
            <a:r>
              <a:rPr lang="en-US" altLang="zh-CN" dirty="0" err="1">
                <a:ea typeface="等线" panose="02010600030101010101" pitchFamily="2" charset="-122"/>
                <a:cs typeface="Times New Roman" panose="02020603050405020304" pitchFamily="18" charset="0"/>
              </a:rPr>
              <a:t>initParam</a:t>
            </a:r>
            <a:r>
              <a:rPr lang="zh-CN" altLang="en-US" dirty="0">
                <a:ea typeface="等线" panose="02010600030101010101" pitchFamily="2" charset="-122"/>
                <a:cs typeface="Times New Roman" panose="02020603050405020304" pitchFamily="18" charset="0"/>
              </a:rPr>
              <a:t>一起传进</a:t>
            </a:r>
            <a:r>
              <a:rPr lang="en-US" altLang="zh-CN" dirty="0" err="1">
                <a:ea typeface="等线" panose="02010600030101010101" pitchFamily="2" charset="-122"/>
                <a:cs typeface="Times New Roman" panose="02020603050405020304" pitchFamily="18" charset="0"/>
              </a:rPr>
              <a:t>OsSchedParamInit</a:t>
            </a:r>
            <a:r>
              <a:rPr lang="zh-CN" altLang="en-US" dirty="0">
                <a:ea typeface="等线" panose="02010600030101010101" pitchFamily="2" charset="-122"/>
                <a:cs typeface="Times New Roman" panose="02020603050405020304" pitchFamily="18" charset="0"/>
              </a:rPr>
              <a:t>函数</a:t>
            </a:r>
            <a:endParaRPr lang="zh-CN" altLang="en-US" dirty="0"/>
          </a:p>
        </p:txBody>
      </p:sp>
      <p:cxnSp>
        <p:nvCxnSpPr>
          <p:cNvPr id="11" name="直接连接符 10">
            <a:extLst>
              <a:ext uri="{FF2B5EF4-FFF2-40B4-BE49-F238E27FC236}">
                <a16:creationId xmlns:a16="http://schemas.microsoft.com/office/drawing/2014/main" id="{1C0286BA-B491-4C24-AA53-AE587800F04D}"/>
              </a:ext>
            </a:extLst>
          </p:cNvPr>
          <p:cNvCxnSpPr>
            <a:cxnSpLocks/>
          </p:cNvCxnSpPr>
          <p:nvPr/>
        </p:nvCxnSpPr>
        <p:spPr>
          <a:xfrm>
            <a:off x="588855" y="2420231"/>
            <a:ext cx="2124365"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657599FE-4BB9-9CE7-8D1C-8FF754BAC9F3}"/>
              </a:ext>
            </a:extLst>
          </p:cNvPr>
          <p:cNvCxnSpPr>
            <a:cxnSpLocks/>
          </p:cNvCxnSpPr>
          <p:nvPr/>
        </p:nvCxnSpPr>
        <p:spPr>
          <a:xfrm>
            <a:off x="588855" y="3277169"/>
            <a:ext cx="5167368"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pic>
        <p:nvPicPr>
          <p:cNvPr id="14" name="图片 13">
            <a:extLst>
              <a:ext uri="{FF2B5EF4-FFF2-40B4-BE49-F238E27FC236}">
                <a16:creationId xmlns:a16="http://schemas.microsoft.com/office/drawing/2014/main" id="{00322057-D5FD-EA43-50C9-1FFC38EB7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692" y="969274"/>
            <a:ext cx="1811155" cy="1034946"/>
          </a:xfrm>
          <a:prstGeom prst="rect">
            <a:avLst/>
          </a:prstGeom>
        </p:spPr>
      </p:pic>
    </p:spTree>
    <p:extLst>
      <p:ext uri="{BB962C8B-B14F-4D97-AF65-F5344CB8AC3E}">
        <p14:creationId xmlns:p14="http://schemas.microsoft.com/office/powerpoint/2010/main" val="78359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15E897F0-C59B-00AE-A26E-7226EF3F8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73" y="1401692"/>
            <a:ext cx="6494711" cy="5356463"/>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320096" y="270015"/>
            <a:ext cx="2590115" cy="355600"/>
          </a:xfrm>
        </p:spPr>
        <p:txBody>
          <a:bodyPr/>
          <a:lstStyle/>
          <a:p>
            <a:r>
              <a:rPr lang="zh-CN" altLang="en-US" dirty="0"/>
              <a:t>优先级：管理优先级</a:t>
            </a:r>
          </a:p>
        </p:txBody>
      </p:sp>
      <p:sp>
        <p:nvSpPr>
          <p:cNvPr id="3" name="文本框 2">
            <a:extLst>
              <a:ext uri="{FF2B5EF4-FFF2-40B4-BE49-F238E27FC236}">
                <a16:creationId xmlns:a16="http://schemas.microsoft.com/office/drawing/2014/main" id="{DBEDE97C-E5C7-9158-27C6-22867AA77B8E}"/>
              </a:ext>
            </a:extLst>
          </p:cNvPr>
          <p:cNvSpPr txBox="1"/>
          <p:nvPr/>
        </p:nvSpPr>
        <p:spPr>
          <a:xfrm>
            <a:off x="288248" y="884307"/>
            <a:ext cx="6108492" cy="707886"/>
          </a:xfrm>
          <a:prstGeom prst="rect">
            <a:avLst/>
          </a:prstGeom>
          <a:noFill/>
        </p:spPr>
        <p:txBody>
          <a:bodyPr wrap="square">
            <a:spAutoFit/>
          </a:bodyPr>
          <a:lstStyle/>
          <a:p>
            <a:r>
              <a:rPr lang="zh-CN" altLang="zh-CN" sz="2000" b="1" dirty="0">
                <a:latin typeface="等线" panose="02010600030101010101" pitchFamily="2" charset="-122"/>
                <a:ea typeface="等线" panose="02010600030101010101" pitchFamily="2" charset="-122"/>
                <a:cs typeface="Times New Roman" panose="02020603050405020304" pitchFamily="18" charset="0"/>
              </a:rPr>
              <a:t>优先级</a:t>
            </a:r>
            <a:r>
              <a:rPr lang="zh-CN" altLang="en-US" sz="2000" b="1" dirty="0">
                <a:latin typeface="等线" panose="02010600030101010101" pitchFamily="2" charset="-122"/>
                <a:ea typeface="等线" panose="02010600030101010101" pitchFamily="2" charset="-122"/>
                <a:cs typeface="Times New Roman" panose="02020603050405020304" pitchFamily="18" charset="0"/>
              </a:rPr>
              <a:t>初始化</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000" b="1"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5C096FA-E477-6732-4C66-DBB22015B065}"/>
              </a:ext>
            </a:extLst>
          </p:cNvPr>
          <p:cNvSpPr txBox="1"/>
          <p:nvPr/>
        </p:nvSpPr>
        <p:spPr>
          <a:xfrm>
            <a:off x="7980391" y="1592193"/>
            <a:ext cx="3460228" cy="1477328"/>
          </a:xfrm>
          <a:prstGeom prst="rect">
            <a:avLst/>
          </a:prstGeom>
          <a:noFill/>
        </p:spPr>
        <p:txBody>
          <a:bodyPr wrap="square">
            <a:spAutoFit/>
          </a:bodyPr>
          <a:lstStyle/>
          <a:p>
            <a:r>
              <a:rPr lang="zh-CN" altLang="en-US" dirty="0"/>
              <a:t>进程是用户模式</a:t>
            </a:r>
            <a:endParaRPr lang="en-US" altLang="zh-CN" dirty="0"/>
          </a:p>
          <a:p>
            <a:pPr marL="285750" indent="-285750">
              <a:buFont typeface="Arial" panose="020B0604020202020204" pitchFamily="34" charset="0"/>
              <a:buChar char="•"/>
            </a:pPr>
            <a:r>
              <a:rPr lang="zh-CN" altLang="en-US" dirty="0"/>
              <a:t>线程数大于</a:t>
            </a:r>
            <a:r>
              <a:rPr lang="en-US" altLang="zh-CN" dirty="0"/>
              <a:t>0</a:t>
            </a:r>
            <a:r>
              <a:rPr lang="zh-CN" altLang="en-US" dirty="0"/>
              <a:t>：获取指定</a:t>
            </a:r>
            <a:r>
              <a:rPr lang="en-US" altLang="zh-CN" dirty="0"/>
              <a:t>task</a:t>
            </a:r>
            <a:r>
              <a:rPr lang="zh-CN" altLang="en-US" dirty="0"/>
              <a:t>的</a:t>
            </a:r>
            <a:r>
              <a:rPr lang="en-US" altLang="zh-CN" dirty="0" err="1"/>
              <a:t>SchedParam</a:t>
            </a:r>
            <a:endParaRPr lang="en-US" altLang="zh-CN" dirty="0"/>
          </a:p>
          <a:p>
            <a:pPr marL="285750" indent="-285750">
              <a:buFont typeface="Arial" panose="020B0604020202020204" pitchFamily="34" charset="0"/>
              <a:buChar char="•"/>
            </a:pPr>
            <a:r>
              <a:rPr lang="zh-CN" altLang="en-US" dirty="0"/>
              <a:t>线程数为</a:t>
            </a:r>
            <a:r>
              <a:rPr lang="en-US" altLang="zh-CN" dirty="0"/>
              <a:t>0</a:t>
            </a:r>
            <a:r>
              <a:rPr lang="zh-CN" altLang="en-US" dirty="0"/>
              <a:t>：获取默认的</a:t>
            </a:r>
            <a:r>
              <a:rPr lang="en-US" altLang="zh-CN" dirty="0" err="1"/>
              <a:t>basePrio,prio</a:t>
            </a:r>
            <a:r>
              <a:rPr lang="zh-CN" altLang="en-US" dirty="0"/>
              <a:t>取</a:t>
            </a:r>
            <a:r>
              <a:rPr lang="en-US" altLang="zh-CN" dirty="0" err="1"/>
              <a:t>usTaskPrio</a:t>
            </a:r>
            <a:endParaRPr lang="zh-CN" altLang="en-US" dirty="0"/>
          </a:p>
        </p:txBody>
      </p:sp>
      <p:cxnSp>
        <p:nvCxnSpPr>
          <p:cNvPr id="7" name="直接连接符 6">
            <a:extLst>
              <a:ext uri="{FF2B5EF4-FFF2-40B4-BE49-F238E27FC236}">
                <a16:creationId xmlns:a16="http://schemas.microsoft.com/office/drawing/2014/main" id="{5E2C04BC-8145-AF84-2F09-955F498B1C89}"/>
              </a:ext>
            </a:extLst>
          </p:cNvPr>
          <p:cNvCxnSpPr>
            <a:cxnSpLocks/>
          </p:cNvCxnSpPr>
          <p:nvPr/>
        </p:nvCxnSpPr>
        <p:spPr>
          <a:xfrm>
            <a:off x="948619" y="4588072"/>
            <a:ext cx="3923184"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F80FB138-7628-CF3B-C1DE-2C3A9CFD9894}"/>
              </a:ext>
            </a:extLst>
          </p:cNvPr>
          <p:cNvCxnSpPr>
            <a:cxnSpLocks/>
          </p:cNvCxnSpPr>
          <p:nvPr/>
        </p:nvCxnSpPr>
        <p:spPr>
          <a:xfrm>
            <a:off x="1235550" y="3709386"/>
            <a:ext cx="3111598"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4D96B489-53C8-F198-40CD-55EDC728CE64}"/>
              </a:ext>
            </a:extLst>
          </p:cNvPr>
          <p:cNvCxnSpPr>
            <a:cxnSpLocks/>
          </p:cNvCxnSpPr>
          <p:nvPr/>
        </p:nvCxnSpPr>
        <p:spPr>
          <a:xfrm>
            <a:off x="1235550" y="4011688"/>
            <a:ext cx="4640594"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pic>
        <p:nvPicPr>
          <p:cNvPr id="5" name="图片 4">
            <a:extLst>
              <a:ext uri="{FF2B5EF4-FFF2-40B4-BE49-F238E27FC236}">
                <a16:creationId xmlns:a16="http://schemas.microsoft.com/office/drawing/2014/main" id="{477E46ED-96D2-D9F5-1335-3C4234E36F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0261" y="3200613"/>
            <a:ext cx="4173491" cy="605529"/>
          </a:xfrm>
          <a:prstGeom prst="rect">
            <a:avLst/>
          </a:prstGeom>
        </p:spPr>
      </p:pic>
      <p:sp>
        <p:nvSpPr>
          <p:cNvPr id="6" name="文本框 5">
            <a:extLst>
              <a:ext uri="{FF2B5EF4-FFF2-40B4-BE49-F238E27FC236}">
                <a16:creationId xmlns:a16="http://schemas.microsoft.com/office/drawing/2014/main" id="{B015232C-B1D0-C4A6-5EA0-28ABEB6AB2BB}"/>
              </a:ext>
            </a:extLst>
          </p:cNvPr>
          <p:cNvSpPr txBox="1"/>
          <p:nvPr/>
        </p:nvSpPr>
        <p:spPr>
          <a:xfrm>
            <a:off x="7980391" y="4264906"/>
            <a:ext cx="3923361" cy="646331"/>
          </a:xfrm>
          <a:prstGeom prst="rect">
            <a:avLst/>
          </a:prstGeom>
          <a:noFill/>
        </p:spPr>
        <p:txBody>
          <a:bodyPr wrap="square">
            <a:spAutoFit/>
          </a:bodyPr>
          <a:lstStyle/>
          <a:p>
            <a:r>
              <a:rPr lang="zh-CN" altLang="en-US" dirty="0"/>
              <a:t>进程非用户模式</a:t>
            </a:r>
            <a:endParaRPr lang="en-US" altLang="zh-CN" dirty="0"/>
          </a:p>
          <a:p>
            <a:pPr marL="285750" indent="-285750">
              <a:buFont typeface="Arial" panose="020B0604020202020204" pitchFamily="34" charset="0"/>
              <a:buChar char="•"/>
            </a:pPr>
            <a:r>
              <a:rPr lang="zh-CN" altLang="en-US" dirty="0"/>
              <a:t>获取当前运行任务的</a:t>
            </a:r>
            <a:r>
              <a:rPr lang="en-US" altLang="zh-CN" dirty="0" err="1"/>
              <a:t>SchedParam</a:t>
            </a:r>
            <a:endParaRPr lang="en-US" altLang="zh-CN" dirty="0"/>
          </a:p>
        </p:txBody>
      </p:sp>
    </p:spTree>
    <p:extLst>
      <p:ext uri="{BB962C8B-B14F-4D97-AF65-F5344CB8AC3E}">
        <p14:creationId xmlns:p14="http://schemas.microsoft.com/office/powerpoint/2010/main" val="251473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195813D0-5027-C71B-2F81-C7C45F1E0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235241"/>
            <a:ext cx="5511931" cy="2150650"/>
          </a:xfrm>
          <a:prstGeom prst="rect">
            <a:avLst/>
          </a:prstGeom>
        </p:spPr>
      </p:pic>
      <p:pic>
        <p:nvPicPr>
          <p:cNvPr id="9" name="图片 8">
            <a:extLst>
              <a:ext uri="{FF2B5EF4-FFF2-40B4-BE49-F238E27FC236}">
                <a16:creationId xmlns:a16="http://schemas.microsoft.com/office/drawing/2014/main" id="{B687D839-4E0D-65B8-FFB8-C1A3D4CDD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159" y="1414593"/>
            <a:ext cx="9193112" cy="2290362"/>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p:txBody>
          <a:bodyPr/>
          <a:lstStyle/>
          <a:p>
            <a:r>
              <a:rPr lang="zh-CN" altLang="en-US" dirty="0"/>
              <a:t>优先级：管理优先级</a:t>
            </a:r>
          </a:p>
        </p:txBody>
      </p:sp>
      <p:sp>
        <p:nvSpPr>
          <p:cNvPr id="3" name="文本框 2">
            <a:extLst>
              <a:ext uri="{FF2B5EF4-FFF2-40B4-BE49-F238E27FC236}">
                <a16:creationId xmlns:a16="http://schemas.microsoft.com/office/drawing/2014/main" id="{DBEDE97C-E5C7-9158-27C6-22867AA77B8E}"/>
              </a:ext>
            </a:extLst>
          </p:cNvPr>
          <p:cNvSpPr txBox="1"/>
          <p:nvPr/>
        </p:nvSpPr>
        <p:spPr>
          <a:xfrm>
            <a:off x="288248" y="884307"/>
            <a:ext cx="6108492" cy="707886"/>
          </a:xfrm>
          <a:prstGeom prst="rect">
            <a:avLst/>
          </a:prstGeom>
          <a:noFill/>
        </p:spPr>
        <p:txBody>
          <a:bodyPr wrap="square">
            <a:spAutoFit/>
          </a:bodyPr>
          <a:lstStyle/>
          <a:p>
            <a:r>
              <a:rPr lang="zh-CN" altLang="zh-CN" sz="2000" b="1" dirty="0">
                <a:latin typeface="等线" panose="02010600030101010101" pitchFamily="2" charset="-122"/>
                <a:ea typeface="等线" panose="02010600030101010101" pitchFamily="2" charset="-122"/>
                <a:cs typeface="Times New Roman" panose="02020603050405020304" pitchFamily="18" charset="0"/>
              </a:rPr>
              <a:t>优先级</a:t>
            </a:r>
            <a:r>
              <a:rPr lang="zh-CN" altLang="en-US" sz="2000" b="1" dirty="0">
                <a:latin typeface="等线" panose="02010600030101010101" pitchFamily="2" charset="-122"/>
                <a:ea typeface="等线" panose="02010600030101010101" pitchFamily="2" charset="-122"/>
                <a:cs typeface="Times New Roman" panose="02020603050405020304" pitchFamily="18" charset="0"/>
              </a:rPr>
              <a:t>初始化</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000" b="1"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5C096FA-E477-6732-4C66-DBB22015B065}"/>
              </a:ext>
            </a:extLst>
          </p:cNvPr>
          <p:cNvSpPr txBox="1"/>
          <p:nvPr/>
        </p:nvSpPr>
        <p:spPr>
          <a:xfrm>
            <a:off x="7407095" y="2049075"/>
            <a:ext cx="3668843" cy="646331"/>
          </a:xfrm>
          <a:prstGeom prst="rect">
            <a:avLst/>
          </a:prstGeom>
          <a:noFill/>
        </p:spPr>
        <p:txBody>
          <a:bodyPr wrap="square">
            <a:spAutoFit/>
          </a:bodyPr>
          <a:lstStyle/>
          <a:p>
            <a:r>
              <a:rPr lang="zh-CN" altLang="en-US" dirty="0">
                <a:ea typeface="等线" panose="02010600030101010101" pitchFamily="2" charset="-122"/>
                <a:cs typeface="Times New Roman" panose="02020603050405020304" pitchFamily="18" charset="0"/>
              </a:rPr>
              <a:t>根据不同的调度策略，选择不同的函数</a:t>
            </a:r>
            <a:endParaRPr lang="zh-CN" altLang="en-US" dirty="0"/>
          </a:p>
        </p:txBody>
      </p:sp>
      <p:pic>
        <p:nvPicPr>
          <p:cNvPr id="5" name="图片 4">
            <a:extLst>
              <a:ext uri="{FF2B5EF4-FFF2-40B4-BE49-F238E27FC236}">
                <a16:creationId xmlns:a16="http://schemas.microsoft.com/office/drawing/2014/main" id="{EAE264CC-E38E-F75F-485B-20E9D78964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159" y="4235241"/>
            <a:ext cx="5193048" cy="2633846"/>
          </a:xfrm>
          <a:prstGeom prst="rect">
            <a:avLst/>
          </a:prstGeom>
        </p:spPr>
      </p:pic>
      <p:sp>
        <p:nvSpPr>
          <p:cNvPr id="12" name="文本框 11">
            <a:extLst>
              <a:ext uri="{FF2B5EF4-FFF2-40B4-BE49-F238E27FC236}">
                <a16:creationId xmlns:a16="http://schemas.microsoft.com/office/drawing/2014/main" id="{800C4D0D-678E-BB74-41DF-B16EE54248CC}"/>
              </a:ext>
            </a:extLst>
          </p:cNvPr>
          <p:cNvSpPr txBox="1"/>
          <p:nvPr/>
        </p:nvSpPr>
        <p:spPr>
          <a:xfrm>
            <a:off x="352839" y="3613205"/>
            <a:ext cx="5263368" cy="646331"/>
          </a:xfrm>
          <a:prstGeom prst="rect">
            <a:avLst/>
          </a:prstGeom>
          <a:noFill/>
        </p:spPr>
        <p:txBody>
          <a:bodyPr wrap="square">
            <a:spAutoFit/>
          </a:bodyPr>
          <a:lstStyle/>
          <a:p>
            <a:r>
              <a:rPr lang="en-US" altLang="zh-CN" dirty="0" err="1">
                <a:ea typeface="等线" panose="02010600030101010101" pitchFamily="2" charset="-122"/>
                <a:cs typeface="Times New Roman" panose="02020603050405020304" pitchFamily="18" charset="0"/>
              </a:rPr>
              <a:t>parentParam</a:t>
            </a:r>
            <a:r>
              <a:rPr lang="zh-CN" altLang="en-US" dirty="0">
                <a:ea typeface="等线" panose="02010600030101010101" pitchFamily="2" charset="-122"/>
                <a:cs typeface="Times New Roman" panose="02020603050405020304" pitchFamily="18" charset="0"/>
              </a:rPr>
              <a:t>是</a:t>
            </a:r>
            <a:r>
              <a:rPr lang="en-US" altLang="zh-CN" dirty="0" err="1">
                <a:ea typeface="等线" panose="02010600030101010101" pitchFamily="2" charset="-122"/>
                <a:cs typeface="Times New Roman" panose="02020603050405020304" pitchFamily="18" charset="0"/>
              </a:rPr>
              <a:t>schedParam</a:t>
            </a:r>
            <a:r>
              <a:rPr lang="zh-CN" altLang="en-US" dirty="0">
                <a:ea typeface="等线" panose="02010600030101010101" pitchFamily="2" charset="-122"/>
                <a:cs typeface="Times New Roman" panose="02020603050405020304" pitchFamily="18" charset="0"/>
              </a:rPr>
              <a:t>，</a:t>
            </a:r>
            <a:r>
              <a:rPr lang="en-US" altLang="zh-CN" dirty="0">
                <a:ea typeface="等线" panose="02010600030101010101" pitchFamily="2" charset="-122"/>
                <a:cs typeface="Times New Roman" panose="02020603050405020304" pitchFamily="18" charset="0"/>
              </a:rPr>
              <a:t>param</a:t>
            </a:r>
            <a:r>
              <a:rPr lang="zh-CN" altLang="en-US" dirty="0">
                <a:ea typeface="等线" panose="02010600030101010101" pitchFamily="2" charset="-122"/>
                <a:cs typeface="Times New Roman" panose="02020603050405020304" pitchFamily="18" charset="0"/>
              </a:rPr>
              <a:t>是</a:t>
            </a:r>
            <a:r>
              <a:rPr lang="en-US" altLang="zh-CN" dirty="0" err="1">
                <a:ea typeface="等线" panose="02010600030101010101" pitchFamily="2" charset="-122"/>
                <a:cs typeface="Times New Roman" panose="02020603050405020304" pitchFamily="18" charset="0"/>
              </a:rPr>
              <a:t>initParam</a:t>
            </a:r>
            <a:r>
              <a:rPr lang="zh-CN" altLang="en-US" dirty="0">
                <a:ea typeface="等线" panose="02010600030101010101" pitchFamily="2" charset="-122"/>
                <a:cs typeface="Times New Roman" panose="02020603050405020304" pitchFamily="18" charset="0"/>
              </a:rPr>
              <a:t>，根据这两个变量为任务的优先级赋值</a:t>
            </a:r>
            <a:endParaRPr lang="zh-CN" altLang="en-US" dirty="0"/>
          </a:p>
        </p:txBody>
      </p:sp>
      <p:sp>
        <p:nvSpPr>
          <p:cNvPr id="13" name="文本框 12">
            <a:extLst>
              <a:ext uri="{FF2B5EF4-FFF2-40B4-BE49-F238E27FC236}">
                <a16:creationId xmlns:a16="http://schemas.microsoft.com/office/drawing/2014/main" id="{AF0EB89D-A75E-FD06-5ACE-C621DE506DE9}"/>
              </a:ext>
            </a:extLst>
          </p:cNvPr>
          <p:cNvSpPr txBox="1"/>
          <p:nvPr/>
        </p:nvSpPr>
        <p:spPr>
          <a:xfrm>
            <a:off x="6017748" y="3830978"/>
            <a:ext cx="5058190" cy="369332"/>
          </a:xfrm>
          <a:prstGeom prst="rect">
            <a:avLst/>
          </a:prstGeom>
          <a:noFill/>
        </p:spPr>
        <p:txBody>
          <a:bodyPr wrap="square">
            <a:spAutoFit/>
          </a:bodyPr>
          <a:lstStyle/>
          <a:p>
            <a:r>
              <a:rPr lang="zh-CN" altLang="en-US" dirty="0">
                <a:ea typeface="等线" panose="02010600030101010101" pitchFamily="2" charset="-122"/>
                <a:cs typeface="Times New Roman" panose="02020603050405020304" pitchFamily="18" charset="0"/>
              </a:rPr>
              <a:t>因为是空闲任务，所以两个优先级都是最低的</a:t>
            </a:r>
            <a:endParaRPr lang="zh-CN" altLang="en-US" dirty="0"/>
          </a:p>
        </p:txBody>
      </p:sp>
    </p:spTree>
    <p:extLst>
      <p:ext uri="{BB962C8B-B14F-4D97-AF65-F5344CB8AC3E}">
        <p14:creationId xmlns:p14="http://schemas.microsoft.com/office/powerpoint/2010/main" val="3837194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369147" y="278464"/>
            <a:ext cx="2590115" cy="355600"/>
          </a:xfrm>
        </p:spPr>
        <p:txBody>
          <a:bodyPr/>
          <a:lstStyle/>
          <a:p>
            <a:r>
              <a:rPr lang="zh-CN" altLang="en-US" dirty="0"/>
              <a:t>优先级：管理优先级</a:t>
            </a:r>
          </a:p>
        </p:txBody>
      </p:sp>
      <p:sp>
        <p:nvSpPr>
          <p:cNvPr id="3" name="文本框 2">
            <a:extLst>
              <a:ext uri="{FF2B5EF4-FFF2-40B4-BE49-F238E27FC236}">
                <a16:creationId xmlns:a16="http://schemas.microsoft.com/office/drawing/2014/main" id="{DBEDE97C-E5C7-9158-27C6-22867AA77B8E}"/>
              </a:ext>
            </a:extLst>
          </p:cNvPr>
          <p:cNvSpPr txBox="1"/>
          <p:nvPr/>
        </p:nvSpPr>
        <p:spPr>
          <a:xfrm>
            <a:off x="288248" y="884307"/>
            <a:ext cx="6108492" cy="707886"/>
          </a:xfrm>
          <a:prstGeom prst="rect">
            <a:avLst/>
          </a:prstGeom>
          <a:noFill/>
        </p:spPr>
        <p:txBody>
          <a:bodyPr wrap="square">
            <a:spAutoFit/>
          </a:bodyPr>
          <a:lstStyle/>
          <a:p>
            <a:r>
              <a:rPr lang="zh-CN" altLang="zh-CN" sz="2000" b="1" dirty="0">
                <a:latin typeface="等线" panose="02010600030101010101" pitchFamily="2" charset="-122"/>
                <a:ea typeface="等线" panose="02010600030101010101" pitchFamily="2" charset="-122"/>
                <a:cs typeface="Times New Roman" panose="02020603050405020304" pitchFamily="18" charset="0"/>
              </a:rPr>
              <a:t>优先级</a:t>
            </a:r>
            <a:r>
              <a:rPr lang="zh-CN" altLang="en-US" sz="2000" b="1" dirty="0">
                <a:latin typeface="等线" panose="02010600030101010101" pitchFamily="2" charset="-122"/>
                <a:ea typeface="等线" panose="02010600030101010101" pitchFamily="2" charset="-122"/>
                <a:cs typeface="Times New Roman" panose="02020603050405020304" pitchFamily="18" charset="0"/>
              </a:rPr>
              <a:t>的修改</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000" b="1"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5C096FA-E477-6732-4C66-DBB22015B065}"/>
              </a:ext>
            </a:extLst>
          </p:cNvPr>
          <p:cNvSpPr txBox="1"/>
          <p:nvPr/>
        </p:nvSpPr>
        <p:spPr>
          <a:xfrm>
            <a:off x="7233893" y="1477873"/>
            <a:ext cx="4262203" cy="1754326"/>
          </a:xfrm>
          <a:prstGeom prst="rect">
            <a:avLst/>
          </a:prstGeom>
          <a:noFill/>
        </p:spPr>
        <p:txBody>
          <a:bodyPr wrap="square">
            <a:spAutoFit/>
          </a:bodyPr>
          <a:lstStyle/>
          <a:p>
            <a:r>
              <a:rPr lang="zh-CN" altLang="en-US" dirty="0">
                <a:ea typeface="等线" panose="02010600030101010101" pitchFamily="2" charset="-122"/>
                <a:cs typeface="Times New Roman" panose="02020603050405020304" pitchFamily="18" charset="0"/>
              </a:rPr>
              <a:t>对指定</a:t>
            </a:r>
            <a:r>
              <a:rPr lang="en-US" altLang="zh-CN" dirty="0">
                <a:ea typeface="等线" panose="02010600030101010101" pitchFamily="2" charset="-122"/>
                <a:cs typeface="Times New Roman" panose="02020603050405020304" pitchFamily="18" charset="0"/>
              </a:rPr>
              <a:t>task</a:t>
            </a:r>
            <a:r>
              <a:rPr lang="zh-CN" altLang="en-US" dirty="0">
                <a:ea typeface="等线" panose="02010600030101010101" pitchFamily="2" charset="-122"/>
                <a:cs typeface="Times New Roman" panose="02020603050405020304" pitchFamily="18" charset="0"/>
              </a:rPr>
              <a:t>进行检查，任务当前的调度参数是否与传进来的调度参数相同，不同的话则修改</a:t>
            </a:r>
            <a:r>
              <a:rPr lang="en-US" altLang="zh-CN" dirty="0">
                <a:ea typeface="等线" panose="02010600030101010101" pitchFamily="2" charset="-122"/>
                <a:cs typeface="Times New Roman" panose="02020603050405020304" pitchFamily="18" charset="0"/>
              </a:rPr>
              <a:t>task</a:t>
            </a:r>
            <a:r>
              <a:rPr lang="zh-CN" altLang="en-US" dirty="0">
                <a:ea typeface="等线" panose="02010600030101010101" pitchFamily="2" charset="-122"/>
                <a:cs typeface="Times New Roman" panose="02020603050405020304" pitchFamily="18" charset="0"/>
              </a:rPr>
              <a:t>调度参数的值</a:t>
            </a:r>
            <a:endParaRPr lang="en-US" altLang="zh-CN" dirty="0">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dirty="0">
                <a:ea typeface="等线" panose="02010600030101010101" pitchFamily="2" charset="-122"/>
                <a:cs typeface="Times New Roman" panose="02020603050405020304" pitchFamily="18" charset="0"/>
              </a:rPr>
              <a:t>任务在就绪队列中，从队列中删掉，修改后在重新放入就绪队列中</a:t>
            </a:r>
            <a:endParaRPr lang="en-US" altLang="zh-CN" dirty="0">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en-US" dirty="0">
                <a:ea typeface="等线" panose="02010600030101010101" pitchFamily="2" charset="-122"/>
                <a:cs typeface="Times New Roman" panose="02020603050405020304" pitchFamily="18" charset="0"/>
              </a:rPr>
              <a:t>不在就绪队列则直接修改</a:t>
            </a:r>
            <a:endParaRPr lang="en-US" altLang="zh-CN" dirty="0">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2CBCF62B-9B43-366E-2296-00A05C020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26" y="1384794"/>
            <a:ext cx="6108492" cy="4943961"/>
          </a:xfrm>
          <a:prstGeom prst="rect">
            <a:avLst/>
          </a:prstGeom>
        </p:spPr>
      </p:pic>
      <p:grpSp>
        <p:nvGrpSpPr>
          <p:cNvPr id="11" name="组合 10">
            <a:extLst>
              <a:ext uri="{FF2B5EF4-FFF2-40B4-BE49-F238E27FC236}">
                <a16:creationId xmlns:a16="http://schemas.microsoft.com/office/drawing/2014/main" id="{8B1BCF51-56CD-0D97-E8DD-762ECDBDDDB6}"/>
              </a:ext>
            </a:extLst>
          </p:cNvPr>
          <p:cNvGrpSpPr/>
          <p:nvPr/>
        </p:nvGrpSpPr>
        <p:grpSpPr>
          <a:xfrm>
            <a:off x="5651292" y="3582649"/>
            <a:ext cx="6372382" cy="2746106"/>
            <a:chOff x="288248" y="1314282"/>
            <a:chExt cx="6779225" cy="2916998"/>
          </a:xfrm>
        </p:grpSpPr>
        <p:pic>
          <p:nvPicPr>
            <p:cNvPr id="12" name="图片 11">
              <a:extLst>
                <a:ext uri="{FF2B5EF4-FFF2-40B4-BE49-F238E27FC236}">
                  <a16:creationId xmlns:a16="http://schemas.microsoft.com/office/drawing/2014/main" id="{5ECD2A73-F61D-12B7-5984-D7C365664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48" y="1314282"/>
              <a:ext cx="6779225" cy="2916998"/>
            </a:xfrm>
            <a:prstGeom prst="rect">
              <a:avLst/>
            </a:prstGeom>
          </p:spPr>
        </p:pic>
        <p:cxnSp>
          <p:nvCxnSpPr>
            <p:cNvPr id="13" name="直接连接符 12">
              <a:extLst>
                <a:ext uri="{FF2B5EF4-FFF2-40B4-BE49-F238E27FC236}">
                  <a16:creationId xmlns:a16="http://schemas.microsoft.com/office/drawing/2014/main" id="{969B8964-750A-96D4-2971-AE1A5C5A5C80}"/>
                </a:ext>
              </a:extLst>
            </p:cNvPr>
            <p:cNvCxnSpPr>
              <a:cxnSpLocks/>
            </p:cNvCxnSpPr>
            <p:nvPr/>
          </p:nvCxnSpPr>
          <p:spPr>
            <a:xfrm>
              <a:off x="1048554" y="3089055"/>
              <a:ext cx="205441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37D97CC-062A-03D9-11C3-0E49A89DB853}"/>
                </a:ext>
              </a:extLst>
            </p:cNvPr>
            <p:cNvCxnSpPr>
              <a:cxnSpLocks/>
            </p:cNvCxnSpPr>
            <p:nvPr/>
          </p:nvCxnSpPr>
          <p:spPr>
            <a:xfrm>
              <a:off x="1078534" y="2701809"/>
              <a:ext cx="205441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grpSp>
      <p:cxnSp>
        <p:nvCxnSpPr>
          <p:cNvPr id="15" name="直接连接符 14">
            <a:extLst>
              <a:ext uri="{FF2B5EF4-FFF2-40B4-BE49-F238E27FC236}">
                <a16:creationId xmlns:a16="http://schemas.microsoft.com/office/drawing/2014/main" id="{F703C31D-58BF-8E87-837D-3E1E01306032}"/>
              </a:ext>
            </a:extLst>
          </p:cNvPr>
          <p:cNvCxnSpPr>
            <a:cxnSpLocks/>
          </p:cNvCxnSpPr>
          <p:nvPr/>
        </p:nvCxnSpPr>
        <p:spPr>
          <a:xfrm>
            <a:off x="695904" y="3232199"/>
            <a:ext cx="4640594"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19633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71176" y="317622"/>
            <a:ext cx="2590115" cy="355600"/>
          </a:xfrm>
        </p:spPr>
        <p:txBody>
          <a:bodyPr/>
          <a:lstStyle/>
          <a:p>
            <a:r>
              <a:rPr lang="zh-CN" altLang="en-US" dirty="0"/>
              <a:t>优先级：管理优先级</a:t>
            </a:r>
          </a:p>
        </p:txBody>
      </p:sp>
      <p:sp>
        <p:nvSpPr>
          <p:cNvPr id="3" name="文本框 2">
            <a:extLst>
              <a:ext uri="{FF2B5EF4-FFF2-40B4-BE49-F238E27FC236}">
                <a16:creationId xmlns:a16="http://schemas.microsoft.com/office/drawing/2014/main" id="{DBEDE97C-E5C7-9158-27C6-22867AA77B8E}"/>
              </a:ext>
            </a:extLst>
          </p:cNvPr>
          <p:cNvSpPr txBox="1"/>
          <p:nvPr/>
        </p:nvSpPr>
        <p:spPr>
          <a:xfrm>
            <a:off x="394975" y="1013120"/>
            <a:ext cx="6108492" cy="707886"/>
          </a:xfrm>
          <a:prstGeom prst="rect">
            <a:avLst/>
          </a:prstGeom>
          <a:noFill/>
        </p:spPr>
        <p:txBody>
          <a:bodyPr wrap="square">
            <a:spAutoFit/>
          </a:bodyPr>
          <a:lstStyle/>
          <a:p>
            <a:r>
              <a:rPr lang="zh-CN" altLang="zh-CN" sz="2000" b="1" dirty="0">
                <a:latin typeface="等线" panose="02010600030101010101" pitchFamily="2" charset="-122"/>
                <a:ea typeface="等线" panose="02010600030101010101" pitchFamily="2" charset="-122"/>
                <a:cs typeface="Times New Roman" panose="02020603050405020304" pitchFamily="18" charset="0"/>
              </a:rPr>
              <a:t>优先级</a:t>
            </a:r>
            <a:r>
              <a:rPr lang="zh-CN" altLang="en-US" sz="2000" b="1" dirty="0">
                <a:latin typeface="等线" panose="02010600030101010101" pitchFamily="2" charset="-122"/>
                <a:ea typeface="等线" panose="02010600030101010101" pitchFamily="2" charset="-122"/>
                <a:cs typeface="Times New Roman" panose="02020603050405020304" pitchFamily="18" charset="0"/>
              </a:rPr>
              <a:t>的比较</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000" b="1"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5C096FA-E477-6732-4C66-DBB22015B065}"/>
              </a:ext>
            </a:extLst>
          </p:cNvPr>
          <p:cNvSpPr txBox="1"/>
          <p:nvPr/>
        </p:nvSpPr>
        <p:spPr>
          <a:xfrm>
            <a:off x="6503467" y="2017737"/>
            <a:ext cx="4688174" cy="369332"/>
          </a:xfrm>
          <a:prstGeom prst="rect">
            <a:avLst/>
          </a:prstGeom>
          <a:noFill/>
        </p:spPr>
        <p:txBody>
          <a:bodyPr wrap="square">
            <a:spAutoFit/>
          </a:bodyPr>
          <a:lstStyle/>
          <a:p>
            <a:r>
              <a:rPr lang="zh-CN" altLang="en-US" dirty="0">
                <a:ea typeface="等线" panose="02010600030101010101" pitchFamily="2" charset="-122"/>
                <a:cs typeface="Times New Roman" panose="02020603050405020304" pitchFamily="18" charset="0"/>
              </a:rPr>
              <a:t>返回</a:t>
            </a:r>
            <a:r>
              <a:rPr lang="en-US" altLang="zh-CN" dirty="0" err="1">
                <a:ea typeface="等线" panose="02010600030101010101" pitchFamily="2" charset="-122"/>
                <a:cs typeface="Times New Roman" panose="02020603050405020304" pitchFamily="18" charset="0"/>
              </a:rPr>
              <a:t>basePrio</a:t>
            </a:r>
            <a:r>
              <a:rPr lang="zh-CN" altLang="en-US" dirty="0">
                <a:ea typeface="等线" panose="02010600030101010101" pitchFamily="2" charset="-122"/>
                <a:cs typeface="Times New Roman" panose="02020603050405020304" pitchFamily="18" charset="0"/>
              </a:rPr>
              <a:t>的差或者</a:t>
            </a:r>
            <a:r>
              <a:rPr lang="en-US" altLang="zh-CN" dirty="0">
                <a:ea typeface="等线" panose="02010600030101010101" pitchFamily="2" charset="-122"/>
                <a:cs typeface="Times New Roman" panose="02020603050405020304" pitchFamily="18" charset="0"/>
              </a:rPr>
              <a:t>priority</a:t>
            </a:r>
            <a:r>
              <a:rPr lang="zh-CN" altLang="en-US" dirty="0">
                <a:ea typeface="等线" panose="02010600030101010101" pitchFamily="2" charset="-122"/>
                <a:cs typeface="Times New Roman" panose="02020603050405020304" pitchFamily="18" charset="0"/>
              </a:rPr>
              <a:t>的差</a:t>
            </a:r>
            <a:endParaRPr lang="zh-CN" altLang="en-US" dirty="0"/>
          </a:p>
        </p:txBody>
      </p:sp>
      <p:pic>
        <p:nvPicPr>
          <p:cNvPr id="12" name="图片 11">
            <a:extLst>
              <a:ext uri="{FF2B5EF4-FFF2-40B4-BE49-F238E27FC236}">
                <a16:creationId xmlns:a16="http://schemas.microsoft.com/office/drawing/2014/main" id="{B22CEF31-BF1E-9190-3C32-A3899E0CE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75" y="1536340"/>
            <a:ext cx="5855923" cy="1542635"/>
          </a:xfrm>
          <a:prstGeom prst="rect">
            <a:avLst/>
          </a:prstGeom>
        </p:spPr>
      </p:pic>
      <p:sp>
        <p:nvSpPr>
          <p:cNvPr id="13" name="文本框 12">
            <a:extLst>
              <a:ext uri="{FF2B5EF4-FFF2-40B4-BE49-F238E27FC236}">
                <a16:creationId xmlns:a16="http://schemas.microsoft.com/office/drawing/2014/main" id="{6681F890-4D29-F1C0-ACDB-0049D49A862B}"/>
              </a:ext>
            </a:extLst>
          </p:cNvPr>
          <p:cNvSpPr txBox="1"/>
          <p:nvPr/>
        </p:nvSpPr>
        <p:spPr>
          <a:xfrm>
            <a:off x="394975" y="3422465"/>
            <a:ext cx="6108492" cy="707886"/>
          </a:xfrm>
          <a:prstGeom prst="rect">
            <a:avLst/>
          </a:prstGeom>
          <a:noFill/>
        </p:spPr>
        <p:txBody>
          <a:bodyPr wrap="square">
            <a:spAutoFit/>
          </a:bodyPr>
          <a:lstStyle/>
          <a:p>
            <a:r>
              <a:rPr lang="zh-CN" altLang="zh-CN" sz="2000" b="1" dirty="0">
                <a:latin typeface="等线" panose="02010600030101010101" pitchFamily="2" charset="-122"/>
                <a:ea typeface="等线" panose="02010600030101010101" pitchFamily="2" charset="-122"/>
                <a:cs typeface="Times New Roman" panose="02020603050405020304" pitchFamily="18" charset="0"/>
              </a:rPr>
              <a:t>优先级</a:t>
            </a:r>
            <a:r>
              <a:rPr lang="zh-CN" altLang="en-US" sz="2000" b="1" dirty="0">
                <a:latin typeface="等线" panose="02010600030101010101" pitchFamily="2" charset="-122"/>
                <a:ea typeface="等线" panose="02010600030101010101" pitchFamily="2" charset="-122"/>
                <a:cs typeface="Times New Roman" panose="02020603050405020304" pitchFamily="18" charset="0"/>
              </a:rPr>
              <a:t>的继承</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000" b="1"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5" name="图片 14">
            <a:extLst>
              <a:ext uri="{FF2B5EF4-FFF2-40B4-BE49-F238E27FC236}">
                <a16:creationId xmlns:a16="http://schemas.microsoft.com/office/drawing/2014/main" id="{58CDBC1C-134F-4D8A-2DCC-4D6CED768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75" y="3961112"/>
            <a:ext cx="5895386" cy="2055364"/>
          </a:xfrm>
          <a:prstGeom prst="rect">
            <a:avLst/>
          </a:prstGeom>
        </p:spPr>
      </p:pic>
      <p:sp>
        <p:nvSpPr>
          <p:cNvPr id="16" name="文本框 15">
            <a:extLst>
              <a:ext uri="{FF2B5EF4-FFF2-40B4-BE49-F238E27FC236}">
                <a16:creationId xmlns:a16="http://schemas.microsoft.com/office/drawing/2014/main" id="{B139525C-D0A6-1075-419C-76A5B2667DBF}"/>
              </a:ext>
            </a:extLst>
          </p:cNvPr>
          <p:cNvSpPr txBox="1"/>
          <p:nvPr/>
        </p:nvSpPr>
        <p:spPr>
          <a:xfrm>
            <a:off x="6503467" y="4111631"/>
            <a:ext cx="5083930" cy="1754326"/>
          </a:xfrm>
          <a:prstGeom prst="rect">
            <a:avLst/>
          </a:prstGeom>
          <a:noFill/>
        </p:spPr>
        <p:txBody>
          <a:bodyPr wrap="square">
            <a:spAutoFit/>
          </a:bodyPr>
          <a:lstStyle/>
          <a:p>
            <a:r>
              <a:rPr lang="zh-CN" altLang="en-US" dirty="0">
                <a:ea typeface="等线" panose="02010600030101010101" pitchFamily="2" charset="-122"/>
                <a:cs typeface="Times New Roman" panose="02020603050405020304" pitchFamily="18" charset="0"/>
              </a:rPr>
              <a:t>低优先级任务继承正在等候它们的共享资源的高优先级任务的优先级，在短期内，低优先级任务具有处于等候状态下的高优先级任务的优先级，该优先级转换在高优先级任务进入等候状态时立即执行，当低优先级任务停止使用共享资源，它的优先级将恢复正常</a:t>
            </a:r>
          </a:p>
        </p:txBody>
      </p:sp>
    </p:spTree>
    <p:extLst>
      <p:ext uri="{BB962C8B-B14F-4D97-AF65-F5344CB8AC3E}">
        <p14:creationId xmlns:p14="http://schemas.microsoft.com/office/powerpoint/2010/main" val="225185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5503890" y="914625"/>
            <a:ext cx="748560" cy="702540"/>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28" name="TextBox 11"/>
          <p:cNvSpPr txBox="1"/>
          <p:nvPr/>
        </p:nvSpPr>
        <p:spPr>
          <a:xfrm>
            <a:off x="5503890" y="1005681"/>
            <a:ext cx="855232"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3200" b="0" i="0" u="none" strike="noStrike" kern="1200" cap="none" spc="0" normalizeH="0" baseline="0" noProof="0" dirty="0">
                <a:ln>
                  <a:noFill/>
                </a:ln>
                <a:solidFill>
                  <a:srgbClr val="FFFFFF"/>
                </a:solidFill>
                <a:effectLst/>
                <a:uLnTx/>
                <a:uFillTx/>
                <a:latin typeface="Arial Black"/>
                <a:ea typeface="宋体"/>
                <a:cs typeface="+mn-cs"/>
              </a:rPr>
              <a:t>01</a:t>
            </a:r>
            <a:endParaRPr kumimoji="0" lang="zh-CN" altLang="en-US" sz="32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30" name="Rectangle 18"/>
          <p:cNvSpPr/>
          <p:nvPr/>
        </p:nvSpPr>
        <p:spPr>
          <a:xfrm>
            <a:off x="6621404" y="914625"/>
            <a:ext cx="4975051" cy="699163"/>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31" name="TextBox 19"/>
          <p:cNvSpPr txBox="1"/>
          <p:nvPr/>
        </p:nvSpPr>
        <p:spPr>
          <a:xfrm>
            <a:off x="6697602" y="972855"/>
            <a:ext cx="5138408"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3200" b="1" i="0" u="none" strike="noStrike" kern="1200" cap="none" spc="0" normalizeH="0" baseline="0" noProof="0" dirty="0">
                <a:ln>
                  <a:noFill/>
                </a:ln>
                <a:solidFill>
                  <a:srgbClr val="FFFFFF"/>
                </a:solidFill>
                <a:effectLst/>
                <a:uLnTx/>
                <a:uFillTx/>
                <a:latin typeface="微软雅黑"/>
                <a:ea typeface="微软雅黑"/>
                <a:cs typeface="+mn-cs"/>
              </a:rPr>
              <a:t>基础介绍</a:t>
            </a:r>
          </a:p>
        </p:txBody>
      </p:sp>
      <p:sp>
        <p:nvSpPr>
          <p:cNvPr id="32" name="Rectangle 24"/>
          <p:cNvSpPr/>
          <p:nvPr/>
        </p:nvSpPr>
        <p:spPr>
          <a:xfrm>
            <a:off x="5521438" y="3091886"/>
            <a:ext cx="800333" cy="748988"/>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35" name="Rectangle 26"/>
          <p:cNvSpPr/>
          <p:nvPr/>
        </p:nvSpPr>
        <p:spPr>
          <a:xfrm>
            <a:off x="6621403" y="3083131"/>
            <a:ext cx="4975051" cy="757743"/>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37" name="TextBox 27"/>
          <p:cNvSpPr txBox="1"/>
          <p:nvPr/>
        </p:nvSpPr>
        <p:spPr>
          <a:xfrm>
            <a:off x="6684048" y="3193706"/>
            <a:ext cx="52220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3200" b="1" i="0" u="none" strike="noStrike" kern="1200" cap="none" spc="0" normalizeH="0" baseline="0" noProof="0" dirty="0">
                <a:ln>
                  <a:noFill/>
                </a:ln>
                <a:solidFill>
                  <a:srgbClr val="FFFFFF"/>
                </a:solidFill>
                <a:effectLst/>
                <a:uLnTx/>
                <a:uFillTx/>
                <a:latin typeface="微软雅黑"/>
                <a:ea typeface="微软雅黑"/>
                <a:cs typeface="+mn-cs"/>
              </a:rPr>
              <a:t>调度实现</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ctr" defTabSz="1219170" rtl="0" eaLnBrk="1" fontAlgn="base" latinLnBrk="0" hangingPunct="1">
              <a:lnSpc>
                <a:spcPct val="100000"/>
              </a:lnSpc>
              <a:spcBef>
                <a:spcPct val="0"/>
              </a:spcBef>
              <a:spcAft>
                <a:spcPct val="0"/>
              </a:spcAft>
              <a:buClrTx/>
              <a:buSzTx/>
              <a:buFont typeface="Arial" charset="0"/>
              <a:buNone/>
              <a:tabLst/>
              <a:defRPr/>
            </a:pPr>
            <a:r>
              <a:rPr kumimoji="0" lang="zh-CN" altLang="en-US" sz="5333" b="1" i="0" u="none" strike="noStrike" kern="1200" cap="none" spc="0" normalizeH="0" baseline="0" noProof="0">
                <a:ln>
                  <a:noFill/>
                </a:ln>
                <a:solidFill>
                  <a:srgbClr val="254061"/>
                </a:solidFill>
                <a:effectLst/>
                <a:uLnTx/>
                <a:uFillTx/>
                <a:latin typeface="微软雅黑"/>
                <a:ea typeface="微软雅黑"/>
                <a:cs typeface="+mn-cs"/>
              </a:rPr>
              <a:t>分享内容</a:t>
            </a:r>
            <a:endParaRPr kumimoji="0" lang="en-US" sz="5333" b="1" i="0" u="none" strike="noStrike" kern="1200" cap="none" spc="0" normalizeH="0" baseline="0" noProof="0">
              <a:ln>
                <a:noFill/>
              </a:ln>
              <a:solidFill>
                <a:srgbClr val="254061"/>
              </a:solidFill>
              <a:effectLst/>
              <a:uLnTx/>
              <a:uFillTx/>
              <a:latin typeface="微软雅黑"/>
              <a:ea typeface="微软雅黑"/>
              <a:cs typeface="+mn-cs"/>
            </a:endParaRPr>
          </a:p>
          <a:p>
            <a:pPr marL="0" marR="0" lvl="0" indent="0" algn="ctr" defTabSz="1219170" rtl="0" eaLnBrk="1" fontAlgn="base" latinLnBrk="0" hangingPunct="1">
              <a:lnSpc>
                <a:spcPct val="100000"/>
              </a:lnSpc>
              <a:spcBef>
                <a:spcPct val="0"/>
              </a:spcBef>
              <a:spcAft>
                <a:spcPct val="0"/>
              </a:spcAft>
              <a:buClrTx/>
              <a:buSzTx/>
              <a:buFont typeface="Arial" charset="0"/>
              <a:buNone/>
              <a:tabLst/>
              <a:defRPr/>
            </a:pPr>
            <a:r>
              <a:rPr kumimoji="0" lang="en-US" sz="3733" b="1" i="0" u="none" strike="noStrike" kern="1200" cap="none" spc="0" normalizeH="0" baseline="0" noProof="0">
                <a:ln>
                  <a:noFill/>
                </a:ln>
                <a:solidFill>
                  <a:srgbClr val="254061"/>
                </a:solidFill>
                <a:effectLst/>
                <a:uLnTx/>
                <a:uFillTx/>
                <a:latin typeface="微软雅黑"/>
                <a:ea typeface="微软雅黑"/>
                <a:cs typeface="+mn-cs"/>
              </a:rPr>
              <a:t>Contents</a:t>
            </a:r>
            <a:endParaRPr kumimoji="0" lang="zh-CN" altLang="en-US" sz="3733" b="1" i="0" u="none" strike="noStrike" kern="1200" cap="none" spc="0" normalizeH="0" baseline="0" noProof="0">
              <a:ln>
                <a:noFill/>
              </a:ln>
              <a:solidFill>
                <a:srgbClr val="254061"/>
              </a:solidFill>
              <a:effectLst/>
              <a:uLnTx/>
              <a:uFillTx/>
              <a:latin typeface="微软雅黑"/>
              <a:ea typeface="微软雅黑"/>
              <a:cs typeface="+mn-cs"/>
            </a:endParaRPr>
          </a:p>
        </p:txBody>
      </p:sp>
      <p:sp>
        <p:nvSpPr>
          <p:cNvPr id="41" name="Rectangle 24"/>
          <p:cNvSpPr/>
          <p:nvPr/>
        </p:nvSpPr>
        <p:spPr>
          <a:xfrm>
            <a:off x="5558789" y="4354302"/>
            <a:ext cx="800333" cy="780857"/>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42" name="TextBox 25"/>
          <p:cNvSpPr txBox="1"/>
          <p:nvPr/>
        </p:nvSpPr>
        <p:spPr>
          <a:xfrm>
            <a:off x="5571203" y="4452341"/>
            <a:ext cx="775501"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3200" b="0" i="0" u="none" strike="noStrike" kern="1200" cap="none" spc="0" normalizeH="0" baseline="0" noProof="0" dirty="0">
                <a:ln>
                  <a:noFill/>
                </a:ln>
                <a:solidFill>
                  <a:srgbClr val="FFFFFF"/>
                </a:solidFill>
                <a:effectLst/>
                <a:uLnTx/>
                <a:uFillTx/>
                <a:latin typeface="Arial Black"/>
                <a:ea typeface="宋体"/>
                <a:cs typeface="+mn-cs"/>
              </a:rPr>
              <a:t>04</a:t>
            </a:r>
            <a:endParaRPr kumimoji="0" lang="zh-CN" altLang="en-US" sz="32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44" name="Rectangle 26"/>
          <p:cNvSpPr/>
          <p:nvPr/>
        </p:nvSpPr>
        <p:spPr>
          <a:xfrm>
            <a:off x="6621403" y="4354302"/>
            <a:ext cx="4988605" cy="780857"/>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dirty="0">
              <a:ln>
                <a:noFill/>
              </a:ln>
              <a:solidFill>
                <a:srgbClr val="000000"/>
              </a:solidFill>
              <a:effectLst/>
              <a:uLnTx/>
              <a:uFillTx/>
              <a:latin typeface="Arial"/>
              <a:ea typeface="宋体"/>
              <a:cs typeface="+mn-cs"/>
            </a:endParaRPr>
          </a:p>
        </p:txBody>
      </p:sp>
      <p:sp>
        <p:nvSpPr>
          <p:cNvPr id="46" name="TextBox 27"/>
          <p:cNvSpPr txBox="1"/>
          <p:nvPr/>
        </p:nvSpPr>
        <p:spPr>
          <a:xfrm>
            <a:off x="6876562" y="4443106"/>
            <a:ext cx="5223933"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3200" b="1" i="0" u="none" strike="noStrike" kern="1200" cap="none" spc="0" normalizeH="0" baseline="0" noProof="0" dirty="0">
                <a:ln>
                  <a:noFill/>
                </a:ln>
                <a:solidFill>
                  <a:srgbClr val="FFFFFF"/>
                </a:solidFill>
                <a:effectLst/>
                <a:uLnTx/>
                <a:uFillTx/>
                <a:latin typeface="微软雅黑"/>
                <a:ea typeface="微软雅黑"/>
                <a:cs typeface="+mn-cs"/>
              </a:rPr>
              <a:t>切换上下文的汇编实现</a:t>
            </a:r>
          </a:p>
        </p:txBody>
      </p:sp>
      <p:sp>
        <p:nvSpPr>
          <p:cNvPr id="2" name="Rectangle 24">
            <a:extLst>
              <a:ext uri="{FF2B5EF4-FFF2-40B4-BE49-F238E27FC236}">
                <a16:creationId xmlns:a16="http://schemas.microsoft.com/office/drawing/2014/main" id="{F64D5E98-E26B-CB7B-CA0E-B678FFB65121}"/>
              </a:ext>
            </a:extLst>
          </p:cNvPr>
          <p:cNvSpPr/>
          <p:nvPr/>
        </p:nvSpPr>
        <p:spPr>
          <a:xfrm>
            <a:off x="5518244" y="2025114"/>
            <a:ext cx="793496" cy="676285"/>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3" name="TextBox 25">
            <a:extLst>
              <a:ext uri="{FF2B5EF4-FFF2-40B4-BE49-F238E27FC236}">
                <a16:creationId xmlns:a16="http://schemas.microsoft.com/office/drawing/2014/main" id="{E9EB1CDF-7052-B890-85F0-3D87D9579638}"/>
              </a:ext>
            </a:extLst>
          </p:cNvPr>
          <p:cNvSpPr txBox="1"/>
          <p:nvPr/>
        </p:nvSpPr>
        <p:spPr>
          <a:xfrm>
            <a:off x="5539304" y="3243867"/>
            <a:ext cx="782468"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3200" b="0" i="0" u="none" strike="noStrike" kern="1200" cap="none" spc="0" normalizeH="0" baseline="0" noProof="0" dirty="0">
                <a:ln>
                  <a:noFill/>
                </a:ln>
                <a:solidFill>
                  <a:srgbClr val="FFFFFF"/>
                </a:solidFill>
                <a:effectLst/>
                <a:uLnTx/>
                <a:uFillTx/>
                <a:latin typeface="Arial Black"/>
                <a:ea typeface="宋体"/>
                <a:cs typeface="+mn-cs"/>
              </a:rPr>
              <a:t>03</a:t>
            </a:r>
            <a:endParaRPr kumimoji="0" lang="zh-CN" altLang="en-US" sz="32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33" name="TextBox 25"/>
          <p:cNvSpPr txBox="1"/>
          <p:nvPr/>
        </p:nvSpPr>
        <p:spPr>
          <a:xfrm>
            <a:off x="5528274" y="2132924"/>
            <a:ext cx="793497"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3200" b="0" i="0" u="none" strike="noStrike" kern="1200" cap="none" spc="0" normalizeH="0" baseline="0" noProof="0" dirty="0">
                <a:ln>
                  <a:noFill/>
                </a:ln>
                <a:solidFill>
                  <a:srgbClr val="FFFFFF"/>
                </a:solidFill>
                <a:effectLst/>
                <a:uLnTx/>
                <a:uFillTx/>
                <a:latin typeface="Arial Black"/>
                <a:ea typeface="宋体"/>
                <a:cs typeface="+mn-cs"/>
              </a:rPr>
              <a:t>02</a:t>
            </a:r>
            <a:endParaRPr kumimoji="0" lang="zh-CN" altLang="en-US" sz="32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4" name="Rectangle 26">
            <a:extLst>
              <a:ext uri="{FF2B5EF4-FFF2-40B4-BE49-F238E27FC236}">
                <a16:creationId xmlns:a16="http://schemas.microsoft.com/office/drawing/2014/main" id="{DB9DAD1F-0A6B-BE3F-5CF2-ECB2310BF458}"/>
              </a:ext>
            </a:extLst>
          </p:cNvPr>
          <p:cNvSpPr/>
          <p:nvPr/>
        </p:nvSpPr>
        <p:spPr>
          <a:xfrm>
            <a:off x="6621403" y="1999588"/>
            <a:ext cx="4975051" cy="699163"/>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dirty="0">
              <a:ln>
                <a:noFill/>
              </a:ln>
              <a:solidFill>
                <a:srgbClr val="000000"/>
              </a:solidFill>
              <a:effectLst/>
              <a:uLnTx/>
              <a:uFillTx/>
              <a:latin typeface="Arial"/>
              <a:ea typeface="宋体"/>
              <a:cs typeface="+mn-cs"/>
            </a:endParaRPr>
          </a:p>
        </p:txBody>
      </p:sp>
      <p:sp>
        <p:nvSpPr>
          <p:cNvPr id="5" name="TextBox 27">
            <a:extLst>
              <a:ext uri="{FF2B5EF4-FFF2-40B4-BE49-F238E27FC236}">
                <a16:creationId xmlns:a16="http://schemas.microsoft.com/office/drawing/2014/main" id="{82505650-6901-E87A-990B-880184AA3529}"/>
              </a:ext>
            </a:extLst>
          </p:cNvPr>
          <p:cNvSpPr txBox="1"/>
          <p:nvPr/>
        </p:nvSpPr>
        <p:spPr>
          <a:xfrm>
            <a:off x="6684048" y="2070868"/>
            <a:ext cx="52220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3200" b="1" i="0" u="none" strike="noStrike" kern="1200" cap="none" spc="0" normalizeH="0" baseline="0" noProof="0" dirty="0">
                <a:ln>
                  <a:noFill/>
                </a:ln>
                <a:solidFill>
                  <a:srgbClr val="FFFFFF"/>
                </a:solidFill>
                <a:effectLst/>
                <a:uLnTx/>
                <a:uFillTx/>
                <a:latin typeface="微软雅黑"/>
                <a:ea typeface="微软雅黑"/>
                <a:cs typeface="+mn-cs"/>
              </a:rPr>
              <a:t>优先级管理</a:t>
            </a:r>
          </a:p>
        </p:txBody>
      </p:sp>
      <p:sp>
        <p:nvSpPr>
          <p:cNvPr id="6" name="Rectangle 24">
            <a:extLst>
              <a:ext uri="{FF2B5EF4-FFF2-40B4-BE49-F238E27FC236}">
                <a16:creationId xmlns:a16="http://schemas.microsoft.com/office/drawing/2014/main" id="{FD0604E4-B759-B0DC-0FBF-4E3901398C82}"/>
              </a:ext>
            </a:extLst>
          </p:cNvPr>
          <p:cNvSpPr/>
          <p:nvPr/>
        </p:nvSpPr>
        <p:spPr>
          <a:xfrm>
            <a:off x="5558788" y="5461890"/>
            <a:ext cx="800333" cy="780857"/>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7" name="TextBox 25">
            <a:extLst>
              <a:ext uri="{FF2B5EF4-FFF2-40B4-BE49-F238E27FC236}">
                <a16:creationId xmlns:a16="http://schemas.microsoft.com/office/drawing/2014/main" id="{E2F71BC8-7316-9ACF-6B58-AB15854CB028}"/>
              </a:ext>
            </a:extLst>
          </p:cNvPr>
          <p:cNvSpPr txBox="1"/>
          <p:nvPr/>
        </p:nvSpPr>
        <p:spPr>
          <a:xfrm>
            <a:off x="5583620" y="5559930"/>
            <a:ext cx="775501"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3200" b="0" i="0" u="none" strike="noStrike" kern="1200" cap="none" spc="0" normalizeH="0" baseline="0" noProof="0" dirty="0">
                <a:ln>
                  <a:noFill/>
                </a:ln>
                <a:solidFill>
                  <a:srgbClr val="FFFFFF"/>
                </a:solidFill>
                <a:effectLst/>
                <a:uLnTx/>
                <a:uFillTx/>
                <a:latin typeface="Arial Black"/>
                <a:ea typeface="宋体"/>
                <a:cs typeface="+mn-cs"/>
              </a:rPr>
              <a:t>04</a:t>
            </a:r>
            <a:endParaRPr kumimoji="0" lang="zh-CN" altLang="en-US" sz="32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8" name="Rectangle 26">
            <a:extLst>
              <a:ext uri="{FF2B5EF4-FFF2-40B4-BE49-F238E27FC236}">
                <a16:creationId xmlns:a16="http://schemas.microsoft.com/office/drawing/2014/main" id="{B5712A35-79F2-3127-1493-EBF878AF4EAC}"/>
              </a:ext>
            </a:extLst>
          </p:cNvPr>
          <p:cNvSpPr/>
          <p:nvPr/>
        </p:nvSpPr>
        <p:spPr>
          <a:xfrm>
            <a:off x="6684048" y="5461888"/>
            <a:ext cx="4988605" cy="780857"/>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dirty="0">
              <a:ln>
                <a:noFill/>
              </a:ln>
              <a:solidFill>
                <a:srgbClr val="000000"/>
              </a:solidFill>
              <a:effectLst/>
              <a:uLnTx/>
              <a:uFillTx/>
              <a:latin typeface="Arial"/>
              <a:ea typeface="宋体"/>
              <a:cs typeface="+mn-cs"/>
            </a:endParaRPr>
          </a:p>
        </p:txBody>
      </p:sp>
      <p:sp>
        <p:nvSpPr>
          <p:cNvPr id="9" name="TextBox 27">
            <a:extLst>
              <a:ext uri="{FF2B5EF4-FFF2-40B4-BE49-F238E27FC236}">
                <a16:creationId xmlns:a16="http://schemas.microsoft.com/office/drawing/2014/main" id="{271FCC2B-A733-0AFF-341C-3AF6251DD6FC}"/>
              </a:ext>
            </a:extLst>
          </p:cNvPr>
          <p:cNvSpPr txBox="1"/>
          <p:nvPr/>
        </p:nvSpPr>
        <p:spPr>
          <a:xfrm>
            <a:off x="6876562" y="5507396"/>
            <a:ext cx="5223933"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3200" b="1" i="0" u="none" strike="noStrike" kern="1200" cap="none" spc="0" normalizeH="0" baseline="0" noProof="0" dirty="0">
                <a:ln>
                  <a:noFill/>
                </a:ln>
                <a:solidFill>
                  <a:srgbClr val="FFFFFF"/>
                </a:solidFill>
                <a:effectLst/>
                <a:uLnTx/>
                <a:uFillTx/>
                <a:latin typeface="微软雅黑"/>
                <a:ea typeface="微软雅黑"/>
                <a:cs typeface="+mn-cs"/>
              </a:rPr>
              <a:t>软件计时器</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95171BC-578F-7D2F-9C31-1958ECDDE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47" y="1477873"/>
            <a:ext cx="7427901" cy="4968800"/>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88247" y="297027"/>
            <a:ext cx="2590115" cy="355600"/>
          </a:xfrm>
        </p:spPr>
        <p:txBody>
          <a:bodyPr/>
          <a:lstStyle/>
          <a:p>
            <a:r>
              <a:rPr lang="zh-CN" altLang="en-US" dirty="0"/>
              <a:t>优先级：管理优先级</a:t>
            </a:r>
          </a:p>
        </p:txBody>
      </p:sp>
      <p:sp>
        <p:nvSpPr>
          <p:cNvPr id="3" name="文本框 2">
            <a:extLst>
              <a:ext uri="{FF2B5EF4-FFF2-40B4-BE49-F238E27FC236}">
                <a16:creationId xmlns:a16="http://schemas.microsoft.com/office/drawing/2014/main" id="{DBEDE97C-E5C7-9158-27C6-22867AA77B8E}"/>
              </a:ext>
            </a:extLst>
          </p:cNvPr>
          <p:cNvSpPr txBox="1"/>
          <p:nvPr/>
        </p:nvSpPr>
        <p:spPr>
          <a:xfrm>
            <a:off x="288248" y="884307"/>
            <a:ext cx="6108492" cy="707886"/>
          </a:xfrm>
          <a:prstGeom prst="rect">
            <a:avLst/>
          </a:prstGeom>
          <a:noFill/>
        </p:spPr>
        <p:txBody>
          <a:bodyPr wrap="square">
            <a:spAutoFit/>
          </a:bodyPr>
          <a:lstStyle/>
          <a:p>
            <a:r>
              <a:rPr lang="zh-CN" altLang="zh-CN" sz="2000" b="1" dirty="0">
                <a:latin typeface="等线" panose="02010600030101010101" pitchFamily="2" charset="-122"/>
                <a:ea typeface="等线" panose="02010600030101010101" pitchFamily="2" charset="-122"/>
                <a:cs typeface="Times New Roman" panose="02020603050405020304" pitchFamily="18" charset="0"/>
              </a:rPr>
              <a:t>优先级</a:t>
            </a:r>
            <a:r>
              <a:rPr lang="zh-CN" altLang="en-US" sz="2000" b="1" dirty="0">
                <a:latin typeface="等线" panose="02010600030101010101" pitchFamily="2" charset="-122"/>
                <a:ea typeface="等线" panose="02010600030101010101" pitchFamily="2" charset="-122"/>
                <a:cs typeface="Times New Roman" panose="02020603050405020304" pitchFamily="18" charset="0"/>
              </a:rPr>
              <a:t>的恢复</a:t>
            </a:r>
            <a:endParaRPr lang="zh-CN" altLang="zh-CN" sz="2000" b="1" dirty="0">
              <a:latin typeface="等线" panose="02010600030101010101" pitchFamily="2" charset="-122"/>
              <a:ea typeface="等线" panose="02010600030101010101" pitchFamily="2" charset="-122"/>
              <a:cs typeface="Times New Roman" panose="02020603050405020304" pitchFamily="18" charset="0"/>
            </a:endParaRPr>
          </a:p>
          <a:p>
            <a:endParaRPr lang="zh-CN" altLang="en-US" sz="2000" b="1"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5C096FA-E477-6732-4C66-DBB22015B065}"/>
              </a:ext>
            </a:extLst>
          </p:cNvPr>
          <p:cNvSpPr txBox="1"/>
          <p:nvPr/>
        </p:nvSpPr>
        <p:spPr>
          <a:xfrm>
            <a:off x="7970734" y="1353948"/>
            <a:ext cx="3929849" cy="3139321"/>
          </a:xfrm>
          <a:prstGeom prst="rect">
            <a:avLst/>
          </a:prstGeom>
          <a:noFill/>
        </p:spPr>
        <p:txBody>
          <a:bodyPr wrap="square">
            <a:spAutoFit/>
          </a:bodyPr>
          <a:lstStyle/>
          <a:p>
            <a:r>
              <a:rPr lang="zh-CN" altLang="en-US" dirty="0"/>
              <a:t>如果传入参数</a:t>
            </a:r>
            <a:r>
              <a:rPr lang="en-US" altLang="zh-CN" dirty="0"/>
              <a:t>param</a:t>
            </a:r>
            <a:r>
              <a:rPr lang="zh-CN" altLang="en-US" dirty="0"/>
              <a:t>中的</a:t>
            </a:r>
            <a:r>
              <a:rPr lang="en-US" altLang="zh-CN" dirty="0"/>
              <a:t>priority</a:t>
            </a:r>
            <a:r>
              <a:rPr lang="zh-CN" altLang="en-US" dirty="0"/>
              <a:t>和</a:t>
            </a:r>
            <a:r>
              <a:rPr lang="en-US" altLang="zh-CN" dirty="0"/>
              <a:t>owner</a:t>
            </a:r>
            <a:r>
              <a:rPr lang="zh-CN" altLang="en-US" dirty="0"/>
              <a:t>（</a:t>
            </a:r>
            <a:r>
              <a:rPr lang="en-US" altLang="zh-CN" dirty="0"/>
              <a:t>task</a:t>
            </a:r>
            <a:r>
              <a:rPr lang="zh-CN" altLang="en-US" dirty="0"/>
              <a:t>）在历史调度中的最高优先级一致，则设置用局部变量</a:t>
            </a:r>
            <a:r>
              <a:rPr lang="en-US" altLang="zh-CN" dirty="0"/>
              <a:t>priority</a:t>
            </a:r>
            <a:r>
              <a:rPr lang="zh-CN" altLang="en-US" dirty="0"/>
              <a:t>记录下来这个优先级。如果</a:t>
            </a:r>
            <a:r>
              <a:rPr lang="en-US" altLang="zh-CN" dirty="0"/>
              <a:t>list</a:t>
            </a:r>
            <a:r>
              <a:rPr lang="zh-CN" altLang="en-US" dirty="0"/>
              <a:t>非空，对于</a:t>
            </a:r>
            <a:r>
              <a:rPr lang="en-US" altLang="zh-CN" dirty="0"/>
              <a:t>list</a:t>
            </a:r>
            <a:r>
              <a:rPr lang="zh-CN" altLang="en-US" dirty="0"/>
              <a:t>里的每一个</a:t>
            </a:r>
            <a:r>
              <a:rPr lang="en-US" altLang="zh-CN" dirty="0" err="1"/>
              <a:t>pendedtask</a:t>
            </a:r>
            <a:r>
              <a:rPr lang="zh-CN" altLang="en-US" dirty="0"/>
              <a:t>，如果它的调度接口和</a:t>
            </a:r>
            <a:r>
              <a:rPr lang="en-US" altLang="zh-CN" dirty="0"/>
              <a:t>owner</a:t>
            </a:r>
            <a:r>
              <a:rPr lang="zh-CN" altLang="en-US" dirty="0"/>
              <a:t>一致，且</a:t>
            </a:r>
            <a:r>
              <a:rPr lang="en-US" altLang="zh-CN" dirty="0"/>
              <a:t>owner</a:t>
            </a:r>
            <a:r>
              <a:rPr lang="zh-CN" altLang="en-US" dirty="0"/>
              <a:t>的最高优先级和</a:t>
            </a:r>
            <a:r>
              <a:rPr lang="en-US" altLang="zh-CN" dirty="0" err="1"/>
              <a:t>pendedtask</a:t>
            </a:r>
            <a:r>
              <a:rPr lang="zh-CN" altLang="en-US" dirty="0"/>
              <a:t>当前的优先级不一样（不产生冲突），就把</a:t>
            </a:r>
            <a:r>
              <a:rPr lang="en-US" altLang="zh-CN" dirty="0" err="1"/>
              <a:t>pendedtask</a:t>
            </a:r>
            <a:r>
              <a:rPr lang="zh-CN" altLang="en-US" dirty="0"/>
              <a:t>的优先级在</a:t>
            </a:r>
            <a:r>
              <a:rPr lang="en-US" altLang="zh-CN" dirty="0"/>
              <a:t>owner</a:t>
            </a:r>
            <a:r>
              <a:rPr lang="zh-CN" altLang="en-US" dirty="0"/>
              <a:t>的</a:t>
            </a:r>
            <a:r>
              <a:rPr lang="en-US" altLang="zh-CN" dirty="0"/>
              <a:t>bitmap</a:t>
            </a:r>
            <a:r>
              <a:rPr lang="zh-CN" altLang="en-US" dirty="0"/>
              <a:t>清除（相当于让给他）</a:t>
            </a:r>
            <a:endParaRPr lang="en-US" altLang="zh-CN" dirty="0">
              <a:ea typeface="等线"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7AC83AFC-BBEB-2E6B-1E8E-4EA93DA00A24}"/>
              </a:ext>
            </a:extLst>
          </p:cNvPr>
          <p:cNvSpPr txBox="1"/>
          <p:nvPr/>
        </p:nvSpPr>
        <p:spPr>
          <a:xfrm>
            <a:off x="7970734" y="4671255"/>
            <a:ext cx="3929849" cy="2031325"/>
          </a:xfrm>
          <a:prstGeom prst="rect">
            <a:avLst/>
          </a:prstGeom>
          <a:noFill/>
        </p:spPr>
        <p:txBody>
          <a:bodyPr wrap="square">
            <a:spAutoFit/>
          </a:bodyPr>
          <a:lstStyle/>
          <a:p>
            <a:r>
              <a:rPr lang="zh-CN" altLang="en-US" dirty="0"/>
              <a:t>操作完成后，</a:t>
            </a:r>
            <a:r>
              <a:rPr lang="en-US" altLang="zh-CN" dirty="0"/>
              <a:t>owner</a:t>
            </a:r>
            <a:r>
              <a:rPr lang="zh-CN" altLang="en-US" dirty="0"/>
              <a:t>的</a:t>
            </a:r>
            <a:r>
              <a:rPr lang="en-US" altLang="zh-CN" dirty="0"/>
              <a:t>bitmap</a:t>
            </a:r>
            <a:r>
              <a:rPr lang="zh-CN" altLang="en-US" dirty="0"/>
              <a:t>中清除了所有与</a:t>
            </a:r>
            <a:r>
              <a:rPr lang="en-US" altLang="zh-CN" dirty="0"/>
              <a:t>list</a:t>
            </a:r>
            <a:r>
              <a:rPr lang="zh-CN" altLang="en-US" dirty="0"/>
              <a:t>中的</a:t>
            </a:r>
            <a:r>
              <a:rPr lang="en-US" altLang="zh-CN" dirty="0"/>
              <a:t>task</a:t>
            </a:r>
            <a:r>
              <a:rPr lang="zh-CN" altLang="en-US" dirty="0"/>
              <a:t>的优先级不产生冲突的位（保持互斥关系）。</a:t>
            </a:r>
            <a:br>
              <a:rPr lang="zh-CN" altLang="en-US" dirty="0"/>
            </a:br>
            <a:r>
              <a:rPr lang="zh-CN" altLang="en-US" dirty="0"/>
              <a:t>清除了</a:t>
            </a:r>
            <a:r>
              <a:rPr lang="en-US" altLang="zh-CN" dirty="0"/>
              <a:t>owner</a:t>
            </a:r>
            <a:r>
              <a:rPr lang="zh-CN" altLang="en-US" dirty="0"/>
              <a:t>原本</a:t>
            </a:r>
            <a:r>
              <a:rPr lang="en-US" altLang="zh-CN" dirty="0"/>
              <a:t>bitmap</a:t>
            </a:r>
            <a:r>
              <a:rPr lang="zh-CN" altLang="en-US" dirty="0"/>
              <a:t>的最低位（</a:t>
            </a:r>
            <a:r>
              <a:rPr lang="en-US" altLang="zh-CN" dirty="0"/>
              <a:t>priority</a:t>
            </a:r>
            <a:r>
              <a:rPr lang="zh-CN" altLang="en-US" dirty="0"/>
              <a:t>）。</a:t>
            </a:r>
            <a:br>
              <a:rPr lang="zh-CN" altLang="en-US" dirty="0"/>
            </a:br>
            <a:r>
              <a:rPr lang="zh-CN" altLang="en-US" dirty="0"/>
              <a:t>将</a:t>
            </a:r>
            <a:r>
              <a:rPr lang="en-US" altLang="zh-CN" dirty="0"/>
              <a:t>owner</a:t>
            </a:r>
            <a:r>
              <a:rPr lang="zh-CN" altLang="en-US" dirty="0"/>
              <a:t>的当前优先级设置为原来的最低优先级，即刚才的</a:t>
            </a:r>
            <a:r>
              <a:rPr lang="en-US" altLang="zh-CN" dirty="0"/>
              <a:t>priority</a:t>
            </a:r>
            <a:r>
              <a:rPr lang="zh-CN" altLang="en-US" dirty="0"/>
              <a:t>。</a:t>
            </a:r>
          </a:p>
        </p:txBody>
      </p:sp>
    </p:spTree>
    <p:extLst>
      <p:ext uri="{BB962C8B-B14F-4D97-AF65-F5344CB8AC3E}">
        <p14:creationId xmlns:p14="http://schemas.microsoft.com/office/powerpoint/2010/main" val="1739177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7BCB272-E0E0-32B9-BEFE-9D84B3C355A4}"/>
              </a:ext>
            </a:extLst>
          </p:cNvPr>
          <p:cNvSpPr>
            <a:spLocks noGrp="1"/>
          </p:cNvSpPr>
          <p:nvPr>
            <p:ph type="body" sz="quarter" idx="10"/>
          </p:nvPr>
        </p:nvSpPr>
        <p:spPr>
          <a:xfrm>
            <a:off x="3113314" y="2824143"/>
            <a:ext cx="5368944" cy="725488"/>
          </a:xfrm>
        </p:spPr>
        <p:txBody>
          <a:bodyPr/>
          <a:lstStyle/>
          <a:p>
            <a:r>
              <a:rPr lang="zh-CN" altLang="en-US" dirty="0"/>
              <a:t>调度策略</a:t>
            </a:r>
          </a:p>
        </p:txBody>
      </p:sp>
      <p:sp>
        <p:nvSpPr>
          <p:cNvPr id="4" name="文本占位符 3">
            <a:extLst>
              <a:ext uri="{FF2B5EF4-FFF2-40B4-BE49-F238E27FC236}">
                <a16:creationId xmlns:a16="http://schemas.microsoft.com/office/drawing/2014/main" id="{77F08A6A-DCE1-E3C9-CEB2-2F06C9EE99BB}"/>
              </a:ext>
            </a:extLst>
          </p:cNvPr>
          <p:cNvSpPr>
            <a:spLocks noGrp="1"/>
          </p:cNvSpPr>
          <p:nvPr>
            <p:ph type="body" sz="quarter" idx="12"/>
          </p:nvPr>
        </p:nvSpPr>
        <p:spPr/>
        <p:txBody>
          <a:bodyPr/>
          <a:lstStyle/>
          <a:p>
            <a:endParaRPr lang="zh-CN" altLang="en-US" dirty="0"/>
          </a:p>
        </p:txBody>
      </p:sp>
    </p:spTree>
    <p:extLst>
      <p:ext uri="{BB962C8B-B14F-4D97-AF65-F5344CB8AC3E}">
        <p14:creationId xmlns:p14="http://schemas.microsoft.com/office/powerpoint/2010/main" val="3619497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E54F154-04CA-27EB-987D-78F94AE4B8EF}"/>
              </a:ext>
            </a:extLst>
          </p:cNvPr>
          <p:cNvSpPr>
            <a:spLocks noGrp="1"/>
          </p:cNvSpPr>
          <p:nvPr>
            <p:ph type="body" sz="quarter" idx="10"/>
          </p:nvPr>
        </p:nvSpPr>
        <p:spPr>
          <a:xfrm>
            <a:off x="279728" y="283927"/>
            <a:ext cx="2590115" cy="355600"/>
          </a:xfrm>
        </p:spPr>
        <p:txBody>
          <a:bodyPr/>
          <a:lstStyle/>
          <a:p>
            <a:r>
              <a:rPr lang="zh-CN" altLang="en-US" dirty="0"/>
              <a:t>调度的实现</a:t>
            </a:r>
          </a:p>
        </p:txBody>
      </p:sp>
      <p:grpSp>
        <p:nvGrpSpPr>
          <p:cNvPr id="47" name="组合 46">
            <a:extLst>
              <a:ext uri="{FF2B5EF4-FFF2-40B4-BE49-F238E27FC236}">
                <a16:creationId xmlns:a16="http://schemas.microsoft.com/office/drawing/2014/main" id="{1A89A27D-117B-0CA6-0B92-741A6DC13B5C}"/>
              </a:ext>
            </a:extLst>
          </p:cNvPr>
          <p:cNvGrpSpPr/>
          <p:nvPr/>
        </p:nvGrpSpPr>
        <p:grpSpPr>
          <a:xfrm>
            <a:off x="2026318" y="2471868"/>
            <a:ext cx="3798000" cy="732782"/>
            <a:chOff x="6823968" y="723491"/>
            <a:chExt cx="3798000" cy="732782"/>
          </a:xfrm>
        </p:grpSpPr>
        <p:sp>
          <p:nvSpPr>
            <p:cNvPr id="48" name="文本框 47">
              <a:extLst>
                <a:ext uri="{FF2B5EF4-FFF2-40B4-BE49-F238E27FC236}">
                  <a16:creationId xmlns:a16="http://schemas.microsoft.com/office/drawing/2014/main" id="{6DF5C612-D967-6E98-BAE0-F0BEF3B18021}"/>
                </a:ext>
              </a:extLst>
            </p:cNvPr>
            <p:cNvSpPr txBox="1"/>
            <p:nvPr/>
          </p:nvSpPr>
          <p:spPr>
            <a:xfrm>
              <a:off x="7565045" y="812926"/>
              <a:ext cx="20218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Microsoft YaHei"/>
                  <a:ea typeface="Microsoft YaHei"/>
                  <a:cs typeface="+mn-ea"/>
                </a:rPr>
                <a:t>调度时机</a:t>
              </a:r>
            </a:p>
          </p:txBody>
        </p:sp>
        <p:cxnSp>
          <p:nvCxnSpPr>
            <p:cNvPr id="49" name="直接连接符 48">
              <a:extLst>
                <a:ext uri="{FF2B5EF4-FFF2-40B4-BE49-F238E27FC236}">
                  <a16:creationId xmlns:a16="http://schemas.microsoft.com/office/drawing/2014/main" id="{5410D90E-34E3-63AD-2E61-5FF5F38BFF09}"/>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097669D-4ABB-B66D-6421-6F38DAB67373}"/>
                </a:ext>
              </a:extLst>
            </p:cNvPr>
            <p:cNvGrpSpPr/>
            <p:nvPr/>
          </p:nvGrpSpPr>
          <p:grpSpPr>
            <a:xfrm>
              <a:off x="6880535" y="723491"/>
              <a:ext cx="817163" cy="732782"/>
              <a:chOff x="7575067" y="723491"/>
              <a:chExt cx="817163" cy="732782"/>
            </a:xfrm>
          </p:grpSpPr>
          <p:sp>
            <p:nvSpPr>
              <p:cNvPr id="51" name="文本框 50">
                <a:extLst>
                  <a:ext uri="{FF2B5EF4-FFF2-40B4-BE49-F238E27FC236}">
                    <a16:creationId xmlns:a16="http://schemas.microsoft.com/office/drawing/2014/main" id="{4AE45799-6BA9-20DD-6BA9-C37C9FCBC8E0}"/>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52" name="文本框 51">
                <a:extLst>
                  <a:ext uri="{FF2B5EF4-FFF2-40B4-BE49-F238E27FC236}">
                    <a16:creationId xmlns:a16="http://schemas.microsoft.com/office/drawing/2014/main" id="{9E3B094B-66EE-A469-5856-D96BBEFE8123}"/>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53" name="组合 52">
            <a:extLst>
              <a:ext uri="{FF2B5EF4-FFF2-40B4-BE49-F238E27FC236}">
                <a16:creationId xmlns:a16="http://schemas.microsoft.com/office/drawing/2014/main" id="{C9CB6633-6877-80BE-F181-D6BB22EBFF75}"/>
              </a:ext>
            </a:extLst>
          </p:cNvPr>
          <p:cNvGrpSpPr/>
          <p:nvPr/>
        </p:nvGrpSpPr>
        <p:grpSpPr>
          <a:xfrm>
            <a:off x="2524176" y="3331852"/>
            <a:ext cx="3798000" cy="732782"/>
            <a:chOff x="7068620" y="1668314"/>
            <a:chExt cx="3798000" cy="732782"/>
          </a:xfrm>
        </p:grpSpPr>
        <p:sp>
          <p:nvSpPr>
            <p:cNvPr id="54" name="文本框 53">
              <a:extLst>
                <a:ext uri="{FF2B5EF4-FFF2-40B4-BE49-F238E27FC236}">
                  <a16:creationId xmlns:a16="http://schemas.microsoft.com/office/drawing/2014/main" id="{AF83B01E-40D8-417B-62DF-7F23163CA14D}"/>
                </a:ext>
              </a:extLst>
            </p:cNvPr>
            <p:cNvSpPr txBox="1"/>
            <p:nvPr/>
          </p:nvSpPr>
          <p:spPr>
            <a:xfrm>
              <a:off x="7870493" y="1761539"/>
              <a:ext cx="2021840"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a:ea typeface="Microsoft YaHei"/>
                  <a:cs typeface="+mn-ea"/>
                </a:rPr>
                <a:t>调度策略</a:t>
              </a:r>
            </a:p>
          </p:txBody>
        </p:sp>
        <p:cxnSp>
          <p:nvCxnSpPr>
            <p:cNvPr id="55" name="直接连接符 54">
              <a:extLst>
                <a:ext uri="{FF2B5EF4-FFF2-40B4-BE49-F238E27FC236}">
                  <a16:creationId xmlns:a16="http://schemas.microsoft.com/office/drawing/2014/main" id="{A0DE132C-C063-9988-4D14-06F28DDE0E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B6EB42FE-D368-436E-E517-B171366BB21F}"/>
                </a:ext>
              </a:extLst>
            </p:cNvPr>
            <p:cNvGrpSpPr/>
            <p:nvPr/>
          </p:nvGrpSpPr>
          <p:grpSpPr>
            <a:xfrm>
              <a:off x="7163048" y="1668314"/>
              <a:ext cx="817163" cy="732782"/>
              <a:chOff x="7857580" y="1668314"/>
              <a:chExt cx="817163" cy="732782"/>
            </a:xfrm>
          </p:grpSpPr>
          <p:sp>
            <p:nvSpPr>
              <p:cNvPr id="57" name="文本框 56">
                <a:extLst>
                  <a:ext uri="{FF2B5EF4-FFF2-40B4-BE49-F238E27FC236}">
                    <a16:creationId xmlns:a16="http://schemas.microsoft.com/office/drawing/2014/main" id="{075358E1-1CBF-1843-263B-95DB2DAE1BAA}"/>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9EA37CE2-C92F-D3BB-7894-12B656BA06F9}"/>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65" name="组合 64">
            <a:extLst>
              <a:ext uri="{FF2B5EF4-FFF2-40B4-BE49-F238E27FC236}">
                <a16:creationId xmlns:a16="http://schemas.microsoft.com/office/drawing/2014/main" id="{89C4BE5C-8CE7-F717-721B-C7AAB6BD63AB}"/>
              </a:ext>
            </a:extLst>
          </p:cNvPr>
          <p:cNvGrpSpPr/>
          <p:nvPr/>
        </p:nvGrpSpPr>
        <p:grpSpPr>
          <a:xfrm>
            <a:off x="3234145" y="4333473"/>
            <a:ext cx="4227487" cy="732782"/>
            <a:chOff x="7068620" y="4507318"/>
            <a:chExt cx="4227487" cy="732782"/>
          </a:xfrm>
        </p:grpSpPr>
        <p:sp>
          <p:nvSpPr>
            <p:cNvPr id="66" name="文本框 65">
              <a:extLst>
                <a:ext uri="{FF2B5EF4-FFF2-40B4-BE49-F238E27FC236}">
                  <a16:creationId xmlns:a16="http://schemas.microsoft.com/office/drawing/2014/main" id="{BB81D437-1F73-B6FA-EB65-064DF4E35948}"/>
                </a:ext>
              </a:extLst>
            </p:cNvPr>
            <p:cNvSpPr txBox="1"/>
            <p:nvPr/>
          </p:nvSpPr>
          <p:spPr>
            <a:xfrm>
              <a:off x="7870493" y="4607378"/>
              <a:ext cx="342561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a:ea typeface="Microsoft YaHei"/>
                  <a:cs typeface="+mn-ea"/>
                </a:rPr>
                <a:t>调度入口</a:t>
              </a:r>
            </a:p>
          </p:txBody>
        </p:sp>
        <p:cxnSp>
          <p:nvCxnSpPr>
            <p:cNvPr id="67" name="直接连接符 66">
              <a:extLst>
                <a:ext uri="{FF2B5EF4-FFF2-40B4-BE49-F238E27FC236}">
                  <a16:creationId xmlns:a16="http://schemas.microsoft.com/office/drawing/2014/main" id="{02603C1A-F654-FE05-1641-6DCD5095D3CC}"/>
                </a:ext>
              </a:extLst>
            </p:cNvPr>
            <p:cNvCxnSpPr>
              <a:cxnSpLocks/>
            </p:cNvCxnSpPr>
            <p:nvPr/>
          </p:nvCxnSpPr>
          <p:spPr>
            <a:xfrm flipV="1">
              <a:off x="7068620" y="51283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3F52E2AC-8906-B25B-D74E-D7AC326DD89F}"/>
                </a:ext>
              </a:extLst>
            </p:cNvPr>
            <p:cNvGrpSpPr/>
            <p:nvPr/>
          </p:nvGrpSpPr>
          <p:grpSpPr>
            <a:xfrm>
              <a:off x="7163048" y="4507318"/>
              <a:ext cx="817163" cy="732782"/>
              <a:chOff x="7857580" y="4507318"/>
              <a:chExt cx="817163" cy="732782"/>
            </a:xfrm>
          </p:grpSpPr>
          <p:sp>
            <p:nvSpPr>
              <p:cNvPr id="69" name="文本框 68">
                <a:extLst>
                  <a:ext uri="{FF2B5EF4-FFF2-40B4-BE49-F238E27FC236}">
                    <a16:creationId xmlns:a16="http://schemas.microsoft.com/office/drawing/2014/main" id="{B6C5080B-5CE5-4405-D563-8FE01D1383FF}"/>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70" name="文本框 69">
                <a:extLst>
                  <a:ext uri="{FF2B5EF4-FFF2-40B4-BE49-F238E27FC236}">
                    <a16:creationId xmlns:a16="http://schemas.microsoft.com/office/drawing/2014/main" id="{FFF6BA8C-6A56-70F6-D9DB-04817EFDEFB7}"/>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dirty="0">
                    <a:solidFill>
                      <a:srgbClr val="537EC5"/>
                    </a:solidFill>
                    <a:latin typeface="Microsoft YaHei"/>
                    <a:ea typeface="Microsoft YaHei"/>
                    <a:cs typeface="+mn-ea"/>
                  </a:rPr>
                  <a:t>04</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71" name="组合 70">
            <a:extLst>
              <a:ext uri="{FF2B5EF4-FFF2-40B4-BE49-F238E27FC236}">
                <a16:creationId xmlns:a16="http://schemas.microsoft.com/office/drawing/2014/main" id="{2A7C32F6-520B-4472-AA3D-2C6F4F3F6B06}"/>
              </a:ext>
            </a:extLst>
          </p:cNvPr>
          <p:cNvGrpSpPr/>
          <p:nvPr/>
        </p:nvGrpSpPr>
        <p:grpSpPr>
          <a:xfrm>
            <a:off x="1760910" y="1674061"/>
            <a:ext cx="3798000" cy="732782"/>
            <a:chOff x="6823968" y="723491"/>
            <a:chExt cx="3798000" cy="732782"/>
          </a:xfrm>
        </p:grpSpPr>
        <p:sp>
          <p:nvSpPr>
            <p:cNvPr id="72" name="文本框 71">
              <a:extLst>
                <a:ext uri="{FF2B5EF4-FFF2-40B4-BE49-F238E27FC236}">
                  <a16:creationId xmlns:a16="http://schemas.microsoft.com/office/drawing/2014/main" id="{3898C35F-A797-3512-DE3A-092F57646003}"/>
                </a:ext>
              </a:extLst>
            </p:cNvPr>
            <p:cNvSpPr txBox="1"/>
            <p:nvPr/>
          </p:nvSpPr>
          <p:spPr>
            <a:xfrm>
              <a:off x="7565045" y="812926"/>
              <a:ext cx="20218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FF0000"/>
                  </a:solidFill>
                  <a:latin typeface="Microsoft YaHei"/>
                  <a:ea typeface="Microsoft YaHei"/>
                  <a:cs typeface="+mn-ea"/>
                </a:rPr>
                <a:t>相关概念</a:t>
              </a:r>
              <a:endParaRPr kumimoji="0" lang="zh-CN" altLang="en-US" sz="2400" b="1" i="0" u="none" strike="noStrike" kern="1200" cap="none" spc="0" normalizeH="0" baseline="0" noProof="0" dirty="0">
                <a:ln>
                  <a:noFill/>
                </a:ln>
                <a:solidFill>
                  <a:srgbClr val="FF0000"/>
                </a:solidFill>
                <a:effectLst/>
                <a:uLnTx/>
                <a:uFillTx/>
                <a:latin typeface="Microsoft YaHei"/>
                <a:ea typeface="Microsoft YaHei"/>
                <a:cs typeface="+mn-ea"/>
              </a:endParaRPr>
            </a:p>
          </p:txBody>
        </p:sp>
        <p:cxnSp>
          <p:nvCxnSpPr>
            <p:cNvPr id="73" name="直接连接符 72">
              <a:extLst>
                <a:ext uri="{FF2B5EF4-FFF2-40B4-BE49-F238E27FC236}">
                  <a16:creationId xmlns:a16="http://schemas.microsoft.com/office/drawing/2014/main" id="{57E38AAF-EC1B-47F0-F2AD-F06F10B3B6AF}"/>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EB8E2D3D-0D85-C3E5-5248-58DFB6786F9E}"/>
                </a:ext>
              </a:extLst>
            </p:cNvPr>
            <p:cNvGrpSpPr/>
            <p:nvPr/>
          </p:nvGrpSpPr>
          <p:grpSpPr>
            <a:xfrm>
              <a:off x="6880535" y="723491"/>
              <a:ext cx="817163" cy="732782"/>
              <a:chOff x="7575067" y="723491"/>
              <a:chExt cx="817163" cy="732782"/>
            </a:xfrm>
          </p:grpSpPr>
          <p:sp>
            <p:nvSpPr>
              <p:cNvPr id="75" name="文本框 74">
                <a:extLst>
                  <a:ext uri="{FF2B5EF4-FFF2-40B4-BE49-F238E27FC236}">
                    <a16:creationId xmlns:a16="http://schemas.microsoft.com/office/drawing/2014/main" id="{7B11D08B-6DA6-9A22-BF81-D25450CD023F}"/>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76" name="文本框 75">
                <a:extLst>
                  <a:ext uri="{FF2B5EF4-FFF2-40B4-BE49-F238E27FC236}">
                    <a16:creationId xmlns:a16="http://schemas.microsoft.com/office/drawing/2014/main" id="{469365C6-45B1-6AD8-AAA7-D3090E3A5360}"/>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sp>
        <p:nvSpPr>
          <p:cNvPr id="103" name="文本框 102">
            <a:extLst>
              <a:ext uri="{FF2B5EF4-FFF2-40B4-BE49-F238E27FC236}">
                <a16:creationId xmlns:a16="http://schemas.microsoft.com/office/drawing/2014/main" id="{127E8676-BDD5-CC5F-364B-FC53FAF6EAC7}"/>
              </a:ext>
            </a:extLst>
          </p:cNvPr>
          <p:cNvSpPr txBox="1"/>
          <p:nvPr/>
        </p:nvSpPr>
        <p:spPr>
          <a:xfrm>
            <a:off x="4326852" y="1132628"/>
            <a:ext cx="610423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chemeClr val="bg2">
                    <a:lumMod val="25000"/>
                  </a:schemeClr>
                </a:solidFill>
                <a:effectLst/>
                <a:uLnTx/>
                <a:uFillTx/>
                <a:latin typeface="Microsoft YaHei"/>
                <a:ea typeface="Microsoft YaHei"/>
                <a:cs typeface="+mn-ea"/>
              </a:rPr>
              <a:t>时间片管理</a:t>
            </a:r>
            <a:endParaRPr lang="zh-CN" altLang="en-US" sz="1800" b="1" dirty="0">
              <a:solidFill>
                <a:schemeClr val="bg2">
                  <a:lumMod val="25000"/>
                </a:schemeClr>
              </a:solidFill>
              <a:latin typeface="Microsoft YaHei"/>
              <a:ea typeface="Microsoft YaHei"/>
              <a:cs typeface="+mn-ea"/>
            </a:endParaRPr>
          </a:p>
          <a:p>
            <a:pPr marL="285750" indent="-285750">
              <a:buFont typeface="Arial" panose="020B0604020202020204" pitchFamily="34" charset="0"/>
              <a:buChar char="•"/>
              <a:defRPr/>
            </a:pPr>
            <a:r>
              <a:rPr lang="zh-CN" altLang="en-US" sz="1800" b="1" dirty="0">
                <a:solidFill>
                  <a:schemeClr val="bg2">
                    <a:lumMod val="25000"/>
                  </a:schemeClr>
                </a:solidFill>
                <a:latin typeface="Microsoft YaHei"/>
                <a:ea typeface="Microsoft YaHei"/>
                <a:cs typeface="+mn-ea"/>
              </a:rPr>
              <a:t>调度操作</a:t>
            </a:r>
          </a:p>
          <a:p>
            <a:pPr marL="285750" indent="-285750">
              <a:buFont typeface="Arial" panose="020B0604020202020204" pitchFamily="34" charset="0"/>
              <a:buChar char="•"/>
              <a:defRPr/>
            </a:pPr>
            <a:r>
              <a:rPr lang="zh-CN" altLang="en-US" b="1" dirty="0">
                <a:solidFill>
                  <a:schemeClr val="bg2">
                    <a:lumMod val="25000"/>
                  </a:schemeClr>
                </a:solidFill>
                <a:latin typeface="Microsoft YaHei"/>
                <a:ea typeface="Microsoft YaHei"/>
                <a:cs typeface="+mn-ea"/>
              </a:rPr>
              <a:t>调度</a:t>
            </a:r>
            <a:r>
              <a:rPr lang="zh-CN" altLang="en-US" sz="1800" b="1" dirty="0">
                <a:solidFill>
                  <a:schemeClr val="bg2">
                    <a:lumMod val="25000"/>
                  </a:schemeClr>
                </a:solidFill>
                <a:latin typeface="Microsoft YaHei"/>
                <a:ea typeface="Microsoft YaHei"/>
                <a:cs typeface="+mn-ea"/>
              </a:rPr>
              <a:t>标志</a:t>
            </a:r>
          </a:p>
        </p:txBody>
      </p:sp>
    </p:spTree>
    <p:extLst>
      <p:ext uri="{BB962C8B-B14F-4D97-AF65-F5344CB8AC3E}">
        <p14:creationId xmlns:p14="http://schemas.microsoft.com/office/powerpoint/2010/main" val="203055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200"/>
                                        <p:tgtEl>
                                          <p:spTgt spid="47"/>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200"/>
                                        <p:tgtEl>
                                          <p:spTgt spid="53"/>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00"/>
                                        <p:tgtEl>
                                          <p:spTgt spid="65"/>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2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54848" y="297027"/>
            <a:ext cx="2590115" cy="355600"/>
          </a:xfrm>
        </p:spPr>
        <p:txBody>
          <a:bodyPr/>
          <a:lstStyle/>
          <a:p>
            <a:r>
              <a:rPr lang="zh-CN" altLang="en-US" dirty="0"/>
              <a:t>基础：多任务系统</a:t>
            </a:r>
          </a:p>
        </p:txBody>
      </p:sp>
      <p:sp>
        <p:nvSpPr>
          <p:cNvPr id="3" name="文本框 2">
            <a:extLst>
              <a:ext uri="{FF2B5EF4-FFF2-40B4-BE49-F238E27FC236}">
                <a16:creationId xmlns:a16="http://schemas.microsoft.com/office/drawing/2014/main" id="{2506F6F7-83AA-F3A3-5847-71026EC1873E}"/>
              </a:ext>
            </a:extLst>
          </p:cNvPr>
          <p:cNvSpPr txBox="1"/>
          <p:nvPr/>
        </p:nvSpPr>
        <p:spPr>
          <a:xfrm>
            <a:off x="1019820" y="1613118"/>
            <a:ext cx="9323392" cy="2997615"/>
          </a:xfrm>
          <a:prstGeom prst="rect">
            <a:avLst/>
          </a:prstGeom>
          <a:noFill/>
        </p:spPr>
        <p:txBody>
          <a:bodyPr wrap="square">
            <a:spAutoFit/>
          </a:bodyPr>
          <a:lstStyle/>
          <a:p>
            <a:pPr algn="just">
              <a:lnSpc>
                <a:spcPct val="150000"/>
              </a:lnSpc>
            </a:pPr>
            <a:r>
              <a:rPr lang="zh-CN" altLang="en-US" sz="2800" b="1" kern="100" dirty="0">
                <a:effectLst/>
                <a:latin typeface="等线" panose="02010600030101010101" pitchFamily="2" charset="-122"/>
                <a:ea typeface="等线" panose="02010600030101010101" pitchFamily="2" charset="-122"/>
                <a:cs typeface="Times New Roman" panose="02020603050405020304" pitchFamily="18" charset="0"/>
              </a:rPr>
              <a:t>多任务系统</a:t>
            </a:r>
            <a:endParaRPr lang="en-US" altLang="zh-CN" sz="2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endParaRPr lang="en-US" altLang="zh-CN" sz="2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en-US" b="0" i="0" dirty="0">
                <a:effectLst/>
                <a:latin typeface="Arial" panose="020B0604020202020204" pitchFamily="34" charset="0"/>
              </a:rPr>
              <a:t>非抢占式多任务（</a:t>
            </a:r>
            <a:r>
              <a:rPr lang="en-US" altLang="zh-CN" b="0" i="0" dirty="0">
                <a:effectLst/>
                <a:latin typeface="Arial" panose="020B0604020202020204" pitchFamily="34" charset="0"/>
              </a:rPr>
              <a:t>cooperative multitasking</a:t>
            </a:r>
            <a:r>
              <a:rPr lang="zh-CN" altLang="en-US" b="0" i="0" dirty="0">
                <a:effectLst/>
                <a:latin typeface="Arial" panose="020B0604020202020204" pitchFamily="34" charset="0"/>
              </a:rPr>
              <a:t>）和</a:t>
            </a:r>
            <a:r>
              <a:rPr lang="zh-CN" altLang="en-US" b="0" i="0" dirty="0">
                <a:solidFill>
                  <a:srgbClr val="FF0000"/>
                </a:solidFill>
                <a:effectLst/>
                <a:latin typeface="Arial" panose="020B0604020202020204" pitchFamily="34" charset="0"/>
              </a:rPr>
              <a:t>抢占式多任务</a:t>
            </a:r>
            <a:r>
              <a:rPr lang="zh-CN" altLang="en-US" b="0" i="0" dirty="0">
                <a:effectLst/>
                <a:latin typeface="Arial" panose="020B0604020202020204" pitchFamily="34" charset="0"/>
              </a:rPr>
              <a:t>（</a:t>
            </a:r>
            <a:r>
              <a:rPr lang="en-US" altLang="zh-CN" b="0" i="0" dirty="0">
                <a:effectLst/>
                <a:latin typeface="Arial" panose="020B0604020202020204" pitchFamily="34" charset="0"/>
              </a:rPr>
              <a:t>preemptive multitasking</a:t>
            </a:r>
            <a:r>
              <a:rPr lang="zh-CN" altLang="en-US" b="0" i="0" dirty="0">
                <a:effectLst/>
                <a:latin typeface="Arial" panose="020B0604020202020204" pitchFamily="34" charset="0"/>
              </a:rPr>
              <a:t>）</a:t>
            </a:r>
            <a:endParaRPr lang="en-US" altLang="zh-CN" b="0" i="0" dirty="0">
              <a:effectLst/>
              <a:latin typeface="Arial" panose="020B0604020202020204" pitchFamily="34" charset="0"/>
            </a:endParaRPr>
          </a:p>
          <a:p>
            <a:pPr algn="just">
              <a:lnSpc>
                <a:spcPct val="150000"/>
              </a:lnSpc>
            </a:pPr>
            <a:endParaRPr lang="en-US" altLang="zh-CN" b="0" i="0" dirty="0">
              <a:effectLst/>
              <a:latin typeface="Arial" panose="020B0604020202020204" pitchFamily="34" charset="0"/>
            </a:endParaRPr>
          </a:p>
          <a:p>
            <a:pPr algn="just">
              <a:lnSpc>
                <a:spcPct val="150000"/>
              </a:lnSpc>
            </a:pPr>
            <a:r>
              <a:rPr lang="zh-CN" altLang="en-US" b="0" i="0" dirty="0">
                <a:effectLst/>
                <a:latin typeface="Arial" panose="020B0604020202020204" pitchFamily="34" charset="0"/>
              </a:rPr>
              <a:t>抢占式是大部分操作系统采用的方式</a:t>
            </a:r>
            <a:r>
              <a:rPr lang="en-US" altLang="zh-CN" b="0" i="0" dirty="0">
                <a:effectLst/>
                <a:latin typeface="Arial" panose="020B0604020202020204" pitchFamily="34" charset="0"/>
              </a:rPr>
              <a:t>(</a:t>
            </a:r>
            <a:r>
              <a:rPr lang="zh-CN" altLang="en-US" b="0" i="0" dirty="0">
                <a:effectLst/>
                <a:latin typeface="Arial" panose="020B0604020202020204" pitchFamily="34" charset="0"/>
              </a:rPr>
              <a:t>包括</a:t>
            </a:r>
            <a:r>
              <a:rPr lang="en-US" altLang="zh-CN" b="0" i="0" dirty="0" err="1">
                <a:effectLst/>
                <a:latin typeface="Arial" panose="020B0604020202020204" pitchFamily="34" charset="0"/>
              </a:rPr>
              <a:t>LiteOS</a:t>
            </a:r>
            <a:r>
              <a:rPr lang="en-US" altLang="zh-CN" b="0" i="0" dirty="0">
                <a:effectLst/>
                <a:latin typeface="Arial" panose="020B0604020202020204" pitchFamily="34" charset="0"/>
              </a:rPr>
              <a:t>)</a:t>
            </a:r>
            <a:r>
              <a:rPr lang="zh-CN" altLang="en-US" b="0" i="0" dirty="0">
                <a:effectLst/>
                <a:latin typeface="Arial" panose="020B0604020202020204" pitchFamily="34" charset="0"/>
              </a:rPr>
              <a:t>，是指给每个进程分配一个</a:t>
            </a:r>
            <a:r>
              <a:rPr lang="zh-CN" altLang="en-US" b="1" i="0" dirty="0">
                <a:solidFill>
                  <a:srgbClr val="FF0000"/>
                </a:solidFill>
                <a:effectLst/>
                <a:latin typeface="Arial" panose="020B0604020202020204" pitchFamily="34" charset="0"/>
              </a:rPr>
              <a:t>时间片</a:t>
            </a:r>
            <a:r>
              <a:rPr lang="zh-CN" altLang="en-US" b="0" i="0" dirty="0">
                <a:effectLst/>
                <a:latin typeface="Arial" panose="020B0604020202020204" pitchFamily="34" charset="0"/>
              </a:rPr>
              <a:t>（</a:t>
            </a:r>
            <a:r>
              <a:rPr lang="en-US" altLang="zh-CN" b="0" i="0" dirty="0">
                <a:effectLst/>
                <a:latin typeface="Arial" panose="020B0604020202020204" pitchFamily="34" charset="0"/>
              </a:rPr>
              <a:t>time slice</a:t>
            </a:r>
            <a:r>
              <a:rPr lang="zh-CN" altLang="en-US" b="0" i="0" dirty="0">
                <a:effectLst/>
                <a:latin typeface="Arial" panose="020B0604020202020204" pitchFamily="34" charset="0"/>
              </a:rPr>
              <a:t>），当时运行时间达到规定的时间时则会切换到下一个进程。</a:t>
            </a:r>
            <a:endParaRPr lang="en-US" altLang="zh-CN" b="0" i="0" dirty="0">
              <a:effectLst/>
              <a:latin typeface="Arial" panose="020B0604020202020204" pitchFamily="34" charset="0"/>
            </a:endParaRPr>
          </a:p>
        </p:txBody>
      </p:sp>
    </p:spTree>
    <p:extLst>
      <p:ext uri="{BB962C8B-B14F-4D97-AF65-F5344CB8AC3E}">
        <p14:creationId xmlns:p14="http://schemas.microsoft.com/office/powerpoint/2010/main" val="2340106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76619" y="373228"/>
            <a:ext cx="2590115" cy="355600"/>
          </a:xfrm>
        </p:spPr>
        <p:txBody>
          <a:bodyPr/>
          <a:lstStyle/>
          <a:p>
            <a:r>
              <a:rPr lang="zh-CN" altLang="en-US" dirty="0"/>
              <a:t>基础：时间片管理</a:t>
            </a:r>
          </a:p>
        </p:txBody>
      </p:sp>
      <p:pic>
        <p:nvPicPr>
          <p:cNvPr id="1036" name="图片 11">
            <a:extLst>
              <a:ext uri="{FF2B5EF4-FFF2-40B4-BE49-F238E27FC236}">
                <a16:creationId xmlns:a16="http://schemas.microsoft.com/office/drawing/2014/main" id="{73FA28BC-B115-B0B8-3105-5A76A6801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91" y="1892367"/>
            <a:ext cx="8283926" cy="239391"/>
          </a:xfrm>
          <a:prstGeom prst="rect">
            <a:avLst/>
          </a:prstGeom>
          <a:noFill/>
          <a:extLst>
            <a:ext uri="{909E8E84-426E-40DD-AFC4-6F175D3DCCD1}">
              <a14:hiddenFill xmlns:a14="http://schemas.microsoft.com/office/drawing/2010/main">
                <a:solidFill>
                  <a:srgbClr val="FFFFFF"/>
                </a:solidFill>
              </a14:hiddenFill>
            </a:ext>
          </a:extLst>
        </p:spPr>
      </p:pic>
      <p:pic>
        <p:nvPicPr>
          <p:cNvPr id="1035" name="图片 32">
            <a:extLst>
              <a:ext uri="{FF2B5EF4-FFF2-40B4-BE49-F238E27FC236}">
                <a16:creationId xmlns:a16="http://schemas.microsoft.com/office/drawing/2014/main" id="{C5A68D8E-2304-1E44-6407-99CA5ACDE8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176"/>
          <a:stretch/>
        </p:blipFill>
        <p:spPr bwMode="auto">
          <a:xfrm>
            <a:off x="1278285" y="2837207"/>
            <a:ext cx="10340362" cy="2102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图片 36">
            <a:extLst>
              <a:ext uri="{FF2B5EF4-FFF2-40B4-BE49-F238E27FC236}">
                <a16:creationId xmlns:a16="http://schemas.microsoft.com/office/drawing/2014/main" id="{BB70D0A5-46FC-1AAA-C95E-FD0E0E4F26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176"/>
          <a:stretch/>
        </p:blipFill>
        <p:spPr bwMode="auto">
          <a:xfrm>
            <a:off x="1278285" y="3743946"/>
            <a:ext cx="8739044" cy="210242"/>
          </a:xfrm>
          <a:prstGeom prst="rect">
            <a:avLst/>
          </a:prstGeom>
          <a:noFill/>
          <a:extLst>
            <a:ext uri="{909E8E84-426E-40DD-AFC4-6F175D3DCCD1}">
              <a14:hiddenFill xmlns:a14="http://schemas.microsoft.com/office/drawing/2010/main">
                <a:solidFill>
                  <a:srgbClr val="FFFFFF"/>
                </a:solidFill>
              </a14:hiddenFill>
            </a:ext>
          </a:extLst>
        </p:spPr>
      </p:pic>
      <p:pic>
        <p:nvPicPr>
          <p:cNvPr id="1033" name="图片 37">
            <a:extLst>
              <a:ext uri="{FF2B5EF4-FFF2-40B4-BE49-F238E27FC236}">
                <a16:creationId xmlns:a16="http://schemas.microsoft.com/office/drawing/2014/main" id="{F17282F7-B570-FFDF-E450-E09CEAD7D0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229120" y="4468584"/>
            <a:ext cx="3708564" cy="21024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3">
            <a:extLst>
              <a:ext uri="{FF2B5EF4-FFF2-40B4-BE49-F238E27FC236}">
                <a16:creationId xmlns:a16="http://schemas.microsoft.com/office/drawing/2014/main" id="{880FC036-9F7A-5AAF-B6D4-F802B276D466}"/>
              </a:ext>
            </a:extLst>
          </p:cNvPr>
          <p:cNvSpPr>
            <a:spLocks noChangeArrowheads="1"/>
          </p:cNvSpPr>
          <p:nvPr/>
        </p:nvSpPr>
        <p:spPr bwMode="auto">
          <a:xfrm>
            <a:off x="1059698" y="1381435"/>
            <a:ext cx="38779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543050" algn="l"/>
              </a:tabLst>
              <a:defRPr>
                <a:solidFill>
                  <a:schemeClr val="tx1"/>
                </a:solidFill>
                <a:latin typeface="Arial" panose="020B0604020202020204" pitchFamily="34" charset="0"/>
              </a:defRPr>
            </a:lvl1pPr>
            <a:lvl2pPr eaLnBrk="0" fontAlgn="base" hangingPunct="0">
              <a:spcBef>
                <a:spcPct val="0"/>
              </a:spcBef>
              <a:spcAft>
                <a:spcPct val="0"/>
              </a:spcAft>
              <a:tabLst>
                <a:tab pos="1543050" algn="l"/>
              </a:tabLst>
              <a:defRPr>
                <a:solidFill>
                  <a:schemeClr val="tx1"/>
                </a:solidFill>
                <a:latin typeface="Arial" panose="020B0604020202020204" pitchFamily="34" charset="0"/>
              </a:defRPr>
            </a:lvl2pPr>
            <a:lvl3pPr eaLnBrk="0" fontAlgn="base" hangingPunct="0">
              <a:spcBef>
                <a:spcPct val="0"/>
              </a:spcBef>
              <a:spcAft>
                <a:spcPct val="0"/>
              </a:spcAft>
              <a:tabLst>
                <a:tab pos="1543050" algn="l"/>
              </a:tabLst>
              <a:defRPr>
                <a:solidFill>
                  <a:schemeClr val="tx1"/>
                </a:solidFill>
                <a:latin typeface="Arial" panose="020B0604020202020204" pitchFamily="34" charset="0"/>
              </a:defRPr>
            </a:lvl3pPr>
            <a:lvl4pPr eaLnBrk="0" fontAlgn="base" hangingPunct="0">
              <a:spcBef>
                <a:spcPct val="0"/>
              </a:spcBef>
              <a:spcAft>
                <a:spcPct val="0"/>
              </a:spcAft>
              <a:tabLst>
                <a:tab pos="1543050" algn="l"/>
              </a:tabLst>
              <a:defRPr>
                <a:solidFill>
                  <a:schemeClr val="tx1"/>
                </a:solidFill>
                <a:latin typeface="Arial" panose="020B0604020202020204" pitchFamily="34" charset="0"/>
              </a:defRPr>
            </a:lvl4pPr>
            <a:lvl5pPr eaLnBrk="0" fontAlgn="base" hangingPunct="0">
              <a:spcBef>
                <a:spcPct val="0"/>
              </a:spcBef>
              <a:spcAft>
                <a:spcPct val="0"/>
              </a:spcAft>
              <a:tabLst>
                <a:tab pos="1543050" algn="l"/>
              </a:tabLst>
              <a:defRPr>
                <a:solidFill>
                  <a:schemeClr val="tx1"/>
                </a:solidFill>
                <a:latin typeface="Arial" panose="020B0604020202020204" pitchFamily="34" charset="0"/>
              </a:defRPr>
            </a:lvl5pPr>
            <a:lvl6pPr eaLnBrk="0" fontAlgn="base" hangingPunct="0">
              <a:spcBef>
                <a:spcPct val="0"/>
              </a:spcBef>
              <a:spcAft>
                <a:spcPct val="0"/>
              </a:spcAft>
              <a:tabLst>
                <a:tab pos="1543050" algn="l"/>
              </a:tabLst>
              <a:defRPr>
                <a:solidFill>
                  <a:schemeClr val="tx1"/>
                </a:solidFill>
                <a:latin typeface="Arial" panose="020B0604020202020204" pitchFamily="34" charset="0"/>
              </a:defRPr>
            </a:lvl6pPr>
            <a:lvl7pPr eaLnBrk="0" fontAlgn="base" hangingPunct="0">
              <a:spcBef>
                <a:spcPct val="0"/>
              </a:spcBef>
              <a:spcAft>
                <a:spcPct val="0"/>
              </a:spcAft>
              <a:tabLst>
                <a:tab pos="1543050" algn="l"/>
              </a:tabLst>
              <a:defRPr>
                <a:solidFill>
                  <a:schemeClr val="tx1"/>
                </a:solidFill>
                <a:latin typeface="Arial" panose="020B0604020202020204" pitchFamily="34" charset="0"/>
              </a:defRPr>
            </a:lvl7pPr>
            <a:lvl8pPr eaLnBrk="0" fontAlgn="base" hangingPunct="0">
              <a:spcBef>
                <a:spcPct val="0"/>
              </a:spcBef>
              <a:spcAft>
                <a:spcPct val="0"/>
              </a:spcAft>
              <a:tabLst>
                <a:tab pos="1543050" algn="l"/>
              </a:tabLst>
              <a:defRPr>
                <a:solidFill>
                  <a:schemeClr val="tx1"/>
                </a:solidFill>
                <a:latin typeface="Arial" panose="020B0604020202020204" pitchFamily="34" charset="0"/>
              </a:defRPr>
            </a:lvl8pPr>
            <a:lvl9pPr eaLnBrk="0" fontAlgn="base" hangingPunct="0">
              <a:spcBef>
                <a:spcPct val="0"/>
              </a:spcBef>
              <a:spcAft>
                <a:spcPct val="0"/>
              </a:spcAft>
              <a:tabLst>
                <a:tab pos="15430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543050" algn="l"/>
              </a:tabLst>
            </a:pP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b="1" dirty="0">
                <a:latin typeface="等线" panose="02010600030101010101" pitchFamily="2" charset="-122"/>
                <a:cs typeface="Times New Roman" panose="02020603050405020304" pitchFamily="18" charset="0"/>
              </a:rPr>
              <a:t>OS_SCHED_TIME_SLICES_MIN</a:t>
            </a: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a:t>
            </a:r>
            <a:endParaRPr kumimoji="0" lang="en-US" altLang="zh-CN" sz="1400" b="0" i="0" u="none" strike="noStrike" cap="none" normalizeH="0" baseline="0" dirty="0">
              <a:ln>
                <a:noFill/>
              </a:ln>
              <a:solidFill>
                <a:schemeClr val="tx1"/>
              </a:solidFill>
              <a:effectLst/>
            </a:endParaRPr>
          </a:p>
        </p:txBody>
      </p:sp>
      <p:sp>
        <p:nvSpPr>
          <p:cNvPr id="9" name="Rectangle 14">
            <a:extLst>
              <a:ext uri="{FF2B5EF4-FFF2-40B4-BE49-F238E27FC236}">
                <a16:creationId xmlns:a16="http://schemas.microsoft.com/office/drawing/2014/main" id="{C8B1BAFC-4DB8-0E64-7504-48A979D6EC08}"/>
              </a:ext>
            </a:extLst>
          </p:cNvPr>
          <p:cNvSpPr>
            <a:spLocks noChangeArrowheads="1"/>
          </p:cNvSpPr>
          <p:nvPr/>
        </p:nvSpPr>
        <p:spPr bwMode="auto">
          <a:xfrm>
            <a:off x="1059698" y="2319353"/>
            <a:ext cx="34387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OS_SCHED_TIME_SLICES_MAX</a:t>
            </a:r>
            <a:endParaRPr kumimoji="0" lang="en-US" altLang="zh-CN" sz="1400" b="1" i="0" u="none" strike="noStrike" cap="none" normalizeH="0" baseline="0" dirty="0">
              <a:ln>
                <a:noFill/>
              </a:ln>
              <a:solidFill>
                <a:schemeClr val="tx1"/>
              </a:solidFill>
              <a:effectLst/>
            </a:endParaRPr>
          </a:p>
        </p:txBody>
      </p:sp>
      <p:sp>
        <p:nvSpPr>
          <p:cNvPr id="10" name="Rectangle 15">
            <a:extLst>
              <a:ext uri="{FF2B5EF4-FFF2-40B4-BE49-F238E27FC236}">
                <a16:creationId xmlns:a16="http://schemas.microsoft.com/office/drawing/2014/main" id="{5080DCA4-7B91-EA03-E58D-16EF12874DF2}"/>
              </a:ext>
            </a:extLst>
          </p:cNvPr>
          <p:cNvSpPr>
            <a:spLocks noChangeArrowheads="1"/>
          </p:cNvSpPr>
          <p:nvPr/>
        </p:nvSpPr>
        <p:spPr bwMode="auto">
          <a:xfrm>
            <a:off x="1059698" y="3193117"/>
            <a:ext cx="3390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OS_SCHED_TIME_SLICES_DIFF</a:t>
            </a:r>
            <a:endParaRPr kumimoji="0" lang="en-US" altLang="zh-CN" sz="1400" b="1" i="0" u="none" strike="noStrike" cap="none" normalizeH="0" baseline="0" dirty="0">
              <a:ln>
                <a:noFill/>
              </a:ln>
              <a:solidFill>
                <a:schemeClr val="tx1"/>
              </a:solidFill>
              <a:effectLst/>
            </a:endParaRPr>
          </a:p>
        </p:txBody>
      </p:sp>
      <p:sp>
        <p:nvSpPr>
          <p:cNvPr id="11" name="Rectangle 16">
            <a:extLst>
              <a:ext uri="{FF2B5EF4-FFF2-40B4-BE49-F238E27FC236}">
                <a16:creationId xmlns:a16="http://schemas.microsoft.com/office/drawing/2014/main" id="{6D7B88F1-19DF-B4A3-A5A4-A8203C7CC16E}"/>
              </a:ext>
            </a:extLst>
          </p:cNvPr>
          <p:cNvSpPr>
            <a:spLocks noChangeArrowheads="1"/>
          </p:cNvSpPr>
          <p:nvPr/>
        </p:nvSpPr>
        <p:spPr bwMode="auto">
          <a:xfrm>
            <a:off x="1059698" y="4026720"/>
            <a:ext cx="28408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a:t>
            </a:r>
            <a:r>
              <a:rPr kumimoji="0" lang="en-US" altLang="zh-CN" b="1"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OS_SCHED_READY_MAX</a:t>
            </a:r>
            <a:endParaRPr kumimoji="0" lang="en-US" altLang="zh-CN" sz="14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34629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62890" y="311723"/>
            <a:ext cx="2590115" cy="355600"/>
          </a:xfrm>
        </p:spPr>
        <p:txBody>
          <a:bodyPr/>
          <a:lstStyle/>
          <a:p>
            <a:r>
              <a:rPr lang="zh-CN" altLang="en-US" dirty="0"/>
              <a:t>基础：时间片管理</a:t>
            </a:r>
          </a:p>
        </p:txBody>
      </p:sp>
      <p:sp>
        <p:nvSpPr>
          <p:cNvPr id="7" name="文本框 6">
            <a:extLst>
              <a:ext uri="{FF2B5EF4-FFF2-40B4-BE49-F238E27FC236}">
                <a16:creationId xmlns:a16="http://schemas.microsoft.com/office/drawing/2014/main" id="{F61285E8-8FAF-C62C-E698-58AC9A4FF75A}"/>
              </a:ext>
            </a:extLst>
          </p:cNvPr>
          <p:cNvSpPr txBox="1"/>
          <p:nvPr/>
        </p:nvSpPr>
        <p:spPr>
          <a:xfrm>
            <a:off x="546561" y="3787567"/>
            <a:ext cx="7414053" cy="1261884"/>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先获取当前优先级的就绪任务数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000" b="1" i="1" kern="100" dirty="0" err="1">
                <a:effectLst/>
                <a:latin typeface="等线" panose="02010600030101010101" pitchFamily="2" charset="-122"/>
                <a:ea typeface="等线" panose="02010600030101010101" pitchFamily="2" charset="-122"/>
                <a:cs typeface="Times New Roman" panose="02020603050405020304" pitchFamily="18" charset="0"/>
              </a:rPr>
              <a:t>readyTask</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（不能超过最大值</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b="1" i="1" kern="100" dirty="0">
                <a:effectLst/>
                <a:latin typeface="等线" panose="02010600030101010101" pitchFamily="2" charset="-122"/>
                <a:ea typeface="等线" panose="02010600030101010101" pitchFamily="2" charset="-122"/>
                <a:cs typeface="Times New Roman" panose="02020603050405020304" pitchFamily="18" charset="0"/>
              </a:rPr>
              <a:t>归一化</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time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映射到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OS_SCHED_TIME_SLICES_MIN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dirty="0"/>
              <a:t> 5ms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OS_SCHED_TIME_SLICES_MAX</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dirty="0"/>
              <a:t> 20ms </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之间。</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最后加上</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最小粒度</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OS_SCHED_TIME_SLICES_MIN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，返回结果。</a:t>
            </a:r>
          </a:p>
        </p:txBody>
      </p:sp>
      <p:pic>
        <p:nvPicPr>
          <p:cNvPr id="8" name="图片 7">
            <a:extLst>
              <a:ext uri="{FF2B5EF4-FFF2-40B4-BE49-F238E27FC236}">
                <a16:creationId xmlns:a16="http://schemas.microsoft.com/office/drawing/2014/main" id="{63942823-D93F-F22F-D7B8-06A1C18706CB}"/>
              </a:ext>
            </a:extLst>
          </p:cNvPr>
          <p:cNvPicPr>
            <a:picLocks noChangeAspect="1"/>
          </p:cNvPicPr>
          <p:nvPr/>
        </p:nvPicPr>
        <p:blipFill>
          <a:blip r:embed="rId3"/>
          <a:stretch>
            <a:fillRect/>
          </a:stretch>
        </p:blipFill>
        <p:spPr>
          <a:xfrm>
            <a:off x="332152" y="1621962"/>
            <a:ext cx="7842872" cy="2066001"/>
          </a:xfrm>
          <a:prstGeom prst="rect">
            <a:avLst/>
          </a:prstGeom>
        </p:spPr>
      </p:pic>
      <p:sp>
        <p:nvSpPr>
          <p:cNvPr id="12" name="文本框 11">
            <a:extLst>
              <a:ext uri="{FF2B5EF4-FFF2-40B4-BE49-F238E27FC236}">
                <a16:creationId xmlns:a16="http://schemas.microsoft.com/office/drawing/2014/main" id="{0ABF2BC3-1E47-95D6-720C-219B95E54F3A}"/>
              </a:ext>
            </a:extLst>
          </p:cNvPr>
          <p:cNvSpPr txBox="1"/>
          <p:nvPr/>
        </p:nvSpPr>
        <p:spPr>
          <a:xfrm>
            <a:off x="262890" y="766927"/>
            <a:ext cx="6103620" cy="622543"/>
          </a:xfrm>
          <a:prstGeom prst="rect">
            <a:avLst/>
          </a:prstGeom>
          <a:noFill/>
        </p:spPr>
        <p:txBody>
          <a:bodyPr wrap="square">
            <a:spAutoFit/>
          </a:bodyPr>
          <a:lstStyle/>
          <a:p>
            <a:pPr>
              <a:lnSpc>
                <a:spcPct val="200000"/>
              </a:lnSpc>
            </a:pPr>
            <a:r>
              <a:rPr lang="en-US" altLang="zh-CN" sz="2000" b="1" dirty="0" err="1">
                <a:latin typeface="等线" panose="02010600030101010101" pitchFamily="2" charset="-122"/>
                <a:ea typeface="等线" panose="02010600030101010101" pitchFamily="2" charset="-122"/>
                <a:cs typeface="Times New Roman" panose="02020603050405020304" pitchFamily="18" charset="0"/>
              </a:rPr>
              <a:t>timeSlice</a:t>
            </a:r>
            <a:r>
              <a:rPr lang="en-US" altLang="zh-CN" sz="2000" b="1" dirty="0">
                <a:latin typeface="等线" panose="02010600030101010101" pitchFamily="2" charset="-122"/>
                <a:ea typeface="等线" panose="02010600030101010101" pitchFamily="2" charset="-122"/>
                <a:cs typeface="Times New Roman" panose="02020603050405020304" pitchFamily="18" charset="0"/>
              </a:rPr>
              <a:t>:</a:t>
            </a:r>
            <a:endParaRPr lang="en-US" altLang="zh-CN" sz="2000" b="1"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B2F7D32F-DD58-15F4-A044-8868E2FEE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7384" y="1389470"/>
            <a:ext cx="3904616" cy="4123566"/>
          </a:xfrm>
          <a:prstGeom prst="rect">
            <a:avLst/>
          </a:prstGeom>
        </p:spPr>
      </p:pic>
      <p:grpSp>
        <p:nvGrpSpPr>
          <p:cNvPr id="13" name="组合 12">
            <a:extLst>
              <a:ext uri="{FF2B5EF4-FFF2-40B4-BE49-F238E27FC236}">
                <a16:creationId xmlns:a16="http://schemas.microsoft.com/office/drawing/2014/main" id="{2CF85AD4-E2C2-31C1-7AB0-BEA6329B8E3A}"/>
              </a:ext>
            </a:extLst>
          </p:cNvPr>
          <p:cNvGrpSpPr/>
          <p:nvPr/>
        </p:nvGrpSpPr>
        <p:grpSpPr>
          <a:xfrm>
            <a:off x="2543019" y="5426054"/>
            <a:ext cx="3835730" cy="975639"/>
            <a:chOff x="680489" y="3200937"/>
            <a:chExt cx="3835730" cy="975639"/>
          </a:xfrm>
        </p:grpSpPr>
        <p:sp>
          <p:nvSpPr>
            <p:cNvPr id="14" name="文本框 13">
              <a:extLst>
                <a:ext uri="{FF2B5EF4-FFF2-40B4-BE49-F238E27FC236}">
                  <a16:creationId xmlns:a16="http://schemas.microsoft.com/office/drawing/2014/main" id="{68C08D38-8A80-95AF-0881-60599152FCF9}"/>
                </a:ext>
              </a:extLst>
            </p:cNvPr>
            <p:cNvSpPr txBox="1"/>
            <p:nvPr/>
          </p:nvSpPr>
          <p:spPr>
            <a:xfrm>
              <a:off x="680489" y="3200937"/>
              <a:ext cx="3835730" cy="369332"/>
            </a:xfrm>
            <a:prstGeom prst="rect">
              <a:avLst/>
            </a:prstGeom>
            <a:noFill/>
          </p:spPr>
          <p:txBody>
            <a:bodyPr wrap="square" rtlCol="0">
              <a:spAutoFit/>
            </a:bodyPr>
            <a:lstStyle/>
            <a:p>
              <a:r>
                <a:rPr lang="zh-CN" altLang="en-US" dirty="0"/>
                <a:t>长度从</a:t>
              </a:r>
              <a:r>
                <a:rPr lang="en-US" altLang="zh-CN" dirty="0"/>
                <a:t>5ms</a:t>
              </a:r>
              <a:r>
                <a:rPr lang="zh-CN" altLang="en-US" dirty="0"/>
                <a:t>（</a:t>
              </a:r>
              <a:r>
                <a:rPr lang="en-US" altLang="zh-CN" dirty="0">
                  <a:solidFill>
                    <a:srgbClr val="FF0000"/>
                  </a:solidFill>
                </a:rPr>
                <a:t>min</a:t>
              </a:r>
              <a:r>
                <a:rPr lang="zh-CN" altLang="en-US" dirty="0"/>
                <a:t>）到</a:t>
              </a:r>
              <a:r>
                <a:rPr lang="en-US" altLang="zh-CN" dirty="0"/>
                <a:t>20ms</a:t>
              </a:r>
              <a:r>
                <a:rPr lang="zh-CN" altLang="en-US" dirty="0"/>
                <a:t>（</a:t>
              </a:r>
              <a:r>
                <a:rPr lang="en-US" altLang="zh-CN" dirty="0">
                  <a:solidFill>
                    <a:srgbClr val="FF0000"/>
                  </a:solidFill>
                </a:rPr>
                <a:t>max</a:t>
              </a:r>
              <a:r>
                <a:rPr lang="zh-CN" altLang="en-US" dirty="0"/>
                <a:t>）</a:t>
              </a:r>
            </a:p>
          </p:txBody>
        </p:sp>
        <p:pic>
          <p:nvPicPr>
            <p:cNvPr id="17" name="图片 16">
              <a:extLst>
                <a:ext uri="{FF2B5EF4-FFF2-40B4-BE49-F238E27FC236}">
                  <a16:creationId xmlns:a16="http://schemas.microsoft.com/office/drawing/2014/main" id="{8CA3D2FD-6017-A93A-C853-3E448904D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1021" y="3609599"/>
              <a:ext cx="2694666" cy="566977"/>
            </a:xfrm>
            <a:prstGeom prst="rect">
              <a:avLst/>
            </a:prstGeom>
          </p:spPr>
        </p:pic>
      </p:grpSp>
    </p:spTree>
    <p:extLst>
      <p:ext uri="{BB962C8B-B14F-4D97-AF65-F5344CB8AC3E}">
        <p14:creationId xmlns:p14="http://schemas.microsoft.com/office/powerpoint/2010/main" val="3138867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971A4C9B-615A-29CF-67B6-6465F472EF22}"/>
              </a:ext>
            </a:extLst>
          </p:cNvPr>
          <p:cNvSpPr>
            <a:spLocks noGrp="1"/>
          </p:cNvSpPr>
          <p:nvPr>
            <p:ph type="body" sz="quarter" idx="10"/>
          </p:nvPr>
        </p:nvSpPr>
        <p:spPr>
          <a:xfrm>
            <a:off x="320162" y="351456"/>
            <a:ext cx="2590115" cy="355600"/>
          </a:xfrm>
        </p:spPr>
        <p:txBody>
          <a:bodyPr/>
          <a:lstStyle/>
          <a:p>
            <a:r>
              <a:rPr lang="zh-CN" altLang="en-US" dirty="0"/>
              <a:t>基础：时间片管理</a:t>
            </a:r>
          </a:p>
          <a:p>
            <a:endParaRPr lang="zh-CN" altLang="en-US" dirty="0"/>
          </a:p>
        </p:txBody>
      </p:sp>
      <p:sp>
        <p:nvSpPr>
          <p:cNvPr id="18" name="文本框 17">
            <a:extLst>
              <a:ext uri="{FF2B5EF4-FFF2-40B4-BE49-F238E27FC236}">
                <a16:creationId xmlns:a16="http://schemas.microsoft.com/office/drawing/2014/main" id="{C8345668-89F4-98F4-2D4B-6A1872713F0F}"/>
              </a:ext>
            </a:extLst>
          </p:cNvPr>
          <p:cNvSpPr txBox="1"/>
          <p:nvPr/>
        </p:nvSpPr>
        <p:spPr>
          <a:xfrm>
            <a:off x="2780484" y="2690336"/>
            <a:ext cx="6107288" cy="1477328"/>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作用：任务多的就绪队列</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timeSlice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小。任务少的就绪队列</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timeSlice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大。这样可以有效降低平均响应时间，因为在分时系统中，响应时间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等待的用户进程数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时间片大小。当然时间片不是越小越好，时间片如果太小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则导致进程切换频繁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消耗</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时间。</a:t>
            </a:r>
          </a:p>
        </p:txBody>
      </p:sp>
    </p:spTree>
    <p:extLst>
      <p:ext uri="{BB962C8B-B14F-4D97-AF65-F5344CB8AC3E}">
        <p14:creationId xmlns:p14="http://schemas.microsoft.com/office/powerpoint/2010/main" val="2903187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309276" y="300023"/>
            <a:ext cx="2590115" cy="355600"/>
          </a:xfrm>
        </p:spPr>
        <p:txBody>
          <a:bodyPr/>
          <a:lstStyle/>
          <a:p>
            <a:r>
              <a:rPr lang="zh-CN" altLang="en-US" dirty="0"/>
              <a:t>基础：时间片管理</a:t>
            </a:r>
          </a:p>
        </p:txBody>
      </p:sp>
      <p:sp>
        <p:nvSpPr>
          <p:cNvPr id="6" name="文本框 5">
            <a:extLst>
              <a:ext uri="{FF2B5EF4-FFF2-40B4-BE49-F238E27FC236}">
                <a16:creationId xmlns:a16="http://schemas.microsoft.com/office/drawing/2014/main" id="{FF526770-C2C2-AC5C-65AC-E3E1E7E35E51}"/>
              </a:ext>
            </a:extLst>
          </p:cNvPr>
          <p:cNvSpPr txBox="1"/>
          <p:nvPr/>
        </p:nvSpPr>
        <p:spPr>
          <a:xfrm>
            <a:off x="1024068" y="2107023"/>
            <a:ext cx="9282526" cy="2369880"/>
          </a:xfrm>
          <a:prstGeom prst="rect">
            <a:avLst/>
          </a:prstGeom>
          <a:noFill/>
        </p:spPr>
        <p:txBody>
          <a:bodyPr wrap="square">
            <a:spAutoFit/>
          </a:bodyPr>
          <a:lstStyle/>
          <a:p>
            <a:pPr algn="just"/>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b="1" dirty="0">
                <a:effectLst/>
                <a:latin typeface="等线" panose="02010600030101010101" pitchFamily="2" charset="-122"/>
                <a:cs typeface="Times New Roman" panose="02020603050405020304" pitchFamily="18" charset="0"/>
              </a:rPr>
              <a:t>OS_TIME_SLICE_MIN</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tabLst>
                <a:tab pos="1543685" algn="l"/>
              </a:tabLst>
            </a:pPr>
            <a:endParaRPr lang="en-US" altLang="zh-CN" sz="1800" b="0" i="0" dirty="0">
              <a:solidFill>
                <a:srgbClr val="F73131"/>
              </a:solidFill>
              <a:effectLst/>
              <a:latin typeface="Arial" panose="020B0604020202020204" pitchFamily="34" charset="0"/>
            </a:endParaRPr>
          </a:p>
          <a:p>
            <a:pPr algn="just">
              <a:tabLst>
                <a:tab pos="1543685" algn="l"/>
              </a:tabLst>
            </a:pPr>
            <a:r>
              <a:rPr lang="en-US" altLang="zh-CN" sz="1800" b="0" i="0" dirty="0">
                <a:solidFill>
                  <a:srgbClr val="F73131"/>
                </a:solidFill>
                <a:effectLst/>
                <a:latin typeface="Arial" panose="020B0604020202020204" pitchFamily="34" charset="0"/>
              </a:rPr>
              <a:t>50</a:t>
            </a:r>
            <a:r>
              <a:rPr lang="en-US" altLang="zh-CN" sz="1800" b="0" i="0" dirty="0">
                <a:solidFill>
                  <a:srgbClr val="333333"/>
                </a:solidFill>
                <a:effectLst/>
                <a:latin typeface="Arial" panose="020B0604020202020204" pitchFamily="34" charset="0"/>
              </a:rPr>
              <a:t>us</a:t>
            </a:r>
            <a:r>
              <a:rPr lang="en-US" altLang="zh-CN" b="0" i="0" kern="100" dirty="0">
                <a:solidFill>
                  <a:srgbClr val="333333"/>
                </a:solidFill>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由硬件决定</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，和晶振频率有关</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用来判断</a:t>
            </a:r>
            <a:r>
              <a:rPr lang="en-US" altLang="zh-CN" kern="100" dirty="0">
                <a:latin typeface="等线" panose="02010600030101010101" pitchFamily="2" charset="-122"/>
                <a:ea typeface="等线" panose="02010600030101010101" pitchFamily="2" charset="-122"/>
                <a:cs typeface="Times New Roman" panose="02020603050405020304" pitchFamily="18" charset="0"/>
              </a:rPr>
              <a:t>task</a:t>
            </a:r>
            <a:r>
              <a:rPr lang="zh-CN" altLang="en-US" kern="100" dirty="0">
                <a:latin typeface="等线" panose="02010600030101010101" pitchFamily="2" charset="-122"/>
                <a:ea typeface="等线" panose="02010600030101010101" pitchFamily="2" charset="-122"/>
                <a:cs typeface="Times New Roman" panose="02020603050405020304" pitchFamily="18" charset="0"/>
              </a:rPr>
              <a:t>的时间片是否执行完毕：</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timeSlice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OS_TIME_SLICE_MIN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task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被认为已经用完了分配的所有时间片。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 name="图片 9">
            <a:extLst>
              <a:ext uri="{FF2B5EF4-FFF2-40B4-BE49-F238E27FC236}">
                <a16:creationId xmlns:a16="http://schemas.microsoft.com/office/drawing/2014/main" id="{E7E8AE9A-10CD-1686-BA5A-5CE841FB1E93}"/>
              </a:ext>
            </a:extLst>
          </p:cNvPr>
          <p:cNvPicPr>
            <a:picLocks noChangeAspect="1"/>
          </p:cNvPicPr>
          <p:nvPr/>
        </p:nvPicPr>
        <p:blipFill>
          <a:blip r:embed="rId3"/>
          <a:stretch>
            <a:fillRect/>
          </a:stretch>
        </p:blipFill>
        <p:spPr>
          <a:xfrm>
            <a:off x="1083665" y="2549970"/>
            <a:ext cx="10396810" cy="297733"/>
          </a:xfrm>
          <a:prstGeom prst="rect">
            <a:avLst/>
          </a:prstGeom>
        </p:spPr>
      </p:pic>
    </p:spTree>
    <p:extLst>
      <p:ext uri="{BB962C8B-B14F-4D97-AF65-F5344CB8AC3E}">
        <p14:creationId xmlns:p14="http://schemas.microsoft.com/office/powerpoint/2010/main" val="275930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085BBC0E-4C8D-DFEA-E221-38C9FA98FD55}"/>
              </a:ext>
            </a:extLst>
          </p:cNvPr>
          <p:cNvSpPr>
            <a:spLocks noGrp="1"/>
          </p:cNvSpPr>
          <p:nvPr>
            <p:ph type="body" sz="quarter" idx="10"/>
          </p:nvPr>
        </p:nvSpPr>
        <p:spPr>
          <a:xfrm>
            <a:off x="320162" y="291585"/>
            <a:ext cx="2590115" cy="355600"/>
          </a:xfrm>
        </p:spPr>
        <p:txBody>
          <a:bodyPr/>
          <a:lstStyle/>
          <a:p>
            <a:r>
              <a:rPr lang="zh-CN" altLang="en-US" dirty="0"/>
              <a:t>基础：时间片管理</a:t>
            </a:r>
          </a:p>
          <a:p>
            <a:endParaRPr lang="zh-CN" altLang="en-US" dirty="0"/>
          </a:p>
        </p:txBody>
      </p:sp>
      <p:sp>
        <p:nvSpPr>
          <p:cNvPr id="21" name="文本框 20">
            <a:extLst>
              <a:ext uri="{FF2B5EF4-FFF2-40B4-BE49-F238E27FC236}">
                <a16:creationId xmlns:a16="http://schemas.microsoft.com/office/drawing/2014/main" id="{A50B7A6E-FF35-54AB-A774-0D4D78B86BD7}"/>
              </a:ext>
            </a:extLst>
          </p:cNvPr>
          <p:cNvSpPr txBox="1"/>
          <p:nvPr/>
        </p:nvSpPr>
        <p:spPr>
          <a:xfrm>
            <a:off x="185351" y="2551836"/>
            <a:ext cx="4448433" cy="2585323"/>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task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timeSlice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大于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OS_TIME_SLICE_MIN</a:t>
            </a:r>
            <a:r>
              <a:rPr lang="zh-CN" altLang="zh-CN" sz="18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a:t>
            </a:r>
            <a:r>
              <a:rPr lang="en-US" altLang="zh-CN" sz="1800" kern="100" dirty="0">
                <a:solidFill>
                  <a:srgbClr val="000000"/>
                </a:solidFill>
                <a:effectLst/>
                <a:latin typeface="Arial" panose="020B0604020202020204" pitchFamily="34" charset="0"/>
                <a:ea typeface="等线" panose="02010600030101010101" pitchFamily="2" charset="-122"/>
                <a:cs typeface="Times New Roman" panose="02020603050405020304" pitchFamily="18" charset="0"/>
              </a:rPr>
              <a:t>50 </a:t>
            </a:r>
            <a:r>
              <a:rPr lang="zh-CN" altLang="zh-CN" sz="1800" kern="100" dirty="0">
                <a:solidFill>
                  <a:srgbClr val="000000"/>
                </a:solidFill>
                <a:effectLst/>
                <a:latin typeface="Arial" panose="020B0604020202020204" pitchFamily="34" charset="0"/>
                <a:ea typeface="等线" panose="02010600030101010101" pitchFamily="2" charset="-122"/>
                <a:cs typeface="Arial" panose="020B0604020202020204" pitchFamily="34" charset="0"/>
              </a:rPr>
              <a:t>微秒）</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（该任务时间片未使用完就发生了调度，说明是被抢占了），就保持自己的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timeSlice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，并插入该优先级队列的头部。否则时间片使用完了，说明是正常的时间片轮转发生调度切换，以当前就绪队列的就绪任务个数为权重重新分配</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timeSlice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，并插入该优先级队列的尾部。</a:t>
            </a:r>
          </a:p>
        </p:txBody>
      </p:sp>
      <p:pic>
        <p:nvPicPr>
          <p:cNvPr id="23" name="图片 22">
            <a:extLst>
              <a:ext uri="{FF2B5EF4-FFF2-40B4-BE49-F238E27FC236}">
                <a16:creationId xmlns:a16="http://schemas.microsoft.com/office/drawing/2014/main" id="{75BE0A1E-05A3-5CCA-20FA-D75B6788E57A}"/>
              </a:ext>
            </a:extLst>
          </p:cNvPr>
          <p:cNvPicPr>
            <a:picLocks noChangeAspect="1"/>
          </p:cNvPicPr>
          <p:nvPr/>
        </p:nvPicPr>
        <p:blipFill>
          <a:blip r:embed="rId2"/>
          <a:stretch>
            <a:fillRect/>
          </a:stretch>
        </p:blipFill>
        <p:spPr>
          <a:xfrm>
            <a:off x="4824804" y="1208722"/>
            <a:ext cx="7125317" cy="4938188"/>
          </a:xfrm>
          <a:prstGeom prst="rect">
            <a:avLst/>
          </a:prstGeom>
        </p:spPr>
      </p:pic>
    </p:spTree>
    <p:extLst>
      <p:ext uri="{BB962C8B-B14F-4D97-AF65-F5344CB8AC3E}">
        <p14:creationId xmlns:p14="http://schemas.microsoft.com/office/powerpoint/2010/main" val="1037950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53759" y="306526"/>
            <a:ext cx="2590115" cy="355600"/>
          </a:xfrm>
        </p:spPr>
        <p:txBody>
          <a:bodyPr/>
          <a:lstStyle/>
          <a:p>
            <a:r>
              <a:rPr lang="zh-CN" altLang="en-US" dirty="0"/>
              <a:t>基础：时间片管理</a:t>
            </a:r>
          </a:p>
        </p:txBody>
      </p:sp>
      <p:sp>
        <p:nvSpPr>
          <p:cNvPr id="7" name="文本框 6">
            <a:extLst>
              <a:ext uri="{FF2B5EF4-FFF2-40B4-BE49-F238E27FC236}">
                <a16:creationId xmlns:a16="http://schemas.microsoft.com/office/drawing/2014/main" id="{F61285E8-8FAF-C62C-E698-58AC9A4FF75A}"/>
              </a:ext>
            </a:extLst>
          </p:cNvPr>
          <p:cNvSpPr txBox="1"/>
          <p:nvPr/>
        </p:nvSpPr>
        <p:spPr>
          <a:xfrm>
            <a:off x="7541740" y="2445361"/>
            <a:ext cx="9704070" cy="369332"/>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更新时间片时，减去</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task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cpu</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的时间。</a:t>
            </a:r>
          </a:p>
        </p:txBody>
      </p:sp>
      <p:pic>
        <p:nvPicPr>
          <p:cNvPr id="2" name="图片 1">
            <a:extLst>
              <a:ext uri="{FF2B5EF4-FFF2-40B4-BE49-F238E27FC236}">
                <a16:creationId xmlns:a16="http://schemas.microsoft.com/office/drawing/2014/main" id="{14194BF0-DD53-AFFA-D2B5-6FAB5E6CCFD8}"/>
              </a:ext>
            </a:extLst>
          </p:cNvPr>
          <p:cNvPicPr>
            <a:picLocks noChangeAspect="1"/>
          </p:cNvPicPr>
          <p:nvPr/>
        </p:nvPicPr>
        <p:blipFill>
          <a:blip r:embed="rId3"/>
          <a:stretch>
            <a:fillRect/>
          </a:stretch>
        </p:blipFill>
        <p:spPr>
          <a:xfrm>
            <a:off x="613409" y="2141235"/>
            <a:ext cx="6758415" cy="3467085"/>
          </a:xfrm>
          <a:prstGeom prst="rect">
            <a:avLst/>
          </a:prstGeom>
        </p:spPr>
      </p:pic>
      <p:sp>
        <p:nvSpPr>
          <p:cNvPr id="5" name="文本框 4">
            <a:extLst>
              <a:ext uri="{FF2B5EF4-FFF2-40B4-BE49-F238E27FC236}">
                <a16:creationId xmlns:a16="http://schemas.microsoft.com/office/drawing/2014/main" id="{21A5A740-2A6F-5B55-9211-128FAA93988C}"/>
              </a:ext>
            </a:extLst>
          </p:cNvPr>
          <p:cNvSpPr txBox="1"/>
          <p:nvPr/>
        </p:nvSpPr>
        <p:spPr>
          <a:xfrm>
            <a:off x="7772400" y="3029635"/>
            <a:ext cx="3181350" cy="1200329"/>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timeSlice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小于等于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OS_TIME_SLICE_MIN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，则将设置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INT_PEND_RESCH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，申请调度。</a:t>
            </a:r>
          </a:p>
        </p:txBody>
      </p:sp>
      <p:sp>
        <p:nvSpPr>
          <p:cNvPr id="6" name="文本框 5">
            <a:extLst>
              <a:ext uri="{FF2B5EF4-FFF2-40B4-BE49-F238E27FC236}">
                <a16:creationId xmlns:a16="http://schemas.microsoft.com/office/drawing/2014/main" id="{F9F67FBF-BE6D-5553-3125-1A29A0567BBF}"/>
              </a:ext>
            </a:extLst>
          </p:cNvPr>
          <p:cNvSpPr txBox="1"/>
          <p:nvPr/>
        </p:nvSpPr>
        <p:spPr>
          <a:xfrm>
            <a:off x="613409" y="895333"/>
            <a:ext cx="6103620" cy="622543"/>
          </a:xfrm>
          <a:prstGeom prst="rect">
            <a:avLst/>
          </a:prstGeom>
          <a:noFill/>
        </p:spPr>
        <p:txBody>
          <a:bodyPr wrap="square">
            <a:spAutoFit/>
          </a:bodyPr>
          <a:lstStyle/>
          <a:p>
            <a:pPr>
              <a:lnSpc>
                <a:spcPct val="200000"/>
              </a:lnSpc>
            </a:pPr>
            <a:r>
              <a:rPr lang="en-US" altLang="zh-CN" sz="2000" b="1" dirty="0" err="1">
                <a:latin typeface="等线" panose="02010600030101010101" pitchFamily="2" charset="-122"/>
                <a:ea typeface="等线" panose="02010600030101010101" pitchFamily="2" charset="-122"/>
                <a:cs typeface="Times New Roman" panose="02020603050405020304" pitchFamily="18" charset="0"/>
              </a:rPr>
              <a:t>TimeSlice</a:t>
            </a:r>
            <a:r>
              <a:rPr lang="en-US" altLang="zh-CN" sz="2000" b="1" dirty="0">
                <a:latin typeface="等线" panose="02010600030101010101" pitchFamily="2" charset="-122"/>
                <a:ea typeface="等线" panose="02010600030101010101" pitchFamily="2" charset="-122"/>
                <a:cs typeface="Times New Roman" panose="02020603050405020304" pitchFamily="18" charset="0"/>
              </a:rPr>
              <a:t>:</a:t>
            </a:r>
            <a:endParaRPr lang="en-US" altLang="zh-CN" sz="2000" b="1"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04393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0785C13-A807-1693-5B27-007B6F08D365}"/>
              </a:ext>
            </a:extLst>
          </p:cNvPr>
          <p:cNvSpPr>
            <a:spLocks noGrp="1"/>
          </p:cNvSpPr>
          <p:nvPr>
            <p:ph type="body" sz="quarter" idx="10"/>
          </p:nvPr>
        </p:nvSpPr>
        <p:spPr>
          <a:xfrm>
            <a:off x="3456213" y="2867063"/>
            <a:ext cx="5368944" cy="725488"/>
          </a:xfrm>
        </p:spPr>
        <p:txBody>
          <a:bodyPr/>
          <a:lstStyle/>
          <a:p>
            <a:r>
              <a:rPr lang="zh-CN" altLang="en-US" dirty="0"/>
              <a:t>基础介绍</a:t>
            </a:r>
          </a:p>
        </p:txBody>
      </p:sp>
      <p:sp>
        <p:nvSpPr>
          <p:cNvPr id="4" name="文本占位符 3">
            <a:extLst>
              <a:ext uri="{FF2B5EF4-FFF2-40B4-BE49-F238E27FC236}">
                <a16:creationId xmlns:a16="http://schemas.microsoft.com/office/drawing/2014/main" id="{80BE976F-338E-6AD9-AF9E-94EFCE08DC21}"/>
              </a:ext>
            </a:extLst>
          </p:cNvPr>
          <p:cNvSpPr>
            <a:spLocks noGrp="1"/>
          </p:cNvSpPr>
          <p:nvPr>
            <p:ph type="body" sz="quarter" idx="12"/>
          </p:nvPr>
        </p:nvSpPr>
        <p:spPr>
          <a:xfrm>
            <a:off x="2668135" y="2687505"/>
            <a:ext cx="1365733" cy="1238250"/>
          </a:xfrm>
        </p:spPr>
        <p:txBody>
          <a:bodyPr/>
          <a:lstStyle/>
          <a:p>
            <a:endParaRPr lang="zh-CN" altLang="en-US"/>
          </a:p>
        </p:txBody>
      </p:sp>
    </p:spTree>
    <p:extLst>
      <p:ext uri="{BB962C8B-B14F-4D97-AF65-F5344CB8AC3E}">
        <p14:creationId xmlns:p14="http://schemas.microsoft.com/office/powerpoint/2010/main" val="3375148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971A4C9B-615A-29CF-67B6-6465F472EF22}"/>
              </a:ext>
            </a:extLst>
          </p:cNvPr>
          <p:cNvSpPr>
            <a:spLocks noGrp="1"/>
          </p:cNvSpPr>
          <p:nvPr>
            <p:ph type="body" sz="quarter" idx="10"/>
          </p:nvPr>
        </p:nvSpPr>
        <p:spPr>
          <a:xfrm>
            <a:off x="183222" y="353805"/>
            <a:ext cx="2590115" cy="355600"/>
          </a:xfrm>
        </p:spPr>
        <p:txBody>
          <a:bodyPr/>
          <a:lstStyle/>
          <a:p>
            <a:r>
              <a:rPr lang="zh-CN" altLang="en-US" dirty="0"/>
              <a:t>调度操作</a:t>
            </a:r>
          </a:p>
        </p:txBody>
      </p:sp>
      <p:sp>
        <p:nvSpPr>
          <p:cNvPr id="3" name="文本框 2">
            <a:extLst>
              <a:ext uri="{FF2B5EF4-FFF2-40B4-BE49-F238E27FC236}">
                <a16:creationId xmlns:a16="http://schemas.microsoft.com/office/drawing/2014/main" id="{3D7DB0A8-4736-D3FC-3585-7431A40D8DDC}"/>
              </a:ext>
            </a:extLst>
          </p:cNvPr>
          <p:cNvSpPr txBox="1"/>
          <p:nvPr/>
        </p:nvSpPr>
        <p:spPr>
          <a:xfrm>
            <a:off x="374010" y="970691"/>
            <a:ext cx="6104238" cy="369332"/>
          </a:xfrm>
          <a:prstGeom prst="rect">
            <a:avLst/>
          </a:prstGeom>
          <a:noFill/>
        </p:spPr>
        <p:txBody>
          <a:bodyPr wrap="square">
            <a:spAutoFit/>
          </a:bodyPr>
          <a:lstStyle/>
          <a:p>
            <a:r>
              <a:rPr lang="en-US" altLang="zh-CN" sz="1800" dirty="0" err="1">
                <a:effectLst/>
                <a:latin typeface="等线" panose="02010600030101010101" pitchFamily="2" charset="-122"/>
                <a:cs typeface="Times New Roman" panose="02020603050405020304" pitchFamily="18" charset="0"/>
              </a:rPr>
              <a:t>SchedOps</a:t>
            </a:r>
            <a:r>
              <a:rPr lang="zh-CN" altLang="zh-CN" sz="1800" dirty="0">
                <a:effectLst/>
                <a:ea typeface="等线" panose="02010600030101010101" pitchFamily="2" charset="-122"/>
                <a:cs typeface="Times New Roman" panose="02020603050405020304" pitchFamily="18" charset="0"/>
              </a:rPr>
              <a:t>结构体</a:t>
            </a:r>
            <a:endParaRPr lang="zh-CN" altLang="en-US" dirty="0"/>
          </a:p>
        </p:txBody>
      </p:sp>
      <p:pic>
        <p:nvPicPr>
          <p:cNvPr id="5" name="图片 4">
            <a:extLst>
              <a:ext uri="{FF2B5EF4-FFF2-40B4-BE49-F238E27FC236}">
                <a16:creationId xmlns:a16="http://schemas.microsoft.com/office/drawing/2014/main" id="{59B7B746-DECC-01D6-DF8B-DD899ACA2191}"/>
              </a:ext>
            </a:extLst>
          </p:cNvPr>
          <p:cNvPicPr>
            <a:picLocks noChangeAspect="1"/>
          </p:cNvPicPr>
          <p:nvPr/>
        </p:nvPicPr>
        <p:blipFill>
          <a:blip r:embed="rId2"/>
          <a:stretch>
            <a:fillRect/>
          </a:stretch>
        </p:blipFill>
        <p:spPr>
          <a:xfrm>
            <a:off x="374010" y="1982574"/>
            <a:ext cx="6890448" cy="2428788"/>
          </a:xfrm>
          <a:prstGeom prst="rect">
            <a:avLst/>
          </a:prstGeom>
        </p:spPr>
      </p:pic>
      <p:pic>
        <p:nvPicPr>
          <p:cNvPr id="7" name="图片 6">
            <a:extLst>
              <a:ext uri="{FF2B5EF4-FFF2-40B4-BE49-F238E27FC236}">
                <a16:creationId xmlns:a16="http://schemas.microsoft.com/office/drawing/2014/main" id="{AA51B4A5-C9D2-F187-0272-3A2CD014D071}"/>
              </a:ext>
            </a:extLst>
          </p:cNvPr>
          <p:cNvPicPr>
            <a:picLocks noChangeAspect="1"/>
          </p:cNvPicPr>
          <p:nvPr/>
        </p:nvPicPr>
        <p:blipFill>
          <a:blip r:embed="rId3"/>
          <a:stretch>
            <a:fillRect/>
          </a:stretch>
        </p:blipFill>
        <p:spPr>
          <a:xfrm>
            <a:off x="7051086" y="1340023"/>
            <a:ext cx="4977203" cy="3925984"/>
          </a:xfrm>
          <a:prstGeom prst="rect">
            <a:avLst/>
          </a:prstGeom>
        </p:spPr>
      </p:pic>
      <p:sp>
        <p:nvSpPr>
          <p:cNvPr id="9" name="文本框 8">
            <a:extLst>
              <a:ext uri="{FF2B5EF4-FFF2-40B4-BE49-F238E27FC236}">
                <a16:creationId xmlns:a16="http://schemas.microsoft.com/office/drawing/2014/main" id="{2B71AB55-80FD-E751-1424-9A434FF84013}"/>
              </a:ext>
            </a:extLst>
          </p:cNvPr>
          <p:cNvSpPr txBox="1"/>
          <p:nvPr/>
        </p:nvSpPr>
        <p:spPr>
          <a:xfrm>
            <a:off x="2870835" y="1310946"/>
            <a:ext cx="6107430" cy="350352"/>
          </a:xfrm>
          <a:prstGeom prst="rect">
            <a:avLst/>
          </a:prstGeom>
          <a:noFill/>
        </p:spPr>
        <p:txBody>
          <a:bodyPr wrap="square">
            <a:spAutoFit/>
          </a:bodyPr>
          <a:lstStyle/>
          <a:p>
            <a:pPr algn="l">
              <a:lnSpc>
                <a:spcPct val="130000"/>
              </a:lnSpc>
              <a:spcBef>
                <a:spcPts val="300"/>
              </a:spcBef>
              <a:spcAft>
                <a:spcPts val="300"/>
              </a:spcAft>
            </a:pPr>
            <a:r>
              <a:rPr lang="en-US" altLang="zh-CN" sz="1400" kern="0" dirty="0" err="1">
                <a:solidFill>
                  <a:srgbClr val="333333"/>
                </a:solidFill>
                <a:effectLst/>
                <a:latin typeface="等线" panose="02010600030101010101" pitchFamily="2" charset="-122"/>
                <a:ea typeface="等线" panose="02010600030101010101" pitchFamily="2" charset="-122"/>
                <a:cs typeface="Times New Roman" panose="02020603050405020304" pitchFamily="18" charset="0"/>
              </a:rPr>
              <a:t>TopTaskGet</a:t>
            </a:r>
            <a:r>
              <a:rPr lang="zh-CN" altLang="zh-CN" sz="1400" kern="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rPr>
              <a:t>获取</a:t>
            </a:r>
            <a:r>
              <a:rPr lang="en-US" altLang="zh-CN" sz="1400" kern="0" dirty="0" err="1">
                <a:solidFill>
                  <a:srgbClr val="333333"/>
                </a:solidFill>
                <a:effectLst/>
                <a:latin typeface="等线" panose="02010600030101010101" pitchFamily="2" charset="-122"/>
                <a:ea typeface="等线" panose="02010600030101010101" pitchFamily="2" charset="-122"/>
                <a:cs typeface="Times New Roman" panose="02020603050405020304" pitchFamily="18" charset="0"/>
              </a:rPr>
              <a:t>newTask</a:t>
            </a:r>
            <a:r>
              <a:rPr lang="zh-CN" altLang="zh-CN" sz="1400" kern="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rPr>
              <a:t>后，</a:t>
            </a:r>
            <a:r>
              <a:rPr lang="en-US" altLang="zh-CN" sz="1400" kern="0" dirty="0">
                <a:solidFill>
                  <a:srgbClr val="333333"/>
                </a:solidFill>
                <a:effectLst/>
                <a:latin typeface="等线" panose="02010600030101010101" pitchFamily="2" charset="-122"/>
                <a:ea typeface="等线" panose="02010600030101010101" pitchFamily="2" charset="-122"/>
                <a:cs typeface="Times New Roman" panose="02020603050405020304" pitchFamily="18" charset="0"/>
              </a:rPr>
              <a:t>ops-&gt;start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072AD25E-AD7E-0F26-93BE-CC0D7E75A869}"/>
              </a:ext>
            </a:extLst>
          </p:cNvPr>
          <p:cNvCxnSpPr/>
          <p:nvPr/>
        </p:nvCxnSpPr>
        <p:spPr>
          <a:xfrm flipV="1">
            <a:off x="2301240" y="1591993"/>
            <a:ext cx="1124889" cy="8692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7EC503E-E3EF-562A-2FA1-08B1C0133CC4}"/>
              </a:ext>
            </a:extLst>
          </p:cNvPr>
          <p:cNvSpPr/>
          <p:nvPr/>
        </p:nvSpPr>
        <p:spPr>
          <a:xfrm>
            <a:off x="861060" y="2849880"/>
            <a:ext cx="1234440" cy="1371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AFFC539-7969-FE08-EE4B-C5FB8937F8D6}"/>
              </a:ext>
            </a:extLst>
          </p:cNvPr>
          <p:cNvSpPr/>
          <p:nvPr/>
        </p:nvSpPr>
        <p:spPr>
          <a:xfrm>
            <a:off x="952500" y="3561010"/>
            <a:ext cx="1234440" cy="675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7466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43962" y="355938"/>
            <a:ext cx="2590115" cy="355600"/>
          </a:xfrm>
        </p:spPr>
        <p:txBody>
          <a:bodyPr/>
          <a:lstStyle/>
          <a:p>
            <a:r>
              <a:rPr lang="zh-CN" altLang="en-US" dirty="0"/>
              <a:t>基础：调度标志管理</a:t>
            </a:r>
          </a:p>
        </p:txBody>
      </p:sp>
      <p:sp>
        <p:nvSpPr>
          <p:cNvPr id="7" name="文本框 6">
            <a:extLst>
              <a:ext uri="{FF2B5EF4-FFF2-40B4-BE49-F238E27FC236}">
                <a16:creationId xmlns:a16="http://schemas.microsoft.com/office/drawing/2014/main" id="{E4D2CC54-7714-0DFB-FA0E-7BB8CEB579C5}"/>
              </a:ext>
            </a:extLst>
          </p:cNvPr>
          <p:cNvSpPr txBox="1"/>
          <p:nvPr/>
        </p:nvSpPr>
        <p:spPr>
          <a:xfrm>
            <a:off x="1229119" y="989556"/>
            <a:ext cx="10962881" cy="2469202"/>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INT_PEND_TICK</a:t>
            </a:r>
          </a:p>
          <a:p>
            <a:pPr marL="342900" indent="-342900">
              <a:lnSpc>
                <a:spcPct val="200000"/>
              </a:lnSpc>
              <a:buFont typeface="Arial" panose="020B0604020202020204" pitchFamily="34" charset="0"/>
              <a:buChar char="•"/>
            </a:pP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INT_PEND_TICK</a:t>
            </a:r>
            <a:r>
              <a:rPr lang="zh-CN" altLang="en-US" sz="20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20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200000"/>
              </a:lnSpc>
            </a:pPr>
            <a:r>
              <a:rPr lang="en-US" altLang="zh-CN" sz="2000" dirty="0">
                <a:latin typeface="等线" panose="02010600030101010101" pitchFamily="2" charset="-122"/>
                <a:ea typeface="等线" panose="02010600030101010101" pitchFamily="2" charset="-122"/>
                <a:cs typeface="Times New Roman" panose="02020603050405020304" pitchFamily="18" charset="0"/>
              </a:rPr>
              <a:t>     </a:t>
            </a:r>
            <a:r>
              <a:rPr lang="zh-CN" altLang="en-US" dirty="0">
                <a:latin typeface="等线" panose="02010600030101010101" pitchFamily="2" charset="-122"/>
                <a:ea typeface="等线" panose="02010600030101010101" pitchFamily="2" charset="-122"/>
                <a:cs typeface="Times New Roman" panose="02020603050405020304" pitchFamily="18" charset="0"/>
              </a:rPr>
              <a:t>（</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dirty="0" err="1">
                <a:latin typeface="等线" panose="02010600030101010101" pitchFamily="2" charset="-122"/>
                <a:ea typeface="等线" panose="02010600030101010101" pitchFamily="2" charset="-122"/>
                <a:cs typeface="Times New Roman" panose="02020603050405020304" pitchFamily="18" charset="0"/>
              </a:rPr>
              <a:t>OsSchedTick</a:t>
            </a:r>
            <a:r>
              <a:rPr lang="zh-CN" altLang="en-US" dirty="0">
                <a:latin typeface="等线" panose="02010600030101010101" pitchFamily="2" charset="-122"/>
                <a:ea typeface="等线" panose="02010600030101010101" pitchFamily="2" charset="-122"/>
                <a:cs typeface="Times New Roman" panose="02020603050405020304" pitchFamily="18" charset="0"/>
              </a:rPr>
              <a:t>、</a:t>
            </a:r>
            <a:r>
              <a:rPr lang="en-US" altLang="zh-CN" dirty="0">
                <a:latin typeface="等线" panose="02010600030101010101" pitchFamily="2" charset="-122"/>
                <a:ea typeface="等线" panose="02010600030101010101" pitchFamily="2" charset="-122"/>
                <a:cs typeface="Times New Roman" panose="02020603050405020304" pitchFamily="18" charset="0"/>
              </a:rPr>
              <a:t> </a:t>
            </a:r>
            <a:r>
              <a:rPr lang="en-US" altLang="zh-CN" dirty="0" err="1">
                <a:latin typeface="等线" panose="02010600030101010101" pitchFamily="2" charset="-122"/>
                <a:ea typeface="等线" panose="02010600030101010101" pitchFamily="2" charset="-122"/>
                <a:cs typeface="Times New Roman" panose="02020603050405020304" pitchFamily="18" charset="0"/>
              </a:rPr>
              <a:t>OsSchedTimeoutQueueAdd</a:t>
            </a:r>
            <a:r>
              <a:rPr lang="zh-CN" altLang="en-US" dirty="0">
                <a:latin typeface="等线" panose="02010600030101010101" pitchFamily="2" charset="-122"/>
                <a:ea typeface="等线" panose="02010600030101010101" pitchFamily="2" charset="-122"/>
                <a:cs typeface="Times New Roman" panose="02020603050405020304" pitchFamily="18" charset="0"/>
              </a:rPr>
              <a:t>、</a:t>
            </a:r>
            <a:r>
              <a:rPr lang="en-US" altLang="zh-CN" dirty="0">
                <a:latin typeface="等线" panose="02010600030101010101" pitchFamily="2" charset="-122"/>
                <a:ea typeface="等线" panose="02010600030101010101" pitchFamily="2" charset="-122"/>
                <a:cs typeface="Times New Roman" panose="02020603050405020304" pitchFamily="18" charset="0"/>
              </a:rPr>
              <a:t> </a:t>
            </a:r>
            <a:r>
              <a:rPr lang="en-US" altLang="zh-CN" dirty="0" err="1">
                <a:latin typeface="等线" panose="02010600030101010101" pitchFamily="2" charset="-122"/>
                <a:ea typeface="等线" panose="02010600030101010101" pitchFamily="2" charset="-122"/>
                <a:cs typeface="Times New Roman" panose="02020603050405020304" pitchFamily="18" charset="0"/>
              </a:rPr>
              <a:t>OsSchedTimeoutQueueAdjust</a:t>
            </a:r>
            <a:r>
              <a:rPr lang="zh-CN" altLang="en-US" dirty="0">
                <a:latin typeface="等线" panose="02010600030101010101" pitchFamily="2" charset="-122"/>
                <a:ea typeface="等线" panose="02010600030101010101" pitchFamily="2" charset="-122"/>
                <a:cs typeface="Times New Roman" panose="02020603050405020304" pitchFamily="18" charset="0"/>
              </a:rPr>
              <a:t>）</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200000"/>
              </a:lnSpc>
              <a:buFont typeface="Arial" panose="020B0604020202020204" pitchFamily="34" charset="0"/>
              <a:buChar char="•"/>
            </a:pPr>
            <a:r>
              <a:rPr lang="zh-CN" altLang="zh-CN" sz="2000" dirty="0">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latin typeface="等线" panose="02010600030101010101" pitchFamily="2" charset="-122"/>
                <a:ea typeface="等线" panose="02010600030101010101" pitchFamily="2" charset="-122"/>
                <a:cs typeface="Times New Roman" panose="02020603050405020304" pitchFamily="18" charset="0"/>
              </a:rPr>
              <a:t>会被</a:t>
            </a:r>
            <a:r>
              <a:rPr lang="zh-CN" altLang="en-US" sz="2000" dirty="0">
                <a:latin typeface="等线" panose="02010600030101010101" pitchFamily="2" charset="-122"/>
                <a:ea typeface="等线" panose="02010600030101010101" pitchFamily="2" charset="-122"/>
                <a:cs typeface="Times New Roman" panose="02020603050405020304" pitchFamily="18" charset="0"/>
              </a:rPr>
              <a:t>取消</a:t>
            </a:r>
            <a:r>
              <a:rPr lang="en-US" altLang="zh-CN" sz="2000" dirty="0">
                <a:latin typeface="等线" panose="02010600030101010101" pitchFamily="2" charset="-122"/>
                <a:ea typeface="等线" panose="02010600030101010101" pitchFamily="2" charset="-122"/>
                <a:cs typeface="Times New Roman" panose="02020603050405020304" pitchFamily="18" charset="0"/>
              </a:rPr>
              <a:t>INT_PEND_TICK</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 </a:t>
            </a:r>
            <a:r>
              <a:rPr lang="zh-CN" altLang="en-US" dirty="0">
                <a:latin typeface="等线" panose="02010600030101010101" pitchFamily="2" charset="-122"/>
                <a:ea typeface="等线" panose="02010600030101010101" pitchFamily="2" charset="-122"/>
                <a:cs typeface="Times New Roman" panose="02020603050405020304" pitchFamily="18" charset="0"/>
              </a:rPr>
              <a:t>（</a:t>
            </a:r>
            <a:r>
              <a:rPr lang="en-US" altLang="zh-CN" dirty="0" err="1">
                <a:latin typeface="等线" panose="02010600030101010101" pitchFamily="2" charset="-122"/>
                <a:ea typeface="等线" panose="02010600030101010101" pitchFamily="2" charset="-122"/>
                <a:cs typeface="Times New Roman" panose="02020603050405020304" pitchFamily="18" charset="0"/>
              </a:rPr>
              <a:t>SchedNextExpireTimeSet</a:t>
            </a:r>
            <a:r>
              <a:rPr lang="zh-CN" altLang="en-US" dirty="0">
                <a:latin typeface="等线" panose="02010600030101010101" pitchFamily="2" charset="-122"/>
                <a:ea typeface="等线" panose="02010600030101010101" pitchFamily="2" charset="-122"/>
                <a:cs typeface="Times New Roman" panose="02020603050405020304" pitchFamily="18" charset="0"/>
              </a:rPr>
              <a:t>）</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E2DDA70B-AEC2-84F9-260B-6E2DAB42EA10}"/>
              </a:ext>
            </a:extLst>
          </p:cNvPr>
          <p:cNvSpPr txBox="1"/>
          <p:nvPr/>
        </p:nvSpPr>
        <p:spPr>
          <a:xfrm>
            <a:off x="1229119" y="4014795"/>
            <a:ext cx="8743013" cy="1853649"/>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INT_PEND_RESCH</a:t>
            </a:r>
          </a:p>
          <a:p>
            <a:pPr marL="342900" indent="-342900">
              <a:lnSpc>
                <a:spcPct val="200000"/>
              </a:lnSpc>
              <a:buFont typeface="Arial" panose="020B0604020202020204" pitchFamily="34" charset="0"/>
              <a:buChar char="•"/>
            </a:pP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a:t>
            </a:r>
            <a:r>
              <a:rPr lang="en-US" altLang="zh-CN" sz="2000" dirty="0">
                <a:latin typeface="等线" panose="02010600030101010101" pitchFamily="2" charset="-122"/>
                <a:ea typeface="等线" panose="02010600030101010101" pitchFamily="2" charset="-122"/>
                <a:cs typeface="Times New Roman" panose="02020603050405020304" pitchFamily="18" charset="0"/>
              </a:rPr>
              <a:t>PEND_ RESCH </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200000"/>
              </a:lnSpc>
              <a:buFont typeface="Arial" panose="020B0604020202020204" pitchFamily="34" charset="0"/>
              <a:buChar char="•"/>
            </a:pP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a:t>
            </a:r>
            <a:r>
              <a:rPr lang="zh-CN" altLang="en-US" sz="2000" dirty="0">
                <a:effectLst/>
                <a:latin typeface="等线" panose="02010600030101010101" pitchFamily="2" charset="-122"/>
                <a:ea typeface="等线" panose="02010600030101010101" pitchFamily="2" charset="-122"/>
                <a:cs typeface="Times New Roman" panose="02020603050405020304" pitchFamily="18" charset="0"/>
              </a:rPr>
              <a:t>取消</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a:t>
            </a:r>
            <a:r>
              <a:rPr lang="en-US" altLang="zh-CN" sz="2000" dirty="0">
                <a:latin typeface="等线" panose="02010600030101010101" pitchFamily="2" charset="-122"/>
                <a:ea typeface="等线" panose="02010600030101010101" pitchFamily="2" charset="-122"/>
                <a:cs typeface="Times New Roman" panose="02020603050405020304" pitchFamily="18" charset="0"/>
              </a:rPr>
              <a:t>PEND_ RESCH </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96108DD6-4594-E697-2486-AD0DC4A9107C}"/>
              </a:ext>
            </a:extLst>
          </p:cNvPr>
          <p:cNvPicPr>
            <a:picLocks noChangeAspect="1"/>
          </p:cNvPicPr>
          <p:nvPr/>
        </p:nvPicPr>
        <p:blipFill>
          <a:blip r:embed="rId3"/>
          <a:stretch>
            <a:fillRect/>
          </a:stretch>
        </p:blipFill>
        <p:spPr>
          <a:xfrm>
            <a:off x="5080695" y="3519391"/>
            <a:ext cx="6682937" cy="1125074"/>
          </a:xfrm>
          <a:prstGeom prst="rect">
            <a:avLst/>
          </a:prstGeom>
        </p:spPr>
      </p:pic>
    </p:spTree>
    <p:extLst>
      <p:ext uri="{BB962C8B-B14F-4D97-AF65-F5344CB8AC3E}">
        <p14:creationId xmlns:p14="http://schemas.microsoft.com/office/powerpoint/2010/main" val="3459418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92947" y="302470"/>
            <a:ext cx="2590115" cy="355600"/>
          </a:xfrm>
        </p:spPr>
        <p:txBody>
          <a:bodyPr/>
          <a:lstStyle/>
          <a:p>
            <a:r>
              <a:rPr lang="zh-CN" altLang="en-US" dirty="0"/>
              <a:t>基础：调度标志管理</a:t>
            </a:r>
          </a:p>
        </p:txBody>
      </p:sp>
      <p:sp>
        <p:nvSpPr>
          <p:cNvPr id="7" name="文本框 6">
            <a:extLst>
              <a:ext uri="{FF2B5EF4-FFF2-40B4-BE49-F238E27FC236}">
                <a16:creationId xmlns:a16="http://schemas.microsoft.com/office/drawing/2014/main" id="{E4D2CC54-7714-0DFB-FA0E-7BB8CEB579C5}"/>
              </a:ext>
            </a:extLst>
          </p:cNvPr>
          <p:cNvSpPr txBox="1"/>
          <p:nvPr/>
        </p:nvSpPr>
        <p:spPr>
          <a:xfrm>
            <a:off x="384764" y="918580"/>
            <a:ext cx="11197727" cy="622543"/>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INT_PEND_TICK</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INT_PEND_</a:t>
            </a:r>
            <a:r>
              <a:rPr lang="en-US" altLang="zh-CN" sz="2000" dirty="0">
                <a:latin typeface="等线" panose="02010600030101010101" pitchFamily="2" charset="-122"/>
                <a:ea typeface="等线" panose="02010600030101010101" pitchFamily="2" charset="-122"/>
                <a:cs typeface="Times New Roman" panose="02020603050405020304" pitchFamily="18" charset="0"/>
              </a:rPr>
              <a:t>TICK</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OsSchedTick</a:t>
            </a:r>
            <a:r>
              <a:rPr lang="zh-CN" altLang="zh-CN" sz="2000" dirty="0">
                <a:latin typeface="等线" panose="02010600030101010101" pitchFamily="2" charset="-122"/>
                <a:ea typeface="等线" panose="02010600030101010101" pitchFamily="2" charset="-122"/>
                <a:cs typeface="Times New Roman" panose="02020603050405020304" pitchFamily="18" charset="0"/>
              </a:rPr>
              <a:t>函数</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1A6D3F7D-ACDE-E354-604C-C190F90C1D00}"/>
              </a:ext>
            </a:extLst>
          </p:cNvPr>
          <p:cNvPicPr>
            <a:picLocks noChangeAspect="1"/>
          </p:cNvPicPr>
          <p:nvPr/>
        </p:nvPicPr>
        <p:blipFill>
          <a:blip r:embed="rId3"/>
          <a:stretch>
            <a:fillRect/>
          </a:stretch>
        </p:blipFill>
        <p:spPr>
          <a:xfrm>
            <a:off x="3819234" y="2318029"/>
            <a:ext cx="7999734" cy="3475463"/>
          </a:xfrm>
          <a:prstGeom prst="rect">
            <a:avLst/>
          </a:prstGeom>
        </p:spPr>
      </p:pic>
      <p:sp>
        <p:nvSpPr>
          <p:cNvPr id="5" name="文本框 4">
            <a:extLst>
              <a:ext uri="{FF2B5EF4-FFF2-40B4-BE49-F238E27FC236}">
                <a16:creationId xmlns:a16="http://schemas.microsoft.com/office/drawing/2014/main" id="{561412CD-5D35-9763-F139-F1CA8C8D0728}"/>
              </a:ext>
            </a:extLst>
          </p:cNvPr>
          <p:cNvSpPr txBox="1"/>
          <p:nvPr/>
        </p:nvSpPr>
        <p:spPr>
          <a:xfrm>
            <a:off x="194872" y="3470223"/>
            <a:ext cx="3624362" cy="881139"/>
          </a:xfrm>
          <a:prstGeom prst="rect">
            <a:avLst/>
          </a:prstGeom>
          <a:noFill/>
        </p:spPr>
        <p:txBody>
          <a:bodyPr wrap="square">
            <a:spAutoFit/>
          </a:bodyPr>
          <a:lstStyle/>
          <a:p>
            <a:pPr>
              <a:lnSpc>
                <a:spcPct val="150000"/>
              </a:lnSpc>
            </a:pPr>
            <a:r>
              <a:rPr lang="en-US" altLang="zh-CN" dirty="0" err="1">
                <a:effectLst/>
                <a:latin typeface="等线" panose="02010600030101010101" pitchFamily="2" charset="-122"/>
                <a:ea typeface="等线" panose="02010600030101010101" pitchFamily="2" charset="-122"/>
                <a:cs typeface="Times New Roman" panose="02020603050405020304" pitchFamily="18" charset="0"/>
              </a:rPr>
              <a:t>OsSchedTick</a:t>
            </a:r>
            <a:r>
              <a:rPr lang="zh-CN" altLang="zh-CN" dirty="0">
                <a:effectLst/>
                <a:latin typeface="等线" panose="02010600030101010101" pitchFamily="2" charset="-122"/>
                <a:ea typeface="等线" panose="02010600030101010101" pitchFamily="2" charset="-122"/>
                <a:cs typeface="Times New Roman" panose="02020603050405020304" pitchFamily="18" charset="0"/>
              </a:rPr>
              <a:t>函数，每一次</a:t>
            </a:r>
            <a:r>
              <a:rPr lang="en-US" altLang="zh-CN" dirty="0">
                <a:effectLst/>
                <a:latin typeface="等线" panose="02010600030101010101" pitchFamily="2" charset="-122"/>
                <a:ea typeface="等线" panose="02010600030101010101" pitchFamily="2" charset="-122"/>
                <a:cs typeface="Times New Roman" panose="02020603050405020304" pitchFamily="18" charset="0"/>
              </a:rPr>
              <a:t>tick</a:t>
            </a:r>
            <a:r>
              <a:rPr lang="zh-CN" altLang="zh-CN" dirty="0">
                <a:effectLst/>
                <a:latin typeface="等线" panose="02010600030101010101" pitchFamily="2" charset="-122"/>
                <a:ea typeface="等线" panose="02010600030101010101" pitchFamily="2" charset="-122"/>
                <a:cs typeface="Times New Roman" panose="02020603050405020304" pitchFamily="18" charset="0"/>
              </a:rPr>
              <a:t>处理函数都会执行该操作</a:t>
            </a:r>
            <a:endParaRPr lang="zh-CN" altLang="en-US" dirty="0">
              <a:latin typeface="等线" panose="02010600030101010101" pitchFamily="2" charset="-122"/>
              <a:ea typeface="等线" panose="02010600030101010101" pitchFamily="2" charset="-122"/>
            </a:endParaRPr>
          </a:p>
        </p:txBody>
      </p:sp>
      <p:cxnSp>
        <p:nvCxnSpPr>
          <p:cNvPr id="9" name="直接连接符 8">
            <a:extLst>
              <a:ext uri="{FF2B5EF4-FFF2-40B4-BE49-F238E27FC236}">
                <a16:creationId xmlns:a16="http://schemas.microsoft.com/office/drawing/2014/main" id="{A84BB71E-0C52-ACB9-7232-89C02ED5DC0F}"/>
              </a:ext>
            </a:extLst>
          </p:cNvPr>
          <p:cNvCxnSpPr/>
          <p:nvPr/>
        </p:nvCxnSpPr>
        <p:spPr>
          <a:xfrm>
            <a:off x="4227226" y="5246557"/>
            <a:ext cx="638581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5136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9D7103E-E127-89B8-3908-1F53CBF44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01" y="1679029"/>
            <a:ext cx="10028494" cy="4950574"/>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331047" y="228394"/>
            <a:ext cx="2590115" cy="355600"/>
          </a:xfrm>
        </p:spPr>
        <p:txBody>
          <a:bodyPr/>
          <a:lstStyle/>
          <a:p>
            <a:r>
              <a:rPr lang="zh-CN" altLang="en-US" dirty="0"/>
              <a:t>基础：调度标志管理</a:t>
            </a:r>
          </a:p>
        </p:txBody>
      </p:sp>
      <p:sp>
        <p:nvSpPr>
          <p:cNvPr id="7" name="文本框 6">
            <a:extLst>
              <a:ext uri="{FF2B5EF4-FFF2-40B4-BE49-F238E27FC236}">
                <a16:creationId xmlns:a16="http://schemas.microsoft.com/office/drawing/2014/main" id="{E4D2CC54-7714-0DFB-FA0E-7BB8CEB579C5}"/>
              </a:ext>
            </a:extLst>
          </p:cNvPr>
          <p:cNvSpPr txBox="1"/>
          <p:nvPr/>
        </p:nvSpPr>
        <p:spPr>
          <a:xfrm>
            <a:off x="199794" y="911706"/>
            <a:ext cx="11992206" cy="622543"/>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INT_PEND_TICK</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INT_PEND_</a:t>
            </a:r>
            <a:r>
              <a:rPr lang="en-US" altLang="zh-CN" sz="2000" dirty="0">
                <a:latin typeface="等线" panose="02010600030101010101" pitchFamily="2" charset="-122"/>
                <a:ea typeface="等线" panose="02010600030101010101" pitchFamily="2" charset="-122"/>
                <a:cs typeface="Times New Roman" panose="02020603050405020304" pitchFamily="18" charset="0"/>
              </a:rPr>
              <a:t>TICK</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OsSchedTimeoutQueueAdd</a:t>
            </a:r>
            <a:r>
              <a:rPr lang="zh-CN" altLang="zh-CN" sz="2000" dirty="0">
                <a:latin typeface="等线" panose="02010600030101010101" pitchFamily="2" charset="-122"/>
                <a:ea typeface="等线" panose="02010600030101010101" pitchFamily="2" charset="-122"/>
                <a:cs typeface="Times New Roman" panose="02020603050405020304" pitchFamily="18" charset="0"/>
              </a:rPr>
              <a:t>函数</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561412CD-5D35-9763-F139-F1CA8C8D0728}"/>
              </a:ext>
            </a:extLst>
          </p:cNvPr>
          <p:cNvSpPr txBox="1"/>
          <p:nvPr/>
        </p:nvSpPr>
        <p:spPr>
          <a:xfrm>
            <a:off x="7131095" y="2676988"/>
            <a:ext cx="4566304" cy="1477328"/>
          </a:xfrm>
          <a:prstGeom prst="rect">
            <a:avLst/>
          </a:prstGeom>
          <a:noFill/>
        </p:spPr>
        <p:txBody>
          <a:bodyPr wrap="square">
            <a:spAutoFit/>
          </a:bodyPr>
          <a:lstStyle/>
          <a:p>
            <a:r>
              <a:rPr lang="zh-CN" altLang="zh-CN" dirty="0">
                <a:latin typeface="等线" panose="02010600030101010101" pitchFamily="2" charset="-122"/>
                <a:ea typeface="等线" panose="02010600030101010101" pitchFamily="2" charset="-122"/>
                <a:cs typeface="Times New Roman" panose="02020603050405020304" pitchFamily="18" charset="0"/>
              </a:rPr>
              <a:t>把指定任务加入</a:t>
            </a:r>
            <a:r>
              <a:rPr lang="en-US" altLang="zh-CN" dirty="0" err="1">
                <a:latin typeface="等线" panose="02010600030101010101" pitchFamily="2" charset="-122"/>
                <a:ea typeface="等线" panose="02010600030101010101" pitchFamily="2" charset="-122"/>
                <a:cs typeface="Times New Roman" panose="02020603050405020304" pitchFamily="18" charset="0"/>
              </a:rPr>
              <a:t>rq</a:t>
            </a:r>
            <a:r>
              <a:rPr lang="en-US" altLang="zh-CN" dirty="0">
                <a:latin typeface="等线" panose="02010600030101010101" pitchFamily="2" charset="-122"/>
                <a:ea typeface="等线" panose="02010600030101010101" pitchFamily="2" charset="-122"/>
                <a:cs typeface="Times New Roman" panose="02020603050405020304" pitchFamily="18" charset="0"/>
              </a:rPr>
              <a:t>-&gt;</a:t>
            </a:r>
            <a:r>
              <a:rPr lang="en-US" altLang="zh-CN" dirty="0" err="1">
                <a:latin typeface="等线" panose="02010600030101010101" pitchFamily="2" charset="-122"/>
                <a:ea typeface="等线" panose="02010600030101010101" pitchFamily="2" charset="-122"/>
                <a:cs typeface="Times New Roman" panose="02020603050405020304" pitchFamily="18" charset="0"/>
              </a:rPr>
              <a:t>timeoutQueue</a:t>
            </a:r>
            <a:r>
              <a:rPr lang="zh-CN" altLang="zh-CN" dirty="0">
                <a:latin typeface="等线" panose="02010600030101010101" pitchFamily="2" charset="-122"/>
                <a:ea typeface="等线" panose="02010600030101010101" pitchFamily="2" charset="-122"/>
                <a:cs typeface="Times New Roman" panose="02020603050405020304" pitchFamily="18" charset="0"/>
              </a:rPr>
              <a:t>后会判断：如果是多核模式下：如果任务所在</a:t>
            </a:r>
            <a:r>
              <a:rPr lang="en-US" altLang="zh-CN" dirty="0" err="1">
                <a:latin typeface="等线" panose="02010600030101010101" pitchFamily="2" charset="-122"/>
                <a:ea typeface="等线" panose="02010600030101010101" pitchFamily="2" charset="-122"/>
                <a:cs typeface="Times New Roman" panose="02020603050405020304" pitchFamily="18" charset="0"/>
              </a:rPr>
              <a:t>cpu</a:t>
            </a:r>
            <a:r>
              <a:rPr lang="zh-CN" altLang="zh-CN" dirty="0">
                <a:latin typeface="等线" panose="02010600030101010101" pitchFamily="2" charset="-122"/>
                <a:ea typeface="等线" panose="02010600030101010101" pitchFamily="2" charset="-122"/>
                <a:cs typeface="Times New Roman" panose="02020603050405020304" pitchFamily="18" charset="0"/>
              </a:rPr>
              <a:t>不是当前的</a:t>
            </a:r>
            <a:r>
              <a:rPr lang="en-US" altLang="zh-CN" dirty="0" err="1">
                <a:latin typeface="等线" panose="02010600030101010101" pitchFamily="2" charset="-122"/>
                <a:ea typeface="等线" panose="02010600030101010101" pitchFamily="2" charset="-122"/>
                <a:cs typeface="Times New Roman" panose="02020603050405020304" pitchFamily="18" charset="0"/>
              </a:rPr>
              <a:t>cpu</a:t>
            </a:r>
            <a:r>
              <a:rPr lang="zh-CN" altLang="zh-CN" dirty="0">
                <a:latin typeface="等线" panose="02010600030101010101" pitchFamily="2" charset="-122"/>
                <a:ea typeface="等线" panose="02010600030101010101" pitchFamily="2" charset="-122"/>
                <a:cs typeface="Times New Roman" panose="02020603050405020304" pitchFamily="18" charset="0"/>
              </a:rPr>
              <a:t>并且该任务的响应时间（开始</a:t>
            </a:r>
            <a:r>
              <a:rPr lang="en-US" altLang="zh-CN" dirty="0">
                <a:latin typeface="等线" panose="02010600030101010101" pitchFamily="2" charset="-122"/>
                <a:ea typeface="等线" panose="02010600030101010101" pitchFamily="2" charset="-122"/>
                <a:cs typeface="Times New Roman" panose="02020603050405020304" pitchFamily="18" charset="0"/>
              </a:rPr>
              <a:t>+</a:t>
            </a:r>
            <a:r>
              <a:rPr lang="zh-CN" altLang="zh-CN" dirty="0">
                <a:latin typeface="等线" panose="02010600030101010101" pitchFamily="2" charset="-122"/>
                <a:ea typeface="等线" panose="02010600030101010101" pitchFamily="2" charset="-122"/>
                <a:cs typeface="Times New Roman" panose="02020603050405020304" pitchFamily="18" charset="0"/>
              </a:rPr>
              <a:t>等待）小于下一次调度时间，则将</a:t>
            </a:r>
            <a:r>
              <a:rPr lang="en-US" altLang="zh-CN" dirty="0" err="1">
                <a:latin typeface="等线" panose="02010600030101010101" pitchFamily="2" charset="-122"/>
                <a:ea typeface="等线" panose="02010600030101010101" pitchFamily="2" charset="-122"/>
                <a:cs typeface="Times New Roman" panose="02020603050405020304" pitchFamily="18" charset="0"/>
              </a:rPr>
              <a:t>schedFlag</a:t>
            </a:r>
            <a:r>
              <a:rPr lang="zh-CN" altLang="zh-CN" dirty="0">
                <a:latin typeface="等线" panose="02010600030101010101" pitchFamily="2" charset="-122"/>
                <a:ea typeface="等线" panose="02010600030101010101" pitchFamily="2" charset="-122"/>
                <a:cs typeface="Times New Roman" panose="02020603050405020304" pitchFamily="18" charset="0"/>
              </a:rPr>
              <a:t>设置为</a:t>
            </a:r>
            <a:r>
              <a:rPr lang="en-US" altLang="zh-CN" dirty="0">
                <a:latin typeface="等线" panose="02010600030101010101" pitchFamily="2" charset="-122"/>
                <a:ea typeface="等线" panose="02010600030101010101" pitchFamily="2" charset="-122"/>
                <a:cs typeface="Times New Roman" panose="02020603050405020304" pitchFamily="18" charset="0"/>
              </a:rPr>
              <a:t>INT_PEND_TICK</a:t>
            </a:r>
            <a:endParaRPr lang="zh-CN" altLang="en-US" dirty="0">
              <a:latin typeface="等线" panose="02010600030101010101" pitchFamily="2" charset="-122"/>
              <a:ea typeface="等线" panose="02010600030101010101" pitchFamily="2"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5DB25979-3C23-5145-9EBF-91FEB78C1ADF}"/>
              </a:ext>
            </a:extLst>
          </p:cNvPr>
          <p:cNvCxnSpPr/>
          <p:nvPr/>
        </p:nvCxnSpPr>
        <p:spPr>
          <a:xfrm>
            <a:off x="955073" y="5636301"/>
            <a:ext cx="638581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0" name="矩形: 圆角 9">
            <a:extLst>
              <a:ext uri="{FF2B5EF4-FFF2-40B4-BE49-F238E27FC236}">
                <a16:creationId xmlns:a16="http://schemas.microsoft.com/office/drawing/2014/main" id="{59E88A60-8C8F-3E4C-A074-2088B1211B44}"/>
              </a:ext>
            </a:extLst>
          </p:cNvPr>
          <p:cNvSpPr/>
          <p:nvPr/>
        </p:nvSpPr>
        <p:spPr>
          <a:xfrm>
            <a:off x="1229120" y="5679460"/>
            <a:ext cx="5051760" cy="26683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1542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87504" y="248835"/>
            <a:ext cx="2590115" cy="355600"/>
          </a:xfrm>
        </p:spPr>
        <p:txBody>
          <a:bodyPr/>
          <a:lstStyle/>
          <a:p>
            <a:r>
              <a:rPr lang="zh-CN" altLang="en-US" dirty="0"/>
              <a:t>基础：调度标志管理</a:t>
            </a:r>
          </a:p>
        </p:txBody>
      </p:sp>
      <p:sp>
        <p:nvSpPr>
          <p:cNvPr id="9" name="文本框 8">
            <a:extLst>
              <a:ext uri="{FF2B5EF4-FFF2-40B4-BE49-F238E27FC236}">
                <a16:creationId xmlns:a16="http://schemas.microsoft.com/office/drawing/2014/main" id="{47EDC675-C3E3-2C1C-8E94-89943C7E00D5}"/>
              </a:ext>
            </a:extLst>
          </p:cNvPr>
          <p:cNvSpPr txBox="1"/>
          <p:nvPr/>
        </p:nvSpPr>
        <p:spPr>
          <a:xfrm>
            <a:off x="199794" y="967053"/>
            <a:ext cx="11992206" cy="622543"/>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INT_PEND_TICK</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INT_PEND_</a:t>
            </a:r>
            <a:r>
              <a:rPr lang="en-US" altLang="zh-CN" sz="2000" dirty="0">
                <a:latin typeface="等线" panose="02010600030101010101" pitchFamily="2" charset="-122"/>
                <a:ea typeface="等线" panose="02010600030101010101" pitchFamily="2" charset="-122"/>
                <a:cs typeface="Times New Roman" panose="02020603050405020304" pitchFamily="18" charset="0"/>
              </a:rPr>
              <a:t>TICK</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OsSchedTimeoutQueueAdd</a:t>
            </a:r>
            <a:r>
              <a:rPr lang="zh-CN" altLang="zh-CN" sz="2000" dirty="0">
                <a:latin typeface="等线" panose="02010600030101010101" pitchFamily="2" charset="-122"/>
                <a:ea typeface="等线" panose="02010600030101010101" pitchFamily="2" charset="-122"/>
                <a:cs typeface="Times New Roman" panose="02020603050405020304" pitchFamily="18" charset="0"/>
              </a:rPr>
              <a:t>函数</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97CAFA4D-C12E-1D42-BD62-FEC4BB9EB278}"/>
              </a:ext>
            </a:extLst>
          </p:cNvPr>
          <p:cNvSpPr txBox="1"/>
          <p:nvPr/>
        </p:nvSpPr>
        <p:spPr>
          <a:xfrm>
            <a:off x="469557" y="1959232"/>
            <a:ext cx="6104238" cy="369332"/>
          </a:xfrm>
          <a:prstGeom prst="rect">
            <a:avLst/>
          </a:prstGeom>
          <a:noFill/>
        </p:spPr>
        <p:txBody>
          <a:bodyPr wrap="square">
            <a:spAutoFit/>
          </a:bodyPr>
          <a:lstStyle/>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waitTime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HPFDelay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HPFWait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中设置</a:t>
            </a:r>
          </a:p>
        </p:txBody>
      </p:sp>
      <p:pic>
        <p:nvPicPr>
          <p:cNvPr id="6" name="图片 5">
            <a:extLst>
              <a:ext uri="{FF2B5EF4-FFF2-40B4-BE49-F238E27FC236}">
                <a16:creationId xmlns:a16="http://schemas.microsoft.com/office/drawing/2014/main" id="{2583A431-748D-5E2B-BC6D-9A588D84A52F}"/>
              </a:ext>
            </a:extLst>
          </p:cNvPr>
          <p:cNvPicPr>
            <a:picLocks noChangeAspect="1"/>
          </p:cNvPicPr>
          <p:nvPr/>
        </p:nvPicPr>
        <p:blipFill>
          <a:blip r:embed="rId3"/>
          <a:stretch>
            <a:fillRect/>
          </a:stretch>
        </p:blipFill>
        <p:spPr>
          <a:xfrm>
            <a:off x="4465577" y="1789722"/>
            <a:ext cx="6104238" cy="4728019"/>
          </a:xfrm>
          <a:prstGeom prst="rect">
            <a:avLst/>
          </a:prstGeom>
        </p:spPr>
      </p:pic>
    </p:spTree>
    <p:extLst>
      <p:ext uri="{BB962C8B-B14F-4D97-AF65-F5344CB8AC3E}">
        <p14:creationId xmlns:p14="http://schemas.microsoft.com/office/powerpoint/2010/main" val="176071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C840DE9-87D2-5F32-A796-B0292BD4D2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795" y="3177910"/>
            <a:ext cx="9363930" cy="3277263"/>
          </a:xfrm>
          <a:prstGeom prst="rect">
            <a:avLst/>
          </a:prstGeom>
          <a:noFill/>
          <a:ln>
            <a:noFill/>
          </a:ln>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60291" y="377614"/>
            <a:ext cx="2590115" cy="355600"/>
          </a:xfrm>
        </p:spPr>
        <p:txBody>
          <a:bodyPr/>
          <a:lstStyle/>
          <a:p>
            <a:r>
              <a:rPr lang="zh-CN" altLang="en-US" dirty="0"/>
              <a:t>基础：调度标志管理</a:t>
            </a:r>
          </a:p>
        </p:txBody>
      </p:sp>
      <p:sp>
        <p:nvSpPr>
          <p:cNvPr id="7" name="文本框 6">
            <a:extLst>
              <a:ext uri="{FF2B5EF4-FFF2-40B4-BE49-F238E27FC236}">
                <a16:creationId xmlns:a16="http://schemas.microsoft.com/office/drawing/2014/main" id="{E4D2CC54-7714-0DFB-FA0E-7BB8CEB579C5}"/>
              </a:ext>
            </a:extLst>
          </p:cNvPr>
          <p:cNvSpPr txBox="1"/>
          <p:nvPr/>
        </p:nvSpPr>
        <p:spPr>
          <a:xfrm>
            <a:off x="199794" y="911706"/>
            <a:ext cx="11992206" cy="622543"/>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INT_PEND_TICK</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INT_PEND_</a:t>
            </a:r>
            <a:r>
              <a:rPr lang="en-US" altLang="zh-CN" sz="2000" dirty="0">
                <a:latin typeface="等线" panose="02010600030101010101" pitchFamily="2" charset="-122"/>
                <a:ea typeface="等线" panose="02010600030101010101" pitchFamily="2" charset="-122"/>
                <a:cs typeface="Times New Roman" panose="02020603050405020304" pitchFamily="18" charset="0"/>
              </a:rPr>
              <a:t>TICK</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OsSchedTimeoutQueueAdjust</a:t>
            </a:r>
            <a:r>
              <a:rPr lang="zh-CN" altLang="zh-CN" sz="2000" dirty="0">
                <a:latin typeface="等线" panose="02010600030101010101" pitchFamily="2" charset="-122"/>
                <a:ea typeface="等线" panose="02010600030101010101" pitchFamily="2" charset="-122"/>
                <a:cs typeface="Times New Roman" panose="02020603050405020304" pitchFamily="18" charset="0"/>
              </a:rPr>
              <a:t>函数</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5DB25979-3C23-5145-9EBF-91FEB78C1ADF}"/>
              </a:ext>
            </a:extLst>
          </p:cNvPr>
          <p:cNvCxnSpPr>
            <a:cxnSpLocks/>
          </p:cNvCxnSpPr>
          <p:nvPr/>
        </p:nvCxnSpPr>
        <p:spPr>
          <a:xfrm>
            <a:off x="733822" y="5861153"/>
            <a:ext cx="4156573"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pic>
        <p:nvPicPr>
          <p:cNvPr id="3" name="图片 2">
            <a:extLst>
              <a:ext uri="{FF2B5EF4-FFF2-40B4-BE49-F238E27FC236}">
                <a16:creationId xmlns:a16="http://schemas.microsoft.com/office/drawing/2014/main" id="{0F925EBD-3BDF-FBF0-4EBF-C6F38B32F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95" y="1697312"/>
            <a:ext cx="8914226" cy="1359120"/>
          </a:xfrm>
          <a:prstGeom prst="rect">
            <a:avLst/>
          </a:prstGeom>
        </p:spPr>
      </p:pic>
      <p:sp>
        <p:nvSpPr>
          <p:cNvPr id="12" name="文本框 11">
            <a:extLst>
              <a:ext uri="{FF2B5EF4-FFF2-40B4-BE49-F238E27FC236}">
                <a16:creationId xmlns:a16="http://schemas.microsoft.com/office/drawing/2014/main" id="{B7368D02-6091-C2BC-D38B-03E7CF689B2E}"/>
              </a:ext>
            </a:extLst>
          </p:cNvPr>
          <p:cNvSpPr txBox="1"/>
          <p:nvPr/>
        </p:nvSpPr>
        <p:spPr>
          <a:xfrm>
            <a:off x="5679472" y="3822652"/>
            <a:ext cx="6108492" cy="1477328"/>
          </a:xfrm>
          <a:prstGeom prst="rect">
            <a:avLst/>
          </a:prstGeom>
          <a:noFill/>
        </p:spPr>
        <p:txBody>
          <a:bodyPr wrap="square">
            <a:spAutoFit/>
          </a:bodyPr>
          <a:lstStyle/>
          <a:p>
            <a:pPr algn="just"/>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函数里出现的</a:t>
            </a:r>
            <a:r>
              <a:rPr lang="en-US" altLang="zh-CN" kern="100" dirty="0" err="1">
                <a:effectLst/>
                <a:latin typeface="等线" panose="02010600030101010101" pitchFamily="2" charset="-122"/>
                <a:ea typeface="等线" panose="02010600030101010101" pitchFamily="2" charset="-122"/>
                <a:cs typeface="Times New Roman" panose="02020603050405020304" pitchFamily="18" charset="0"/>
              </a:rPr>
              <a:t>responsetime</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是对应</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上的</a:t>
            </a:r>
            <a:r>
              <a:rPr lang="en-US" altLang="zh-CN" kern="100" dirty="0" err="1">
                <a:effectLst/>
                <a:latin typeface="等线" panose="02010600030101010101" pitchFamily="2" charset="-122"/>
                <a:ea typeface="等线" panose="02010600030101010101" pitchFamily="2" charset="-122"/>
                <a:cs typeface="Times New Roman" panose="02020603050405020304" pitchFamily="18" charset="0"/>
              </a:rPr>
              <a:t>swtmr</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定时器的开始</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等待时间，根据这个时间修改超时队列的响应时间。如果</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node</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的响应时间是有效的话则进行修改，并且将调度队列的</a:t>
            </a:r>
            <a:r>
              <a:rPr lang="en-US" altLang="zh-CN" kern="1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设置为</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INT_PEND_TICK</a:t>
            </a:r>
          </a:p>
          <a:p>
            <a:pPr algn="just"/>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24820ACA-C2A4-1498-843C-D12E379C4D7B}"/>
              </a:ext>
            </a:extLst>
          </p:cNvPr>
          <p:cNvSpPr txBox="1"/>
          <p:nvPr/>
        </p:nvSpPr>
        <p:spPr>
          <a:xfrm>
            <a:off x="5709452" y="5483057"/>
            <a:ext cx="6108492" cy="923330"/>
          </a:xfrm>
          <a:prstGeom prst="rect">
            <a:avLst/>
          </a:prstGeom>
          <a:noFill/>
        </p:spPr>
        <p:txBody>
          <a:bodyPr wrap="square">
            <a:spAutoFit/>
          </a:bodyPr>
          <a:lstStyle/>
          <a:p>
            <a:pPr algn="just"/>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node=&amp;</a:t>
            </a:r>
            <a:r>
              <a:rPr lang="en-US" altLang="zh-CN" kern="100" dirty="0" err="1">
                <a:effectLst/>
                <a:latin typeface="等线" panose="02010600030101010101" pitchFamily="2" charset="-122"/>
                <a:ea typeface="等线" panose="02010600030101010101" pitchFamily="2" charset="-122"/>
                <a:cs typeface="Times New Roman" panose="02020603050405020304" pitchFamily="18" charset="0"/>
              </a:rPr>
              <a:t>taskCB</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-&gt;</a:t>
            </a:r>
            <a:r>
              <a:rPr lang="en-US" altLang="zh-CN" kern="100" dirty="0" err="1">
                <a:effectLst/>
                <a:latin typeface="等线" panose="02010600030101010101" pitchFamily="2" charset="-122"/>
                <a:ea typeface="等线" panose="02010600030101010101" pitchFamily="2" charset="-122"/>
                <a:cs typeface="Times New Roman" panose="02020603050405020304" pitchFamily="18" charset="0"/>
              </a:rPr>
              <a:t>sortList</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（跟</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捆绑的任务排序链表节点</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上面挂的是就绪队列的下一个阶段</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进入</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要执行的任务队列）</a:t>
            </a:r>
          </a:p>
        </p:txBody>
      </p:sp>
      <p:sp>
        <p:nvSpPr>
          <p:cNvPr id="15" name="矩形: 圆角 14">
            <a:extLst>
              <a:ext uri="{FF2B5EF4-FFF2-40B4-BE49-F238E27FC236}">
                <a16:creationId xmlns:a16="http://schemas.microsoft.com/office/drawing/2014/main" id="{3A13628A-9635-BDAB-7EED-40F25D0206F7}"/>
              </a:ext>
            </a:extLst>
          </p:cNvPr>
          <p:cNvSpPr/>
          <p:nvPr/>
        </p:nvSpPr>
        <p:spPr>
          <a:xfrm>
            <a:off x="500475" y="5218215"/>
            <a:ext cx="7654173" cy="20324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1655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D90D784-D3E5-E1CA-92D0-97351E3456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592" y="1928854"/>
            <a:ext cx="11550816" cy="2786881"/>
          </a:xfrm>
          <a:prstGeom prst="rect">
            <a:avLst/>
          </a:prstGeom>
          <a:noFill/>
          <a:ln>
            <a:noFill/>
          </a:ln>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320590" y="291821"/>
            <a:ext cx="2590115" cy="355600"/>
          </a:xfrm>
        </p:spPr>
        <p:txBody>
          <a:bodyPr/>
          <a:lstStyle/>
          <a:p>
            <a:r>
              <a:rPr lang="zh-CN" altLang="en-US" dirty="0"/>
              <a:t>基础：调度标志管理</a:t>
            </a:r>
          </a:p>
        </p:txBody>
      </p:sp>
      <p:sp>
        <p:nvSpPr>
          <p:cNvPr id="7" name="文本框 6">
            <a:extLst>
              <a:ext uri="{FF2B5EF4-FFF2-40B4-BE49-F238E27FC236}">
                <a16:creationId xmlns:a16="http://schemas.microsoft.com/office/drawing/2014/main" id="{E4D2CC54-7714-0DFB-FA0E-7BB8CEB579C5}"/>
              </a:ext>
            </a:extLst>
          </p:cNvPr>
          <p:cNvSpPr txBox="1"/>
          <p:nvPr/>
        </p:nvSpPr>
        <p:spPr>
          <a:xfrm>
            <a:off x="199794" y="911706"/>
            <a:ext cx="11992206" cy="622543"/>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INT_PEND_TICK</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INT_PEND_</a:t>
            </a:r>
            <a:r>
              <a:rPr lang="en-US" altLang="zh-CN" sz="2000" dirty="0">
                <a:latin typeface="等线" panose="02010600030101010101" pitchFamily="2" charset="-122"/>
                <a:ea typeface="等线" panose="02010600030101010101" pitchFamily="2" charset="-122"/>
                <a:cs typeface="Times New Roman" panose="02020603050405020304" pitchFamily="18" charset="0"/>
              </a:rPr>
              <a:t>TICK</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OsSchedTimeoutQueueAdjust</a:t>
            </a:r>
            <a:r>
              <a:rPr lang="zh-CN" altLang="zh-CN" sz="2000" dirty="0">
                <a:latin typeface="等线" panose="02010600030101010101" pitchFamily="2" charset="-122"/>
                <a:ea typeface="等线" panose="02010600030101010101" pitchFamily="2" charset="-122"/>
                <a:cs typeface="Times New Roman" panose="02020603050405020304" pitchFamily="18" charset="0"/>
              </a:rPr>
              <a:t>函数</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B7368D02-6091-C2BC-D38B-03E7CF689B2E}"/>
              </a:ext>
            </a:extLst>
          </p:cNvPr>
          <p:cNvSpPr txBox="1"/>
          <p:nvPr/>
        </p:nvSpPr>
        <p:spPr>
          <a:xfrm>
            <a:off x="320591" y="4888706"/>
            <a:ext cx="11550815" cy="646331"/>
          </a:xfrm>
          <a:prstGeom prst="rect">
            <a:avLst/>
          </a:prstGeom>
          <a:noFill/>
        </p:spPr>
        <p:txBody>
          <a:bodyPr wrap="square">
            <a:spAutoFit/>
          </a:bodyPr>
          <a:lstStyle/>
          <a:p>
            <a:pPr algn="just"/>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如果</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node</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的响应时间是有效的话则进行修改</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具体修改步骤为：将指定</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node</a:t>
            </a:r>
            <a:r>
              <a:rPr lang="zh-CN" altLang="en-US" kern="100" dirty="0">
                <a:effectLst/>
                <a:latin typeface="等线" panose="02010600030101010101" pitchFamily="2" charset="-122"/>
                <a:ea typeface="等线" panose="02010600030101010101" pitchFamily="2" charset="-122"/>
                <a:cs typeface="Times New Roman" panose="02020603050405020304" pitchFamily="18" charset="0"/>
              </a:rPr>
              <a:t>从链表删除后重新设定时间后再添加上去，添加过程中根据新设定的响应时间重新排序</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24820ACA-C2A4-1498-843C-D12E379C4D7B}"/>
              </a:ext>
            </a:extLst>
          </p:cNvPr>
          <p:cNvSpPr txBox="1"/>
          <p:nvPr/>
        </p:nvSpPr>
        <p:spPr>
          <a:xfrm>
            <a:off x="320590" y="5708008"/>
            <a:ext cx="11550815" cy="646331"/>
          </a:xfrm>
          <a:prstGeom prst="rect">
            <a:avLst/>
          </a:prstGeom>
          <a:noFill/>
        </p:spPr>
        <p:txBody>
          <a:bodyPr wrap="square">
            <a:spAutoFit/>
          </a:bodyPr>
          <a:lstStyle/>
          <a:p>
            <a:pPr algn="just"/>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node=&amp;</a:t>
            </a:r>
            <a:r>
              <a:rPr lang="en-US" altLang="zh-CN" kern="100" dirty="0" err="1">
                <a:effectLst/>
                <a:latin typeface="等线" panose="02010600030101010101" pitchFamily="2" charset="-122"/>
                <a:ea typeface="等线" panose="02010600030101010101" pitchFamily="2" charset="-122"/>
                <a:cs typeface="Times New Roman" panose="02020603050405020304" pitchFamily="18" charset="0"/>
              </a:rPr>
              <a:t>taskCB</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-&gt;</a:t>
            </a:r>
            <a:r>
              <a:rPr lang="en-US" altLang="zh-CN" kern="100" dirty="0" err="1">
                <a:effectLst/>
                <a:latin typeface="等线" panose="02010600030101010101" pitchFamily="2" charset="-122"/>
                <a:ea typeface="等线" panose="02010600030101010101" pitchFamily="2" charset="-122"/>
                <a:cs typeface="Times New Roman" panose="02020603050405020304" pitchFamily="18" charset="0"/>
              </a:rPr>
              <a:t>sortList</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（跟</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捆绑的任务排序链表节点</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上面挂的是就绪队列的下一个阶段</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进入</a:t>
            </a:r>
            <a:r>
              <a:rPr lang="en-US" altLang="zh-CN"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kern="100" dirty="0">
                <a:effectLst/>
                <a:latin typeface="等线" panose="02010600030101010101" pitchFamily="2" charset="-122"/>
                <a:ea typeface="等线" panose="02010600030101010101" pitchFamily="2" charset="-122"/>
                <a:cs typeface="Times New Roman" panose="02020603050405020304" pitchFamily="18" charset="0"/>
              </a:rPr>
              <a:t>要执行的任务队列）</a:t>
            </a:r>
          </a:p>
        </p:txBody>
      </p:sp>
    </p:spTree>
    <p:extLst>
      <p:ext uri="{BB962C8B-B14F-4D97-AF65-F5344CB8AC3E}">
        <p14:creationId xmlns:p14="http://schemas.microsoft.com/office/powerpoint/2010/main" val="3686751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82062" y="309354"/>
            <a:ext cx="2590115" cy="355600"/>
          </a:xfrm>
        </p:spPr>
        <p:txBody>
          <a:bodyPr/>
          <a:lstStyle/>
          <a:p>
            <a:r>
              <a:rPr lang="zh-CN" altLang="en-US" dirty="0"/>
              <a:t>基础：调度标志管理</a:t>
            </a:r>
          </a:p>
        </p:txBody>
      </p:sp>
      <p:sp>
        <p:nvSpPr>
          <p:cNvPr id="2" name="文本框 1">
            <a:extLst>
              <a:ext uri="{FF2B5EF4-FFF2-40B4-BE49-F238E27FC236}">
                <a16:creationId xmlns:a16="http://schemas.microsoft.com/office/drawing/2014/main" id="{D4EE4E3A-0B04-8AD8-7300-C445F1F98BB1}"/>
              </a:ext>
            </a:extLst>
          </p:cNvPr>
          <p:cNvSpPr txBox="1"/>
          <p:nvPr/>
        </p:nvSpPr>
        <p:spPr>
          <a:xfrm>
            <a:off x="384764" y="918580"/>
            <a:ext cx="11197727" cy="622543"/>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INT_PEND_TICK</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a:t>
            </a:r>
            <a:r>
              <a:rPr lang="zh-CN" altLang="en-US" sz="2000" dirty="0">
                <a:latin typeface="等线" panose="02010600030101010101" pitchFamily="2" charset="-122"/>
                <a:ea typeface="等线" panose="02010600030101010101" pitchFamily="2" charset="-122"/>
                <a:cs typeface="Times New Roman" panose="02020603050405020304" pitchFamily="18" charset="0"/>
              </a:rPr>
              <a:t>取消</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INT_PEND_</a:t>
            </a:r>
            <a:r>
              <a:rPr lang="en-US" altLang="zh-CN" sz="2000" dirty="0">
                <a:latin typeface="等线" panose="02010600030101010101" pitchFamily="2" charset="-122"/>
                <a:ea typeface="等线" panose="02010600030101010101" pitchFamily="2" charset="-122"/>
                <a:cs typeface="Times New Roman" panose="02020603050405020304" pitchFamily="18" charset="0"/>
              </a:rPr>
              <a:t>TICK</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SchedNextExpireTimeSet</a:t>
            </a:r>
            <a:r>
              <a:rPr lang="zh-CN" altLang="zh-CN" sz="2000" dirty="0">
                <a:latin typeface="等线" panose="02010600030101010101" pitchFamily="2" charset="-122"/>
                <a:ea typeface="等线" panose="02010600030101010101" pitchFamily="2" charset="-122"/>
                <a:cs typeface="Times New Roman" panose="02020603050405020304" pitchFamily="18" charset="0"/>
              </a:rPr>
              <a:t>函数</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1292B0B4-3492-6629-DB99-9467A5808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03" y="1692776"/>
            <a:ext cx="11815193" cy="5090757"/>
          </a:xfrm>
          <a:prstGeom prst="rect">
            <a:avLst/>
          </a:prstGeom>
        </p:spPr>
      </p:pic>
      <p:cxnSp>
        <p:nvCxnSpPr>
          <p:cNvPr id="6" name="直接连接符 5">
            <a:extLst>
              <a:ext uri="{FF2B5EF4-FFF2-40B4-BE49-F238E27FC236}">
                <a16:creationId xmlns:a16="http://schemas.microsoft.com/office/drawing/2014/main" id="{09BC013E-DFA5-0436-C68A-C0EB3D8F1B0F}"/>
              </a:ext>
            </a:extLst>
          </p:cNvPr>
          <p:cNvCxnSpPr>
            <a:cxnSpLocks/>
          </p:cNvCxnSpPr>
          <p:nvPr/>
        </p:nvCxnSpPr>
        <p:spPr>
          <a:xfrm>
            <a:off x="384764" y="2863120"/>
            <a:ext cx="274818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85422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73ECAF61-DA26-7A6A-BA23-CE70D5CAA495}"/>
              </a:ext>
            </a:extLst>
          </p:cNvPr>
          <p:cNvGrpSpPr/>
          <p:nvPr/>
        </p:nvGrpSpPr>
        <p:grpSpPr>
          <a:xfrm>
            <a:off x="304754" y="1977913"/>
            <a:ext cx="7523116" cy="4378533"/>
            <a:chOff x="304754" y="1883524"/>
            <a:chExt cx="7523116" cy="4378533"/>
          </a:xfrm>
        </p:grpSpPr>
        <p:pic>
          <p:nvPicPr>
            <p:cNvPr id="12" name="图片 11">
              <a:extLst>
                <a:ext uri="{FF2B5EF4-FFF2-40B4-BE49-F238E27FC236}">
                  <a16:creationId xmlns:a16="http://schemas.microsoft.com/office/drawing/2014/main" id="{15C1CB1E-0309-EB3B-9C04-6356D058B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54" y="1883524"/>
              <a:ext cx="7523116" cy="4378533"/>
            </a:xfrm>
            <a:prstGeom prst="rect">
              <a:avLst/>
            </a:prstGeom>
          </p:spPr>
        </p:pic>
        <p:sp>
          <p:nvSpPr>
            <p:cNvPr id="13" name="矩形: 圆角 12">
              <a:extLst>
                <a:ext uri="{FF2B5EF4-FFF2-40B4-BE49-F238E27FC236}">
                  <a16:creationId xmlns:a16="http://schemas.microsoft.com/office/drawing/2014/main" id="{F0B82883-B151-1458-57DE-98B60BEBA9F8}"/>
                </a:ext>
              </a:extLst>
            </p:cNvPr>
            <p:cNvSpPr/>
            <p:nvPr/>
          </p:nvSpPr>
          <p:spPr>
            <a:xfrm>
              <a:off x="528461" y="4596861"/>
              <a:ext cx="6741770" cy="25994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304754" y="217066"/>
            <a:ext cx="2590115" cy="355600"/>
          </a:xfrm>
        </p:spPr>
        <p:txBody>
          <a:bodyPr/>
          <a:lstStyle/>
          <a:p>
            <a:r>
              <a:rPr lang="zh-CN" altLang="en-US" dirty="0"/>
              <a:t>基础：调度标志管理</a:t>
            </a:r>
          </a:p>
        </p:txBody>
      </p:sp>
      <p:sp>
        <p:nvSpPr>
          <p:cNvPr id="2" name="文本框 1">
            <a:extLst>
              <a:ext uri="{FF2B5EF4-FFF2-40B4-BE49-F238E27FC236}">
                <a16:creationId xmlns:a16="http://schemas.microsoft.com/office/drawing/2014/main" id="{DAA0AD0C-B1A1-5793-6BFB-5A55DD1787B3}"/>
              </a:ext>
            </a:extLst>
          </p:cNvPr>
          <p:cNvSpPr txBox="1"/>
          <p:nvPr/>
        </p:nvSpPr>
        <p:spPr>
          <a:xfrm>
            <a:off x="304754" y="1013954"/>
            <a:ext cx="11582491" cy="622543"/>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 RESCH </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a:t>
            </a:r>
            <a:r>
              <a:rPr lang="en-US" altLang="zh-CN" sz="2000" dirty="0">
                <a:latin typeface="等线" panose="02010600030101010101" pitchFamily="2" charset="-122"/>
                <a:ea typeface="等线" panose="02010600030101010101" pitchFamily="2" charset="-122"/>
                <a:cs typeface="Times New Roman" panose="02020603050405020304" pitchFamily="18" charset="0"/>
              </a:rPr>
              <a:t>PEND_ RESCH </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timeSliceUpdate</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9EE24235-CBD4-67FB-A0A5-0D727850F6B3}"/>
              </a:ext>
            </a:extLst>
          </p:cNvPr>
          <p:cNvSpPr txBox="1"/>
          <p:nvPr/>
        </p:nvSpPr>
        <p:spPr>
          <a:xfrm>
            <a:off x="8054742" y="2858815"/>
            <a:ext cx="4006122" cy="1712135"/>
          </a:xfrm>
          <a:prstGeom prst="rect">
            <a:avLst/>
          </a:prstGeom>
          <a:noFill/>
        </p:spPr>
        <p:txBody>
          <a:bodyPr wrap="square">
            <a:spAutoFit/>
          </a:bodyPr>
          <a:lstStyle/>
          <a:p>
            <a:pPr>
              <a:lnSpc>
                <a:spcPct val="150000"/>
              </a:lnSpc>
            </a:pP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当</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Task</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等待的时间到了，就会进入</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LOS_Schedule</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，然后通过</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timeSliceUpdate</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重新计算</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runTask</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的剩余时间。</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182632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54847" y="336604"/>
            <a:ext cx="2590115" cy="355600"/>
          </a:xfrm>
        </p:spPr>
        <p:txBody>
          <a:bodyPr/>
          <a:lstStyle/>
          <a:p>
            <a:r>
              <a:rPr lang="zh-CN" altLang="en-US" dirty="0"/>
              <a:t>基础：调度标志管理</a:t>
            </a:r>
          </a:p>
        </p:txBody>
      </p:sp>
      <p:sp>
        <p:nvSpPr>
          <p:cNvPr id="2" name="文本框 1">
            <a:extLst>
              <a:ext uri="{FF2B5EF4-FFF2-40B4-BE49-F238E27FC236}">
                <a16:creationId xmlns:a16="http://schemas.microsoft.com/office/drawing/2014/main" id="{DAA0AD0C-B1A1-5793-6BFB-5A55DD1787B3}"/>
              </a:ext>
            </a:extLst>
          </p:cNvPr>
          <p:cNvSpPr txBox="1"/>
          <p:nvPr/>
        </p:nvSpPr>
        <p:spPr>
          <a:xfrm>
            <a:off x="304754" y="1013954"/>
            <a:ext cx="11582491" cy="622543"/>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 RESCH </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a:t>
            </a:r>
            <a:r>
              <a:rPr lang="en-US" altLang="zh-CN" sz="2000" dirty="0">
                <a:latin typeface="等线" panose="02010600030101010101" pitchFamily="2" charset="-122"/>
                <a:ea typeface="等线" panose="02010600030101010101" pitchFamily="2" charset="-122"/>
                <a:cs typeface="Times New Roman" panose="02020603050405020304" pitchFamily="18" charset="0"/>
              </a:rPr>
              <a:t>PEND_ RESCH </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timeSliceUpdate</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grpSp>
        <p:nvGrpSpPr>
          <p:cNvPr id="10" name="组合 9">
            <a:extLst>
              <a:ext uri="{FF2B5EF4-FFF2-40B4-BE49-F238E27FC236}">
                <a16:creationId xmlns:a16="http://schemas.microsoft.com/office/drawing/2014/main" id="{2FCF214D-659F-DD7C-A0A8-D8945365FA68}"/>
              </a:ext>
            </a:extLst>
          </p:cNvPr>
          <p:cNvGrpSpPr/>
          <p:nvPr/>
        </p:nvGrpSpPr>
        <p:grpSpPr>
          <a:xfrm>
            <a:off x="304754" y="1924398"/>
            <a:ext cx="10653056" cy="4522275"/>
            <a:chOff x="1229119" y="1924398"/>
            <a:chExt cx="10653056" cy="4522275"/>
          </a:xfrm>
        </p:grpSpPr>
        <p:pic>
          <p:nvPicPr>
            <p:cNvPr id="5" name="图片 4">
              <a:extLst>
                <a:ext uri="{FF2B5EF4-FFF2-40B4-BE49-F238E27FC236}">
                  <a16:creationId xmlns:a16="http://schemas.microsoft.com/office/drawing/2014/main" id="{0215D9A2-671E-FF45-7C9D-E91F3769D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119" y="1924398"/>
              <a:ext cx="10653056" cy="4522275"/>
            </a:xfrm>
            <a:prstGeom prst="rect">
              <a:avLst/>
            </a:prstGeom>
          </p:spPr>
        </p:pic>
        <p:cxnSp>
          <p:nvCxnSpPr>
            <p:cNvPr id="6" name="直接连接符 5">
              <a:extLst>
                <a:ext uri="{FF2B5EF4-FFF2-40B4-BE49-F238E27FC236}">
                  <a16:creationId xmlns:a16="http://schemas.microsoft.com/office/drawing/2014/main" id="{D9BF16B2-0CFA-7CAB-B0D9-29CCA385D82A}"/>
                </a:ext>
              </a:extLst>
            </p:cNvPr>
            <p:cNvCxnSpPr>
              <a:cxnSpLocks/>
            </p:cNvCxnSpPr>
            <p:nvPr/>
          </p:nvCxnSpPr>
          <p:spPr>
            <a:xfrm>
              <a:off x="1995446" y="5336497"/>
              <a:ext cx="4100553"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16" name="文本框 15">
            <a:extLst>
              <a:ext uri="{FF2B5EF4-FFF2-40B4-BE49-F238E27FC236}">
                <a16:creationId xmlns:a16="http://schemas.microsoft.com/office/drawing/2014/main" id="{9EE24235-CBD4-67FB-A0A5-0D727850F6B3}"/>
              </a:ext>
            </a:extLst>
          </p:cNvPr>
          <p:cNvSpPr txBox="1"/>
          <p:nvPr/>
        </p:nvSpPr>
        <p:spPr>
          <a:xfrm>
            <a:off x="8039752" y="3143628"/>
            <a:ext cx="4006122" cy="881139"/>
          </a:xfrm>
          <a:prstGeom prst="rect">
            <a:avLst/>
          </a:prstGeom>
          <a:noFill/>
        </p:spPr>
        <p:txBody>
          <a:bodyPr wrap="square">
            <a:spAutoFit/>
          </a:bodyPr>
          <a:lstStyle/>
          <a:p>
            <a:pPr>
              <a:lnSpc>
                <a:spcPct val="150000"/>
              </a:lnSpc>
            </a:pPr>
            <a:r>
              <a:rPr lang="zh-CN" altLang="zh-CN" dirty="0">
                <a:latin typeface="等线" panose="02010600030101010101" pitchFamily="2" charset="-122"/>
                <a:ea typeface="等线" panose="02010600030101010101" pitchFamily="2" charset="-122"/>
                <a:cs typeface="Times New Roman" panose="02020603050405020304" pitchFamily="18" charset="0"/>
              </a:rPr>
              <a:t>如果没有剩余时间了，</a:t>
            </a:r>
            <a:r>
              <a:rPr lang="en-US" altLang="zh-CN" dirty="0" err="1">
                <a:latin typeface="等线" panose="02010600030101010101" pitchFamily="2" charset="-122"/>
                <a:ea typeface="等线" panose="02010600030101010101" pitchFamily="2" charset="-122"/>
                <a:cs typeface="Times New Roman" panose="02020603050405020304" pitchFamily="18" charset="0"/>
              </a:rPr>
              <a:t>rq</a:t>
            </a:r>
            <a:r>
              <a:rPr lang="zh-CN" altLang="zh-CN" dirty="0">
                <a:latin typeface="等线" panose="02010600030101010101" pitchFamily="2" charset="-122"/>
                <a:ea typeface="等线" panose="02010600030101010101" pitchFamily="2" charset="-122"/>
                <a:cs typeface="Times New Roman" panose="02020603050405020304" pitchFamily="18" charset="0"/>
              </a:rPr>
              <a:t>的</a:t>
            </a:r>
            <a:r>
              <a:rPr lang="en-US" altLang="zh-CN" dirty="0" err="1">
                <a:latin typeface="等线" panose="02010600030101010101" pitchFamily="2" charset="-122"/>
                <a:ea typeface="等线" panose="02010600030101010101" pitchFamily="2" charset="-122"/>
                <a:cs typeface="Times New Roman" panose="02020603050405020304" pitchFamily="18" charset="0"/>
              </a:rPr>
              <a:t>schedFlag</a:t>
            </a:r>
            <a:r>
              <a:rPr lang="zh-CN" altLang="zh-CN" dirty="0">
                <a:latin typeface="等线" panose="02010600030101010101" pitchFamily="2" charset="-122"/>
                <a:ea typeface="等线" panose="02010600030101010101" pitchFamily="2" charset="-122"/>
                <a:cs typeface="Times New Roman" panose="02020603050405020304" pitchFamily="18" charset="0"/>
              </a:rPr>
              <a:t>就设置为</a:t>
            </a:r>
            <a:r>
              <a:rPr lang="en-US" altLang="zh-CN" dirty="0">
                <a:latin typeface="等线" panose="02010600030101010101" pitchFamily="2" charset="-122"/>
                <a:ea typeface="等线" panose="02010600030101010101" pitchFamily="2" charset="-122"/>
                <a:cs typeface="Times New Roman" panose="02020603050405020304" pitchFamily="18" charset="0"/>
              </a:rPr>
              <a:t>INT_PEND_RESCH</a:t>
            </a:r>
            <a:r>
              <a:rPr lang="zh-CN" altLang="zh-CN" dirty="0">
                <a:latin typeface="等线" panose="02010600030101010101" pitchFamily="2" charset="-122"/>
                <a:ea typeface="等线" panose="02010600030101010101" pitchFamily="2" charset="-122"/>
                <a:cs typeface="Times New Roman" panose="02020603050405020304" pitchFamily="18" charset="0"/>
              </a:rPr>
              <a:t>。</a:t>
            </a:r>
            <a:endParaRPr lang="zh-CN" altLang="en-US"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85072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51433" y="307913"/>
            <a:ext cx="2590115" cy="355600"/>
          </a:xfrm>
        </p:spPr>
        <p:txBody>
          <a:bodyPr/>
          <a:lstStyle/>
          <a:p>
            <a:r>
              <a:rPr lang="zh-CN" altLang="en-US" dirty="0"/>
              <a:t>基础：任务调度</a:t>
            </a:r>
          </a:p>
        </p:txBody>
      </p:sp>
      <p:sp>
        <p:nvSpPr>
          <p:cNvPr id="3" name="文本框 2">
            <a:extLst>
              <a:ext uri="{FF2B5EF4-FFF2-40B4-BE49-F238E27FC236}">
                <a16:creationId xmlns:a16="http://schemas.microsoft.com/office/drawing/2014/main" id="{2506F6F7-83AA-F3A3-5847-71026EC1873E}"/>
              </a:ext>
            </a:extLst>
          </p:cNvPr>
          <p:cNvSpPr txBox="1"/>
          <p:nvPr/>
        </p:nvSpPr>
        <p:spPr>
          <a:xfrm>
            <a:off x="1019820" y="1613118"/>
            <a:ext cx="9323392" cy="3004797"/>
          </a:xfrm>
          <a:prstGeom prst="rect">
            <a:avLst/>
          </a:prstGeom>
          <a:noFill/>
        </p:spPr>
        <p:txBody>
          <a:bodyPr wrap="square">
            <a:spAutoFit/>
          </a:bodyPr>
          <a:lstStyle/>
          <a:p>
            <a:pPr algn="just">
              <a:lnSpc>
                <a:spcPct val="150000"/>
              </a:lnSpc>
            </a:pPr>
            <a:r>
              <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rPr>
              <a:t>调度</a:t>
            </a:r>
            <a:r>
              <a:rPr lang="zh-CN" altLang="en-US" sz="2800" b="1" kern="100" dirty="0">
                <a:effectLst/>
                <a:latin typeface="等线" panose="02010600030101010101" pitchFamily="2" charset="-122"/>
                <a:ea typeface="等线" panose="02010600030101010101" pitchFamily="2" charset="-122"/>
                <a:cs typeface="Times New Roman" panose="02020603050405020304" pitchFamily="18" charset="0"/>
              </a:rPr>
              <a:t>解决什么问题？</a:t>
            </a:r>
            <a:endParaRPr lang="en-US" altLang="zh-CN" sz="2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endParaRPr lang="en-US" altLang="zh-CN" sz="2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en-US" b="0" i="0" dirty="0">
                <a:solidFill>
                  <a:srgbClr val="4D4D4D"/>
                </a:solidFill>
                <a:effectLst/>
                <a:latin typeface="-apple-system"/>
              </a:rPr>
              <a:t>当</a:t>
            </a:r>
            <a:r>
              <a:rPr lang="zh-CN" altLang="en-US" dirty="0">
                <a:solidFill>
                  <a:srgbClr val="4D4D4D"/>
                </a:solidFill>
                <a:latin typeface="-apple-system"/>
              </a:rPr>
              <a:t>计算机有一堆</a:t>
            </a:r>
            <a:r>
              <a:rPr lang="zh-CN" altLang="en-US" b="0" i="0" dirty="0">
                <a:solidFill>
                  <a:srgbClr val="4D4D4D"/>
                </a:solidFill>
                <a:effectLst/>
                <a:latin typeface="-apple-system"/>
              </a:rPr>
              <a:t>任务要处理，但由于</a:t>
            </a:r>
            <a:r>
              <a:rPr lang="zh-CN" altLang="en-US" b="1" i="0" dirty="0">
                <a:solidFill>
                  <a:srgbClr val="4D4D4D"/>
                </a:solidFill>
                <a:effectLst/>
                <a:latin typeface="-apple-system"/>
              </a:rPr>
              <a:t>资源有限</a:t>
            </a:r>
            <a:r>
              <a:rPr lang="zh-CN" altLang="en-US" b="0" i="0" dirty="0">
                <a:solidFill>
                  <a:srgbClr val="4D4D4D"/>
                </a:solidFill>
                <a:effectLst/>
                <a:latin typeface="-apple-system"/>
              </a:rPr>
              <a:t>，这些事情</a:t>
            </a:r>
            <a:r>
              <a:rPr lang="zh-CN" altLang="en-US" b="1" i="0" dirty="0">
                <a:solidFill>
                  <a:srgbClr val="4D4D4D"/>
                </a:solidFill>
                <a:effectLst/>
                <a:latin typeface="-apple-system"/>
              </a:rPr>
              <a:t>没法同时处理</a:t>
            </a:r>
            <a:r>
              <a:rPr lang="zh-CN" altLang="en-US" b="0" i="0" dirty="0">
                <a:solidFill>
                  <a:srgbClr val="4D4D4D"/>
                </a:solidFill>
                <a:effectLst/>
                <a:latin typeface="-apple-system"/>
              </a:rPr>
              <a:t>。这就需要</a:t>
            </a:r>
            <a:r>
              <a:rPr lang="zh-CN" altLang="en-US" b="1" i="0" dirty="0">
                <a:solidFill>
                  <a:srgbClr val="4D4D4D"/>
                </a:solidFill>
                <a:effectLst/>
                <a:latin typeface="-apple-system"/>
              </a:rPr>
              <a:t>确定某种规则来决定处理这些任务的顺序</a:t>
            </a:r>
            <a:r>
              <a:rPr lang="zh-CN" altLang="en-US" b="0" i="0" dirty="0">
                <a:solidFill>
                  <a:srgbClr val="4D4D4D"/>
                </a:solidFill>
                <a:effectLst/>
                <a:latin typeface="-apple-system"/>
              </a:rPr>
              <a:t>，这就是“调度”研究的问题。</a:t>
            </a:r>
            <a:endParaRPr lang="en-US" altLang="zh-CN" b="0" i="0" dirty="0">
              <a:solidFill>
                <a:srgbClr val="4D4D4D"/>
              </a:solidFill>
              <a:effectLst/>
              <a:latin typeface="-apple-system"/>
            </a:endParaRPr>
          </a:p>
          <a:p>
            <a:pPr algn="just">
              <a:lnSpc>
                <a:spcPct val="150000"/>
              </a:lnSpc>
            </a:pPr>
            <a:endParaRPr lang="en-US" altLang="zh-CN" kern="100" dirty="0">
              <a:solidFill>
                <a:srgbClr val="4D4D4D"/>
              </a:solidFill>
              <a:latin typeface="-apple-system"/>
              <a:ea typeface="等线" panose="02010600030101010101" pitchFamily="2" charset="-122"/>
              <a:cs typeface="Times New Roman" panose="02020603050405020304" pitchFamily="18" charset="0"/>
            </a:endParaRPr>
          </a:p>
          <a:p>
            <a:pPr algn="just">
              <a:lnSpc>
                <a:spcPct val="150000"/>
              </a:lnSpc>
            </a:pPr>
            <a:r>
              <a:rPr lang="zh-CN" altLang="en-US" b="1" i="0" kern="100" dirty="0">
                <a:solidFill>
                  <a:srgbClr val="4D4D4D"/>
                </a:solidFill>
                <a:latin typeface="等线" panose="02010600030101010101" pitchFamily="2" charset="-122"/>
                <a:ea typeface="等线" panose="02010600030101010101" pitchFamily="2" charset="-122"/>
                <a:cs typeface="Times New Roman" panose="02020603050405020304" pitchFamily="18" charset="0"/>
              </a:rPr>
              <a:t>调度程序负责决定哪个进程投入运行，何时运行以及运行多长时间。</a:t>
            </a:r>
            <a:endParaRPr lang="en-US" altLang="zh-CN" b="1" i="0" kern="100" dirty="0">
              <a:solidFill>
                <a:srgbClr val="4D4D4D"/>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08692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304754" y="279398"/>
            <a:ext cx="2590115" cy="355600"/>
          </a:xfrm>
        </p:spPr>
        <p:txBody>
          <a:bodyPr/>
          <a:lstStyle/>
          <a:p>
            <a:r>
              <a:rPr lang="zh-CN" altLang="en-US" dirty="0"/>
              <a:t>基础：调度标志管理</a:t>
            </a:r>
          </a:p>
        </p:txBody>
      </p:sp>
      <p:sp>
        <p:nvSpPr>
          <p:cNvPr id="2" name="文本框 1">
            <a:extLst>
              <a:ext uri="{FF2B5EF4-FFF2-40B4-BE49-F238E27FC236}">
                <a16:creationId xmlns:a16="http://schemas.microsoft.com/office/drawing/2014/main" id="{DAA0AD0C-B1A1-5793-6BFB-5A55DD1787B3}"/>
              </a:ext>
            </a:extLst>
          </p:cNvPr>
          <p:cNvSpPr txBox="1"/>
          <p:nvPr/>
        </p:nvSpPr>
        <p:spPr>
          <a:xfrm>
            <a:off x="304754" y="950604"/>
            <a:ext cx="13696059" cy="707886"/>
          </a:xfrm>
          <a:prstGeom prst="rect">
            <a:avLst/>
          </a:prstGeom>
          <a:noFill/>
        </p:spPr>
        <p:txBody>
          <a:bodyPr wrap="square">
            <a:spAutoFit/>
          </a:bodyPr>
          <a:lstStyle/>
          <a:p>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 RESCH </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a:t>
            </a:r>
            <a:r>
              <a:rPr lang="en-US" altLang="zh-CN" sz="2000" dirty="0">
                <a:latin typeface="等线" panose="02010600030101010101" pitchFamily="2" charset="-122"/>
                <a:ea typeface="等线" panose="02010600030101010101" pitchFamily="2" charset="-122"/>
                <a:cs typeface="Times New Roman" panose="02020603050405020304" pitchFamily="18" charset="0"/>
              </a:rPr>
              <a:t>PEND_ RESCH </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OsPreemtable</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p>
          <a:p>
            <a:r>
              <a:rPr lang="en-US" altLang="zh-CN" sz="2000" dirty="0">
                <a:latin typeface="等线" panose="02010600030101010101" pitchFamily="2" charset="-122"/>
                <a:ea typeface="等线" panose="02010600030101010101" pitchFamily="2" charset="-122"/>
                <a:cs typeface="Times New Roman" panose="02020603050405020304" pitchFamily="18" charset="0"/>
              </a:rPr>
              <a:t>                                                                                                                            </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OsPreemtableInSched</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B358D62C-FFB9-AB2E-7823-F8A4D8CBD451}"/>
              </a:ext>
            </a:extLst>
          </p:cNvPr>
          <p:cNvSpPr txBox="1"/>
          <p:nvPr/>
        </p:nvSpPr>
        <p:spPr>
          <a:xfrm>
            <a:off x="7009595" y="4830179"/>
            <a:ext cx="4252969" cy="1200329"/>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和能否抢占有关的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OsPreemtable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OsPreemtableInSched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rq</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不能被抢占，</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rq</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就设置为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INT_PEND_RESCH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p:txBody>
      </p:sp>
      <p:grpSp>
        <p:nvGrpSpPr>
          <p:cNvPr id="22" name="组合 21">
            <a:extLst>
              <a:ext uri="{FF2B5EF4-FFF2-40B4-BE49-F238E27FC236}">
                <a16:creationId xmlns:a16="http://schemas.microsoft.com/office/drawing/2014/main" id="{77D3F09C-3FD8-7FF4-CE7A-6DE8B1171B52}"/>
              </a:ext>
            </a:extLst>
          </p:cNvPr>
          <p:cNvGrpSpPr/>
          <p:nvPr/>
        </p:nvGrpSpPr>
        <p:grpSpPr>
          <a:xfrm>
            <a:off x="304754" y="1497768"/>
            <a:ext cx="6215967" cy="2505415"/>
            <a:chOff x="304754" y="1497768"/>
            <a:chExt cx="6215967" cy="2505415"/>
          </a:xfrm>
        </p:grpSpPr>
        <p:pic>
          <p:nvPicPr>
            <p:cNvPr id="15" name="图片 14">
              <a:extLst>
                <a:ext uri="{FF2B5EF4-FFF2-40B4-BE49-F238E27FC236}">
                  <a16:creationId xmlns:a16="http://schemas.microsoft.com/office/drawing/2014/main" id="{7D5D6EA6-E8FC-7EDB-2AAF-6C8467DF4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54" y="1497768"/>
              <a:ext cx="6215967" cy="2505415"/>
            </a:xfrm>
            <a:prstGeom prst="rect">
              <a:avLst/>
            </a:prstGeom>
          </p:spPr>
        </p:pic>
        <p:cxnSp>
          <p:nvCxnSpPr>
            <p:cNvPr id="17" name="直接连接符 16">
              <a:extLst>
                <a:ext uri="{FF2B5EF4-FFF2-40B4-BE49-F238E27FC236}">
                  <a16:creationId xmlns:a16="http://schemas.microsoft.com/office/drawing/2014/main" id="{1BC0C655-4710-FBEC-D988-00630ED95146}"/>
                </a:ext>
              </a:extLst>
            </p:cNvPr>
            <p:cNvCxnSpPr>
              <a:cxnSpLocks/>
            </p:cNvCxnSpPr>
            <p:nvPr/>
          </p:nvCxnSpPr>
          <p:spPr>
            <a:xfrm>
              <a:off x="827954" y="3384030"/>
              <a:ext cx="299128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grpSp>
      <p:grpSp>
        <p:nvGrpSpPr>
          <p:cNvPr id="24" name="组合 23">
            <a:extLst>
              <a:ext uri="{FF2B5EF4-FFF2-40B4-BE49-F238E27FC236}">
                <a16:creationId xmlns:a16="http://schemas.microsoft.com/office/drawing/2014/main" id="{BDC12ECC-64C0-475C-12FF-BC9AA145D056}"/>
              </a:ext>
            </a:extLst>
          </p:cNvPr>
          <p:cNvGrpSpPr/>
          <p:nvPr/>
        </p:nvGrpSpPr>
        <p:grpSpPr>
          <a:xfrm>
            <a:off x="304754" y="3988799"/>
            <a:ext cx="6530761" cy="2742866"/>
            <a:chOff x="304754" y="4391025"/>
            <a:chExt cx="7377218" cy="3461412"/>
          </a:xfrm>
        </p:grpSpPr>
        <p:pic>
          <p:nvPicPr>
            <p:cNvPr id="20" name="图片 19">
              <a:extLst>
                <a:ext uri="{FF2B5EF4-FFF2-40B4-BE49-F238E27FC236}">
                  <a16:creationId xmlns:a16="http://schemas.microsoft.com/office/drawing/2014/main" id="{E9BE04B4-5F1F-233A-72F4-98D1A884F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754" y="4391025"/>
              <a:ext cx="7377218" cy="3461412"/>
            </a:xfrm>
            <a:prstGeom prst="rect">
              <a:avLst/>
            </a:prstGeom>
          </p:spPr>
        </p:pic>
        <p:cxnSp>
          <p:nvCxnSpPr>
            <p:cNvPr id="21" name="直接连接符 20">
              <a:extLst>
                <a:ext uri="{FF2B5EF4-FFF2-40B4-BE49-F238E27FC236}">
                  <a16:creationId xmlns:a16="http://schemas.microsoft.com/office/drawing/2014/main" id="{858EE6C0-7B13-D21A-2BB7-17AB595A9F46}"/>
                </a:ext>
              </a:extLst>
            </p:cNvPr>
            <p:cNvCxnSpPr>
              <a:cxnSpLocks/>
            </p:cNvCxnSpPr>
            <p:nvPr/>
          </p:nvCxnSpPr>
          <p:spPr>
            <a:xfrm>
              <a:off x="1028536" y="7302708"/>
              <a:ext cx="299128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grpSp>
      <p:grpSp>
        <p:nvGrpSpPr>
          <p:cNvPr id="27" name="组合 26">
            <a:extLst>
              <a:ext uri="{FF2B5EF4-FFF2-40B4-BE49-F238E27FC236}">
                <a16:creationId xmlns:a16="http://schemas.microsoft.com/office/drawing/2014/main" id="{F14681EF-2902-048A-CC9C-A2BA9E7069E0}"/>
              </a:ext>
            </a:extLst>
          </p:cNvPr>
          <p:cNvGrpSpPr/>
          <p:nvPr/>
        </p:nvGrpSpPr>
        <p:grpSpPr>
          <a:xfrm>
            <a:off x="4964519" y="2407197"/>
            <a:ext cx="10869331" cy="1249124"/>
            <a:chOff x="4964519" y="2407197"/>
            <a:chExt cx="10869331" cy="1249124"/>
          </a:xfrm>
        </p:grpSpPr>
        <p:sp>
          <p:nvSpPr>
            <p:cNvPr id="11" name="文本框 10">
              <a:extLst>
                <a:ext uri="{FF2B5EF4-FFF2-40B4-BE49-F238E27FC236}">
                  <a16:creationId xmlns:a16="http://schemas.microsoft.com/office/drawing/2014/main" id="{378D5618-8742-521D-46C7-3E0E096CDE8A}"/>
                </a:ext>
              </a:extLst>
            </p:cNvPr>
            <p:cNvSpPr txBox="1"/>
            <p:nvPr/>
          </p:nvSpPr>
          <p:spPr>
            <a:xfrm>
              <a:off x="8833444" y="3286989"/>
              <a:ext cx="7000406" cy="369332"/>
            </a:xfrm>
            <a:prstGeom prst="rect">
              <a:avLst/>
            </a:prstGeom>
            <a:noFill/>
          </p:spPr>
          <p:txBody>
            <a:bodyPr wrap="square">
              <a:spAutoFit/>
            </a:bodyPr>
            <a:lstStyle/>
            <a:p>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能调度必须非硬中断</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能抢占</a:t>
              </a:r>
              <a:endParaRPr lang="zh-CN" altLang="en-US" dirty="0">
                <a:latin typeface="等线" panose="02010600030101010101" pitchFamily="2" charset="-122"/>
                <a:ea typeface="等线" panose="02010600030101010101" pitchFamily="2" charset="-122"/>
              </a:endParaRPr>
            </a:p>
          </p:txBody>
        </p:sp>
        <p:pic>
          <p:nvPicPr>
            <p:cNvPr id="25" name="图片 24">
              <a:extLst>
                <a:ext uri="{FF2B5EF4-FFF2-40B4-BE49-F238E27FC236}">
                  <a16:creationId xmlns:a16="http://schemas.microsoft.com/office/drawing/2014/main" id="{5E2572DC-4521-5811-5472-E3056464425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72852" y="2407197"/>
              <a:ext cx="3775830" cy="369332"/>
            </a:xfrm>
            <a:prstGeom prst="rect">
              <a:avLst/>
            </a:prstGeom>
            <a:noFill/>
            <a:ln>
              <a:noFill/>
            </a:ln>
          </p:spPr>
        </p:pic>
        <p:pic>
          <p:nvPicPr>
            <p:cNvPr id="26" name="图片 25">
              <a:extLst>
                <a:ext uri="{FF2B5EF4-FFF2-40B4-BE49-F238E27FC236}">
                  <a16:creationId xmlns:a16="http://schemas.microsoft.com/office/drawing/2014/main" id="{7E42C2A8-829B-7BBD-EFB8-CBE09DC61F7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4519" y="2759321"/>
              <a:ext cx="7737850" cy="442359"/>
            </a:xfrm>
            <a:prstGeom prst="rect">
              <a:avLst/>
            </a:prstGeom>
            <a:noFill/>
            <a:ln>
              <a:noFill/>
            </a:ln>
          </p:spPr>
        </p:pic>
      </p:grpSp>
    </p:spTree>
    <p:extLst>
      <p:ext uri="{BB962C8B-B14F-4D97-AF65-F5344CB8AC3E}">
        <p14:creationId xmlns:p14="http://schemas.microsoft.com/office/powerpoint/2010/main" val="1325422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734D00B-1D39-92BB-B997-F04867BD9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54" y="1950979"/>
            <a:ext cx="7244650" cy="3476704"/>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304754" y="247665"/>
            <a:ext cx="2590115" cy="355600"/>
          </a:xfrm>
        </p:spPr>
        <p:txBody>
          <a:bodyPr/>
          <a:lstStyle/>
          <a:p>
            <a:r>
              <a:rPr lang="zh-CN" altLang="en-US" dirty="0"/>
              <a:t>基础：调度标志管理</a:t>
            </a:r>
          </a:p>
        </p:txBody>
      </p:sp>
      <p:sp>
        <p:nvSpPr>
          <p:cNvPr id="2" name="文本框 1">
            <a:extLst>
              <a:ext uri="{FF2B5EF4-FFF2-40B4-BE49-F238E27FC236}">
                <a16:creationId xmlns:a16="http://schemas.microsoft.com/office/drawing/2014/main" id="{DAA0AD0C-B1A1-5793-6BFB-5A55DD1787B3}"/>
              </a:ext>
            </a:extLst>
          </p:cNvPr>
          <p:cNvSpPr txBox="1"/>
          <p:nvPr/>
        </p:nvSpPr>
        <p:spPr>
          <a:xfrm>
            <a:off x="304754" y="1013954"/>
            <a:ext cx="11582491" cy="622543"/>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 RESCH </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a:t>
            </a:r>
            <a:r>
              <a:rPr lang="en-US" altLang="zh-CN" sz="2000" dirty="0">
                <a:latin typeface="等线" panose="02010600030101010101" pitchFamily="2" charset="-122"/>
                <a:ea typeface="等线" panose="02010600030101010101" pitchFamily="2" charset="-122"/>
                <a:cs typeface="Times New Roman" panose="02020603050405020304" pitchFamily="18" charset="0"/>
              </a:rPr>
              <a:t>PEND_ RESCH </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OsSchedTick</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3EE81F55-F52D-FEA6-8B6A-329709D26C0D}"/>
              </a:ext>
            </a:extLst>
          </p:cNvPr>
          <p:cNvSpPr txBox="1"/>
          <p:nvPr/>
        </p:nvSpPr>
        <p:spPr>
          <a:xfrm>
            <a:off x="304754" y="5520880"/>
            <a:ext cx="11312623" cy="646331"/>
          </a:xfrm>
          <a:prstGeom prst="rect">
            <a:avLst/>
          </a:prstGeom>
          <a:noFill/>
        </p:spPr>
        <p:txBody>
          <a:bodyPr wrap="square">
            <a:spAutoFit/>
          </a:bodyPr>
          <a:lstStyle/>
          <a:p>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如果</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rq</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-&gt;</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reponseID</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==OS_INVALID_VALUE</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且</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timeoutQueue</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里有</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reponseTime</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&lt;</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currTime</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pending/delay</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且非</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suspend</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task</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en-US" dirty="0">
              <a:latin typeface="等线" panose="02010600030101010101" pitchFamily="2" charset="-122"/>
              <a:ea typeface="等线" panose="02010600030101010101" pitchFamily="2" charset="-122"/>
            </a:endParaRPr>
          </a:p>
        </p:txBody>
      </p:sp>
      <p:cxnSp>
        <p:nvCxnSpPr>
          <p:cNvPr id="11" name="直接连接符 10">
            <a:extLst>
              <a:ext uri="{FF2B5EF4-FFF2-40B4-BE49-F238E27FC236}">
                <a16:creationId xmlns:a16="http://schemas.microsoft.com/office/drawing/2014/main" id="{77207879-9D8A-AB14-B1FD-721E5C29C02B}"/>
              </a:ext>
            </a:extLst>
          </p:cNvPr>
          <p:cNvCxnSpPr>
            <a:cxnSpLocks/>
          </p:cNvCxnSpPr>
          <p:nvPr/>
        </p:nvCxnSpPr>
        <p:spPr>
          <a:xfrm>
            <a:off x="1788067" y="4048426"/>
            <a:ext cx="4307933"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13" name="矩形: 圆角 12">
            <a:extLst>
              <a:ext uri="{FF2B5EF4-FFF2-40B4-BE49-F238E27FC236}">
                <a16:creationId xmlns:a16="http://schemas.microsoft.com/office/drawing/2014/main" id="{BB86014F-4FDE-ABB2-DC2C-8B3BC9818742}"/>
              </a:ext>
            </a:extLst>
          </p:cNvPr>
          <p:cNvSpPr/>
          <p:nvPr/>
        </p:nvSpPr>
        <p:spPr>
          <a:xfrm>
            <a:off x="1229119" y="3299025"/>
            <a:ext cx="4307933" cy="28362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1028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C2D4300-AC01-DB7B-F578-13DEEAB06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54" y="1693781"/>
            <a:ext cx="8689344" cy="5016994"/>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304754" y="253484"/>
            <a:ext cx="2590115" cy="355600"/>
          </a:xfrm>
        </p:spPr>
        <p:txBody>
          <a:bodyPr/>
          <a:lstStyle/>
          <a:p>
            <a:r>
              <a:rPr lang="zh-CN" altLang="en-US" dirty="0"/>
              <a:t>基础：调度标志管理</a:t>
            </a:r>
          </a:p>
        </p:txBody>
      </p:sp>
      <p:sp>
        <p:nvSpPr>
          <p:cNvPr id="2" name="文本框 1">
            <a:extLst>
              <a:ext uri="{FF2B5EF4-FFF2-40B4-BE49-F238E27FC236}">
                <a16:creationId xmlns:a16="http://schemas.microsoft.com/office/drawing/2014/main" id="{DAA0AD0C-B1A1-5793-6BFB-5A55DD1787B3}"/>
              </a:ext>
            </a:extLst>
          </p:cNvPr>
          <p:cNvSpPr txBox="1"/>
          <p:nvPr/>
        </p:nvSpPr>
        <p:spPr>
          <a:xfrm>
            <a:off x="304754" y="1013954"/>
            <a:ext cx="11582491" cy="622543"/>
          </a:xfrm>
          <a:prstGeom prst="rect">
            <a:avLst/>
          </a:prstGeom>
          <a:noFill/>
        </p:spPr>
        <p:txBody>
          <a:bodyPr wrap="square">
            <a:spAutoFit/>
          </a:bodyPr>
          <a:lstStyle/>
          <a:p>
            <a:pPr>
              <a:lnSpc>
                <a:spcPct val="200000"/>
              </a:lnSpc>
            </a:pPr>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 RESCH </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会被设置为</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a:t>
            </a:r>
            <a:r>
              <a:rPr lang="en-US" altLang="zh-CN" sz="2000" dirty="0">
                <a:latin typeface="等线" panose="02010600030101010101" pitchFamily="2" charset="-122"/>
                <a:ea typeface="等线" panose="02010600030101010101" pitchFamily="2" charset="-122"/>
                <a:cs typeface="Times New Roman" panose="02020603050405020304" pitchFamily="18" charset="0"/>
              </a:rPr>
              <a:t>PEND_ RESCH </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OsSchedTick</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3EE81F55-F52D-FEA6-8B6A-329709D26C0D}"/>
              </a:ext>
            </a:extLst>
          </p:cNvPr>
          <p:cNvSpPr txBox="1"/>
          <p:nvPr/>
        </p:nvSpPr>
        <p:spPr>
          <a:xfrm>
            <a:off x="7495126" y="3743793"/>
            <a:ext cx="4542020" cy="646331"/>
          </a:xfrm>
          <a:prstGeom prst="rect">
            <a:avLst/>
          </a:prstGeom>
          <a:noFill/>
        </p:spPr>
        <p:txBody>
          <a:bodyPr wrap="square">
            <a:spAutoFit/>
          </a:bodyPr>
          <a:lstStyle/>
          <a:p>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timeoutQueue</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里有</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reponseTime</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&lt;</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currTime</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pending/delay</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且非</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suspend</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task</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4817649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14938" y="346254"/>
            <a:ext cx="2590115" cy="355600"/>
          </a:xfrm>
        </p:spPr>
        <p:txBody>
          <a:bodyPr/>
          <a:lstStyle/>
          <a:p>
            <a:r>
              <a:rPr lang="zh-CN" altLang="en-US" dirty="0"/>
              <a:t>基础：调度标志管理</a:t>
            </a:r>
          </a:p>
        </p:txBody>
      </p:sp>
      <p:sp>
        <p:nvSpPr>
          <p:cNvPr id="2" name="文本框 1">
            <a:extLst>
              <a:ext uri="{FF2B5EF4-FFF2-40B4-BE49-F238E27FC236}">
                <a16:creationId xmlns:a16="http://schemas.microsoft.com/office/drawing/2014/main" id="{DAA0AD0C-B1A1-5793-6BFB-5A55DD1787B3}"/>
              </a:ext>
            </a:extLst>
          </p:cNvPr>
          <p:cNvSpPr txBox="1"/>
          <p:nvPr/>
        </p:nvSpPr>
        <p:spPr>
          <a:xfrm>
            <a:off x="109882" y="1013954"/>
            <a:ext cx="12961541" cy="400110"/>
          </a:xfrm>
          <a:prstGeom prst="rect">
            <a:avLst/>
          </a:prstGeom>
          <a:noFill/>
        </p:spPr>
        <p:txBody>
          <a:bodyPr wrap="square">
            <a:spAutoFit/>
          </a:bodyPr>
          <a:lstStyle/>
          <a:p>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 RESCH </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被</a:t>
            </a:r>
            <a:r>
              <a:rPr lang="zh-CN" altLang="en-US" sz="2000" dirty="0">
                <a:effectLst/>
                <a:latin typeface="等线" panose="02010600030101010101" pitchFamily="2" charset="-122"/>
                <a:ea typeface="等线" panose="02010600030101010101" pitchFamily="2" charset="-122"/>
                <a:cs typeface="Times New Roman" panose="02020603050405020304" pitchFamily="18" charset="0"/>
              </a:rPr>
              <a:t>取消</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a:t>
            </a:r>
            <a:r>
              <a:rPr lang="en-US" altLang="zh-CN" sz="2000" dirty="0">
                <a:latin typeface="等线" panose="02010600030101010101" pitchFamily="2" charset="-122"/>
                <a:ea typeface="等线" panose="02010600030101010101" pitchFamily="2" charset="-122"/>
                <a:cs typeface="Times New Roman" panose="02020603050405020304" pitchFamily="18" charset="0"/>
              </a:rPr>
              <a:t>PEND_ RESCH </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OsSchedIrqEndCheckNeedSched</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0AA9694E-3CB2-8EE4-9C72-7C1281BE8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38" y="1661091"/>
            <a:ext cx="6665548" cy="4599828"/>
          </a:xfrm>
          <a:prstGeom prst="rect">
            <a:avLst/>
          </a:prstGeom>
        </p:spPr>
      </p:pic>
      <p:cxnSp>
        <p:nvCxnSpPr>
          <p:cNvPr id="6" name="直接连接符 5">
            <a:extLst>
              <a:ext uri="{FF2B5EF4-FFF2-40B4-BE49-F238E27FC236}">
                <a16:creationId xmlns:a16="http://schemas.microsoft.com/office/drawing/2014/main" id="{3736C2AC-61CE-C808-C657-C51ACDFC1191}"/>
              </a:ext>
            </a:extLst>
          </p:cNvPr>
          <p:cNvCxnSpPr>
            <a:cxnSpLocks/>
          </p:cNvCxnSpPr>
          <p:nvPr/>
        </p:nvCxnSpPr>
        <p:spPr>
          <a:xfrm>
            <a:off x="827954" y="3223966"/>
            <a:ext cx="2991280"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7993C342-18E6-6606-8A02-6C3FC3190B92}"/>
              </a:ext>
            </a:extLst>
          </p:cNvPr>
          <p:cNvSpPr txBox="1"/>
          <p:nvPr/>
        </p:nvSpPr>
        <p:spPr>
          <a:xfrm>
            <a:off x="7225259" y="3223966"/>
            <a:ext cx="4467068" cy="1200329"/>
          </a:xfrm>
          <a:prstGeom prst="rect">
            <a:avLst/>
          </a:prstGeom>
          <a:noFill/>
        </p:spPr>
        <p:txBody>
          <a:bodyPr wrap="square">
            <a:spAutoFit/>
          </a:bodyPr>
          <a:lstStyle/>
          <a:p>
            <a:r>
              <a:rPr lang="zh-CN" altLang="zh-CN" dirty="0">
                <a:latin typeface="等线" panose="02010600030101010101" pitchFamily="2" charset="-122"/>
                <a:ea typeface="等线" panose="02010600030101010101" pitchFamily="2" charset="-122"/>
                <a:cs typeface="Times New Roman" panose="02020603050405020304" pitchFamily="18" charset="0"/>
              </a:rPr>
              <a:t>判断</a:t>
            </a:r>
            <a:r>
              <a:rPr lang="en-US" altLang="zh-CN" dirty="0">
                <a:latin typeface="等线" panose="02010600030101010101" pitchFamily="2" charset="-122"/>
                <a:ea typeface="等线" panose="02010600030101010101" pitchFamily="2" charset="-122"/>
                <a:cs typeface="Times New Roman" panose="02020603050405020304" pitchFamily="18" charset="0"/>
              </a:rPr>
              <a:t>“</a:t>
            </a:r>
            <a:r>
              <a:rPr lang="zh-CN" altLang="zh-CN" dirty="0">
                <a:latin typeface="等线" panose="02010600030101010101" pitchFamily="2" charset="-122"/>
                <a:ea typeface="等线" panose="02010600030101010101" pitchFamily="2" charset="-122"/>
                <a:cs typeface="Times New Roman" panose="02020603050405020304" pitchFamily="18" charset="0"/>
              </a:rPr>
              <a:t>当前调度队列可以被抢占并且</a:t>
            </a:r>
            <a:r>
              <a:rPr lang="en-US" altLang="zh-CN" dirty="0" err="1">
                <a:latin typeface="等线" panose="02010600030101010101" pitchFamily="2" charset="-122"/>
                <a:ea typeface="等线" panose="02010600030101010101" pitchFamily="2" charset="-122"/>
                <a:cs typeface="Times New Roman" panose="02020603050405020304" pitchFamily="18" charset="0"/>
              </a:rPr>
              <a:t>schedFlag</a:t>
            </a:r>
            <a:r>
              <a:rPr lang="zh-CN" altLang="zh-CN" dirty="0">
                <a:latin typeface="等线" panose="02010600030101010101" pitchFamily="2" charset="-122"/>
                <a:ea typeface="等线" panose="02010600030101010101" pitchFamily="2" charset="-122"/>
                <a:cs typeface="Times New Roman" panose="02020603050405020304" pitchFamily="18" charset="0"/>
              </a:rPr>
              <a:t>是</a:t>
            </a:r>
            <a:r>
              <a:rPr lang="en-US" altLang="zh-CN" dirty="0">
                <a:latin typeface="等线" panose="02010600030101010101" pitchFamily="2" charset="-122"/>
                <a:ea typeface="等线" panose="02010600030101010101" pitchFamily="2" charset="-122"/>
                <a:cs typeface="Times New Roman" panose="02020603050405020304" pitchFamily="18" charset="0"/>
              </a:rPr>
              <a:t>INT_PEND_RESCH“</a:t>
            </a:r>
            <a:r>
              <a:rPr lang="zh-CN" altLang="zh-CN" dirty="0">
                <a:latin typeface="等线" panose="02010600030101010101" pitchFamily="2" charset="-122"/>
                <a:ea typeface="等线" panose="02010600030101010101" pitchFamily="2" charset="-122"/>
                <a:cs typeface="Times New Roman" panose="02020603050405020304" pitchFamily="18" charset="0"/>
              </a:rPr>
              <a:t>后会将这个标志取消并且开始获取下一个优先级最高的任务判断是否需要切换</a:t>
            </a:r>
            <a:endParaRPr lang="zh-CN" altLang="en-US"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0099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ABDACC8-D744-E5A5-F4DC-22D68C49E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15" y="2045686"/>
            <a:ext cx="5414085" cy="3689957"/>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81468" y="242711"/>
            <a:ext cx="2590115" cy="355600"/>
          </a:xfrm>
        </p:spPr>
        <p:txBody>
          <a:bodyPr/>
          <a:lstStyle/>
          <a:p>
            <a:r>
              <a:rPr lang="zh-CN" altLang="en-US" dirty="0"/>
              <a:t>基础：调度标志管理</a:t>
            </a:r>
          </a:p>
        </p:txBody>
      </p:sp>
      <p:sp>
        <p:nvSpPr>
          <p:cNvPr id="2" name="文本框 1">
            <a:extLst>
              <a:ext uri="{FF2B5EF4-FFF2-40B4-BE49-F238E27FC236}">
                <a16:creationId xmlns:a16="http://schemas.microsoft.com/office/drawing/2014/main" id="{DAA0AD0C-B1A1-5793-6BFB-5A55DD1787B3}"/>
              </a:ext>
            </a:extLst>
          </p:cNvPr>
          <p:cNvSpPr txBox="1"/>
          <p:nvPr/>
        </p:nvSpPr>
        <p:spPr>
          <a:xfrm>
            <a:off x="109882" y="1013954"/>
            <a:ext cx="12961541" cy="400110"/>
          </a:xfrm>
          <a:prstGeom prst="rect">
            <a:avLst/>
          </a:prstGeom>
          <a:noFill/>
        </p:spPr>
        <p:txBody>
          <a:bodyPr wrap="square">
            <a:spAutoFit/>
          </a:bodyPr>
          <a:lstStyle/>
          <a:p>
            <a:r>
              <a:rPr lang="en-US" altLang="zh-CN" sz="2000" b="1" dirty="0">
                <a:effectLst/>
                <a:latin typeface="等线" panose="02010600030101010101" pitchFamily="2" charset="-122"/>
                <a:ea typeface="等线" panose="02010600030101010101" pitchFamily="2" charset="-122"/>
                <a:cs typeface="Times New Roman" panose="02020603050405020304" pitchFamily="18" charset="0"/>
              </a:rPr>
              <a:t>INT_PEND_ RESCH </a:t>
            </a:r>
            <a:r>
              <a:rPr lang="zh-CN" altLang="en-US" sz="2000" b="1"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什么时候</a:t>
            </a:r>
            <a:r>
              <a:rPr lang="en-US" altLang="zh-CN" sz="2000" dirty="0" err="1">
                <a:effectLst/>
                <a:latin typeface="等线" panose="02010600030101010101" pitchFamily="2" charset="-122"/>
                <a:ea typeface="等线" panose="02010600030101010101" pitchFamily="2" charset="-122"/>
                <a:cs typeface="Times New Roman" panose="02020603050405020304" pitchFamily="18" charset="0"/>
              </a:rPr>
              <a:t>schedFlag</a:t>
            </a:r>
            <a:r>
              <a:rPr lang="zh-CN" altLang="zh-CN" sz="2000" dirty="0">
                <a:effectLst/>
                <a:latin typeface="等线" panose="02010600030101010101" pitchFamily="2" charset="-122"/>
                <a:ea typeface="等线" panose="02010600030101010101" pitchFamily="2" charset="-122"/>
                <a:cs typeface="Times New Roman" panose="02020603050405020304" pitchFamily="18" charset="0"/>
              </a:rPr>
              <a:t>被</a:t>
            </a:r>
            <a:r>
              <a:rPr lang="zh-CN" altLang="en-US" sz="2000" dirty="0">
                <a:effectLst/>
                <a:latin typeface="等线" panose="02010600030101010101" pitchFamily="2" charset="-122"/>
                <a:ea typeface="等线" panose="02010600030101010101" pitchFamily="2" charset="-122"/>
                <a:cs typeface="Times New Roman" panose="02020603050405020304" pitchFamily="18" charset="0"/>
              </a:rPr>
              <a:t>取消</a:t>
            </a:r>
            <a:r>
              <a:rPr lang="en-US" altLang="zh-CN" sz="2000" dirty="0">
                <a:effectLst/>
                <a:latin typeface="等线" panose="02010600030101010101" pitchFamily="2" charset="-122"/>
                <a:ea typeface="等线" panose="02010600030101010101" pitchFamily="2" charset="-122"/>
                <a:cs typeface="Times New Roman" panose="02020603050405020304" pitchFamily="18" charset="0"/>
              </a:rPr>
              <a:t>INT_</a:t>
            </a:r>
            <a:r>
              <a:rPr lang="en-US" altLang="zh-CN" sz="2000" dirty="0">
                <a:latin typeface="等线" panose="02010600030101010101" pitchFamily="2" charset="-122"/>
                <a:ea typeface="等线" panose="02010600030101010101" pitchFamily="2" charset="-122"/>
                <a:cs typeface="Times New Roman" panose="02020603050405020304" pitchFamily="18" charset="0"/>
              </a:rPr>
              <a:t>PEND_ RESCH </a:t>
            </a:r>
            <a:r>
              <a:rPr lang="zh-CN" altLang="en-US"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dirty="0" err="1">
                <a:latin typeface="等线" panose="02010600030101010101" pitchFamily="2" charset="-122"/>
                <a:ea typeface="等线" panose="02010600030101010101" pitchFamily="2" charset="-122"/>
                <a:cs typeface="Times New Roman" panose="02020603050405020304" pitchFamily="18" charset="0"/>
              </a:rPr>
              <a:t>OsSchedResched</a:t>
            </a:r>
            <a:endParaRPr lang="en-US" altLang="zh-CN" sz="2000" dirty="0">
              <a:latin typeface="等线" panose="02010600030101010101" pitchFamily="2" charset="-122"/>
              <a:ea typeface="等线" panose="02010600030101010101" pitchFamily="2" charset="-122"/>
              <a:cs typeface="Times New Roman" panose="02020603050405020304" pitchFamily="18" charset="0"/>
            </a:endParaRPr>
          </a:p>
        </p:txBody>
      </p:sp>
      <p:cxnSp>
        <p:nvCxnSpPr>
          <p:cNvPr id="6" name="直接连接符 5">
            <a:extLst>
              <a:ext uri="{FF2B5EF4-FFF2-40B4-BE49-F238E27FC236}">
                <a16:creationId xmlns:a16="http://schemas.microsoft.com/office/drawing/2014/main" id="{3736C2AC-61CE-C808-C657-C51ACDFC1191}"/>
              </a:ext>
            </a:extLst>
          </p:cNvPr>
          <p:cNvCxnSpPr>
            <a:cxnSpLocks/>
          </p:cNvCxnSpPr>
          <p:nvPr/>
        </p:nvCxnSpPr>
        <p:spPr>
          <a:xfrm>
            <a:off x="1074296" y="4288267"/>
            <a:ext cx="3947409"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7993C342-18E6-6606-8A02-6C3FC3190B92}"/>
              </a:ext>
            </a:extLst>
          </p:cNvPr>
          <p:cNvSpPr txBox="1"/>
          <p:nvPr/>
        </p:nvSpPr>
        <p:spPr>
          <a:xfrm>
            <a:off x="6590652" y="3095114"/>
            <a:ext cx="4467068" cy="923330"/>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进入</a:t>
            </a:r>
            <a:r>
              <a:rPr lang="en-US" altLang="zh-CN" sz="1800" dirty="0" err="1">
                <a:effectLst/>
                <a:ea typeface="等线" panose="02010600030101010101" pitchFamily="2" charset="-122"/>
                <a:cs typeface="Times New Roman" panose="02020603050405020304" pitchFamily="18" charset="0"/>
              </a:rPr>
              <a:t>OsSchedResched</a:t>
            </a:r>
            <a:r>
              <a:rPr lang="zh-CN" altLang="zh-CN" sz="1800" dirty="0">
                <a:effectLst/>
                <a:ea typeface="等线" panose="02010600030101010101" pitchFamily="2" charset="-122"/>
                <a:cs typeface="Times New Roman" panose="02020603050405020304" pitchFamily="18" charset="0"/>
              </a:rPr>
              <a:t>函数会把该标志取消，之后进行获取优先级最高的任务然后判断是否需要切换</a:t>
            </a:r>
            <a:endParaRPr lang="zh-CN" altLang="en-US"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63178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E54F154-04CA-27EB-987D-78F94AE4B8EF}"/>
              </a:ext>
            </a:extLst>
          </p:cNvPr>
          <p:cNvSpPr>
            <a:spLocks noGrp="1"/>
          </p:cNvSpPr>
          <p:nvPr>
            <p:ph type="body" sz="quarter" idx="10"/>
          </p:nvPr>
        </p:nvSpPr>
        <p:spPr>
          <a:xfrm>
            <a:off x="309933" y="283927"/>
            <a:ext cx="2590115" cy="355600"/>
          </a:xfrm>
        </p:spPr>
        <p:txBody>
          <a:bodyPr/>
          <a:lstStyle/>
          <a:p>
            <a:r>
              <a:rPr lang="zh-CN" altLang="en-US" dirty="0"/>
              <a:t>调度的实现</a:t>
            </a:r>
          </a:p>
        </p:txBody>
      </p:sp>
      <p:grpSp>
        <p:nvGrpSpPr>
          <p:cNvPr id="47" name="组合 46">
            <a:extLst>
              <a:ext uri="{FF2B5EF4-FFF2-40B4-BE49-F238E27FC236}">
                <a16:creationId xmlns:a16="http://schemas.microsoft.com/office/drawing/2014/main" id="{1A89A27D-117B-0CA6-0B92-741A6DC13B5C}"/>
              </a:ext>
            </a:extLst>
          </p:cNvPr>
          <p:cNvGrpSpPr/>
          <p:nvPr/>
        </p:nvGrpSpPr>
        <p:grpSpPr>
          <a:xfrm>
            <a:off x="2026318" y="2471868"/>
            <a:ext cx="3798000" cy="732782"/>
            <a:chOff x="6823968" y="723491"/>
            <a:chExt cx="3798000" cy="732782"/>
          </a:xfrm>
        </p:grpSpPr>
        <p:sp>
          <p:nvSpPr>
            <p:cNvPr id="48" name="文本框 47">
              <a:extLst>
                <a:ext uri="{FF2B5EF4-FFF2-40B4-BE49-F238E27FC236}">
                  <a16:creationId xmlns:a16="http://schemas.microsoft.com/office/drawing/2014/main" id="{6DF5C612-D967-6E98-BAE0-F0BEF3B18021}"/>
                </a:ext>
              </a:extLst>
            </p:cNvPr>
            <p:cNvSpPr txBox="1"/>
            <p:nvPr/>
          </p:nvSpPr>
          <p:spPr>
            <a:xfrm>
              <a:off x="7565045" y="812926"/>
              <a:ext cx="20218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Microsoft YaHei"/>
                  <a:ea typeface="Microsoft YaHei"/>
                  <a:cs typeface="+mn-ea"/>
                </a:rPr>
                <a:t>调度时机</a:t>
              </a:r>
            </a:p>
          </p:txBody>
        </p:sp>
        <p:cxnSp>
          <p:nvCxnSpPr>
            <p:cNvPr id="49" name="直接连接符 48">
              <a:extLst>
                <a:ext uri="{FF2B5EF4-FFF2-40B4-BE49-F238E27FC236}">
                  <a16:creationId xmlns:a16="http://schemas.microsoft.com/office/drawing/2014/main" id="{5410D90E-34E3-63AD-2E61-5FF5F38BFF09}"/>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097669D-4ABB-B66D-6421-6F38DAB67373}"/>
                </a:ext>
              </a:extLst>
            </p:cNvPr>
            <p:cNvGrpSpPr/>
            <p:nvPr/>
          </p:nvGrpSpPr>
          <p:grpSpPr>
            <a:xfrm>
              <a:off x="6880535" y="723491"/>
              <a:ext cx="817163" cy="732782"/>
              <a:chOff x="7575067" y="723491"/>
              <a:chExt cx="817163" cy="732782"/>
            </a:xfrm>
          </p:grpSpPr>
          <p:sp>
            <p:nvSpPr>
              <p:cNvPr id="51" name="文本框 50">
                <a:extLst>
                  <a:ext uri="{FF2B5EF4-FFF2-40B4-BE49-F238E27FC236}">
                    <a16:creationId xmlns:a16="http://schemas.microsoft.com/office/drawing/2014/main" id="{4AE45799-6BA9-20DD-6BA9-C37C9FCBC8E0}"/>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52" name="文本框 51">
                <a:extLst>
                  <a:ext uri="{FF2B5EF4-FFF2-40B4-BE49-F238E27FC236}">
                    <a16:creationId xmlns:a16="http://schemas.microsoft.com/office/drawing/2014/main" id="{9E3B094B-66EE-A469-5856-D96BBEFE8123}"/>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53" name="组合 52">
            <a:extLst>
              <a:ext uri="{FF2B5EF4-FFF2-40B4-BE49-F238E27FC236}">
                <a16:creationId xmlns:a16="http://schemas.microsoft.com/office/drawing/2014/main" id="{C9CB6633-6877-80BE-F181-D6BB22EBFF75}"/>
              </a:ext>
            </a:extLst>
          </p:cNvPr>
          <p:cNvGrpSpPr/>
          <p:nvPr/>
        </p:nvGrpSpPr>
        <p:grpSpPr>
          <a:xfrm>
            <a:off x="2524176" y="3331852"/>
            <a:ext cx="3798000" cy="732782"/>
            <a:chOff x="7068620" y="1668314"/>
            <a:chExt cx="3798000" cy="732782"/>
          </a:xfrm>
        </p:grpSpPr>
        <p:sp>
          <p:nvSpPr>
            <p:cNvPr id="54" name="文本框 53">
              <a:extLst>
                <a:ext uri="{FF2B5EF4-FFF2-40B4-BE49-F238E27FC236}">
                  <a16:creationId xmlns:a16="http://schemas.microsoft.com/office/drawing/2014/main" id="{AF83B01E-40D8-417B-62DF-7F23163CA14D}"/>
                </a:ext>
              </a:extLst>
            </p:cNvPr>
            <p:cNvSpPr txBox="1"/>
            <p:nvPr/>
          </p:nvSpPr>
          <p:spPr>
            <a:xfrm>
              <a:off x="7870493" y="1761539"/>
              <a:ext cx="2021840"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a:ea typeface="Microsoft YaHei"/>
                  <a:cs typeface="+mn-ea"/>
                </a:rPr>
                <a:t>调度策略</a:t>
              </a:r>
            </a:p>
          </p:txBody>
        </p:sp>
        <p:cxnSp>
          <p:nvCxnSpPr>
            <p:cNvPr id="55" name="直接连接符 54">
              <a:extLst>
                <a:ext uri="{FF2B5EF4-FFF2-40B4-BE49-F238E27FC236}">
                  <a16:creationId xmlns:a16="http://schemas.microsoft.com/office/drawing/2014/main" id="{A0DE132C-C063-9988-4D14-06F28DDE0E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B6EB42FE-D368-436E-E517-B171366BB21F}"/>
                </a:ext>
              </a:extLst>
            </p:cNvPr>
            <p:cNvGrpSpPr/>
            <p:nvPr/>
          </p:nvGrpSpPr>
          <p:grpSpPr>
            <a:xfrm>
              <a:off x="7163048" y="1668314"/>
              <a:ext cx="817163" cy="732782"/>
              <a:chOff x="7857580" y="1668314"/>
              <a:chExt cx="817163" cy="732782"/>
            </a:xfrm>
          </p:grpSpPr>
          <p:sp>
            <p:nvSpPr>
              <p:cNvPr id="57" name="文本框 56">
                <a:extLst>
                  <a:ext uri="{FF2B5EF4-FFF2-40B4-BE49-F238E27FC236}">
                    <a16:creationId xmlns:a16="http://schemas.microsoft.com/office/drawing/2014/main" id="{075358E1-1CBF-1843-263B-95DB2DAE1BAA}"/>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9EA37CE2-C92F-D3BB-7894-12B656BA06F9}"/>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65" name="组合 64">
            <a:extLst>
              <a:ext uri="{FF2B5EF4-FFF2-40B4-BE49-F238E27FC236}">
                <a16:creationId xmlns:a16="http://schemas.microsoft.com/office/drawing/2014/main" id="{89C4BE5C-8CE7-F717-721B-C7AAB6BD63AB}"/>
              </a:ext>
            </a:extLst>
          </p:cNvPr>
          <p:cNvGrpSpPr/>
          <p:nvPr/>
        </p:nvGrpSpPr>
        <p:grpSpPr>
          <a:xfrm>
            <a:off x="3234145" y="4333473"/>
            <a:ext cx="4227487" cy="732782"/>
            <a:chOff x="7068620" y="4507318"/>
            <a:chExt cx="4227487" cy="732782"/>
          </a:xfrm>
        </p:grpSpPr>
        <p:sp>
          <p:nvSpPr>
            <p:cNvPr id="66" name="文本框 65">
              <a:extLst>
                <a:ext uri="{FF2B5EF4-FFF2-40B4-BE49-F238E27FC236}">
                  <a16:creationId xmlns:a16="http://schemas.microsoft.com/office/drawing/2014/main" id="{BB81D437-1F73-B6FA-EB65-064DF4E35948}"/>
                </a:ext>
              </a:extLst>
            </p:cNvPr>
            <p:cNvSpPr txBox="1"/>
            <p:nvPr/>
          </p:nvSpPr>
          <p:spPr>
            <a:xfrm>
              <a:off x="7870493" y="4607378"/>
              <a:ext cx="342561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a:ea typeface="Microsoft YaHei"/>
                  <a:cs typeface="+mn-ea"/>
                </a:rPr>
                <a:t>调度入口</a:t>
              </a:r>
            </a:p>
          </p:txBody>
        </p:sp>
        <p:cxnSp>
          <p:nvCxnSpPr>
            <p:cNvPr id="67" name="直接连接符 66">
              <a:extLst>
                <a:ext uri="{FF2B5EF4-FFF2-40B4-BE49-F238E27FC236}">
                  <a16:creationId xmlns:a16="http://schemas.microsoft.com/office/drawing/2014/main" id="{02603C1A-F654-FE05-1641-6DCD5095D3CC}"/>
                </a:ext>
              </a:extLst>
            </p:cNvPr>
            <p:cNvCxnSpPr>
              <a:cxnSpLocks/>
            </p:cNvCxnSpPr>
            <p:nvPr/>
          </p:nvCxnSpPr>
          <p:spPr>
            <a:xfrm flipV="1">
              <a:off x="7068620" y="51283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3F52E2AC-8906-B25B-D74E-D7AC326DD89F}"/>
                </a:ext>
              </a:extLst>
            </p:cNvPr>
            <p:cNvGrpSpPr/>
            <p:nvPr/>
          </p:nvGrpSpPr>
          <p:grpSpPr>
            <a:xfrm>
              <a:off x="7163048" y="4507318"/>
              <a:ext cx="817163" cy="732782"/>
              <a:chOff x="7857580" y="4507318"/>
              <a:chExt cx="817163" cy="732782"/>
            </a:xfrm>
          </p:grpSpPr>
          <p:sp>
            <p:nvSpPr>
              <p:cNvPr id="69" name="文本框 68">
                <a:extLst>
                  <a:ext uri="{FF2B5EF4-FFF2-40B4-BE49-F238E27FC236}">
                    <a16:creationId xmlns:a16="http://schemas.microsoft.com/office/drawing/2014/main" id="{B6C5080B-5CE5-4405-D563-8FE01D1383FF}"/>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70" name="文本框 69">
                <a:extLst>
                  <a:ext uri="{FF2B5EF4-FFF2-40B4-BE49-F238E27FC236}">
                    <a16:creationId xmlns:a16="http://schemas.microsoft.com/office/drawing/2014/main" id="{FFF6BA8C-6A56-70F6-D9DB-04817EFDEFB7}"/>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dirty="0">
                    <a:solidFill>
                      <a:srgbClr val="537EC5"/>
                    </a:solidFill>
                    <a:latin typeface="Microsoft YaHei"/>
                    <a:ea typeface="Microsoft YaHei"/>
                    <a:cs typeface="+mn-ea"/>
                  </a:rPr>
                  <a:t>04</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71" name="组合 70">
            <a:extLst>
              <a:ext uri="{FF2B5EF4-FFF2-40B4-BE49-F238E27FC236}">
                <a16:creationId xmlns:a16="http://schemas.microsoft.com/office/drawing/2014/main" id="{2A7C32F6-520B-4472-AA3D-2C6F4F3F6B06}"/>
              </a:ext>
            </a:extLst>
          </p:cNvPr>
          <p:cNvGrpSpPr/>
          <p:nvPr/>
        </p:nvGrpSpPr>
        <p:grpSpPr>
          <a:xfrm>
            <a:off x="1760910" y="1674061"/>
            <a:ext cx="3798000" cy="732782"/>
            <a:chOff x="6823968" y="723491"/>
            <a:chExt cx="3798000" cy="732782"/>
          </a:xfrm>
        </p:grpSpPr>
        <p:sp>
          <p:nvSpPr>
            <p:cNvPr id="72" name="文本框 71">
              <a:extLst>
                <a:ext uri="{FF2B5EF4-FFF2-40B4-BE49-F238E27FC236}">
                  <a16:creationId xmlns:a16="http://schemas.microsoft.com/office/drawing/2014/main" id="{3898C35F-A797-3512-DE3A-092F57646003}"/>
                </a:ext>
              </a:extLst>
            </p:cNvPr>
            <p:cNvSpPr txBox="1"/>
            <p:nvPr/>
          </p:nvSpPr>
          <p:spPr>
            <a:xfrm>
              <a:off x="7565045" y="812926"/>
              <a:ext cx="20218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latin typeface="Microsoft YaHei"/>
                  <a:ea typeface="Microsoft YaHei"/>
                  <a:cs typeface="+mn-ea"/>
                </a:rPr>
                <a:t>相关概念</a:t>
              </a:r>
              <a:endParaRPr kumimoji="0" lang="zh-CN" altLang="en-US" sz="2400" b="1" i="0" u="none" strike="noStrike" kern="1200" cap="none" spc="0" normalizeH="0" baseline="0" noProof="0" dirty="0">
                <a:ln>
                  <a:noFill/>
                </a:ln>
                <a:effectLst/>
                <a:uLnTx/>
                <a:uFillTx/>
                <a:latin typeface="Microsoft YaHei"/>
                <a:ea typeface="Microsoft YaHei"/>
                <a:cs typeface="+mn-ea"/>
              </a:endParaRPr>
            </a:p>
          </p:txBody>
        </p:sp>
        <p:cxnSp>
          <p:nvCxnSpPr>
            <p:cNvPr id="73" name="直接连接符 72">
              <a:extLst>
                <a:ext uri="{FF2B5EF4-FFF2-40B4-BE49-F238E27FC236}">
                  <a16:creationId xmlns:a16="http://schemas.microsoft.com/office/drawing/2014/main" id="{57E38AAF-EC1B-47F0-F2AD-F06F10B3B6AF}"/>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EB8E2D3D-0D85-C3E5-5248-58DFB6786F9E}"/>
                </a:ext>
              </a:extLst>
            </p:cNvPr>
            <p:cNvGrpSpPr/>
            <p:nvPr/>
          </p:nvGrpSpPr>
          <p:grpSpPr>
            <a:xfrm>
              <a:off x="6880535" y="723491"/>
              <a:ext cx="817163" cy="732782"/>
              <a:chOff x="7575067" y="723491"/>
              <a:chExt cx="817163" cy="732782"/>
            </a:xfrm>
          </p:grpSpPr>
          <p:sp>
            <p:nvSpPr>
              <p:cNvPr id="75" name="文本框 74">
                <a:extLst>
                  <a:ext uri="{FF2B5EF4-FFF2-40B4-BE49-F238E27FC236}">
                    <a16:creationId xmlns:a16="http://schemas.microsoft.com/office/drawing/2014/main" id="{7B11D08B-6DA6-9A22-BF81-D25450CD023F}"/>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76" name="文本框 75">
                <a:extLst>
                  <a:ext uri="{FF2B5EF4-FFF2-40B4-BE49-F238E27FC236}">
                    <a16:creationId xmlns:a16="http://schemas.microsoft.com/office/drawing/2014/main" id="{469365C6-45B1-6AD8-AAA7-D3090E3A5360}"/>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sp>
        <p:nvSpPr>
          <p:cNvPr id="103" name="文本框 102">
            <a:extLst>
              <a:ext uri="{FF2B5EF4-FFF2-40B4-BE49-F238E27FC236}">
                <a16:creationId xmlns:a16="http://schemas.microsoft.com/office/drawing/2014/main" id="{127E8676-BDD5-CC5F-364B-FC53FAF6EAC7}"/>
              </a:ext>
            </a:extLst>
          </p:cNvPr>
          <p:cNvSpPr txBox="1"/>
          <p:nvPr/>
        </p:nvSpPr>
        <p:spPr>
          <a:xfrm>
            <a:off x="4326852" y="1132628"/>
            <a:ext cx="610423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chemeClr val="bg2">
                    <a:lumMod val="25000"/>
                  </a:schemeClr>
                </a:solidFill>
                <a:effectLst/>
                <a:uLnTx/>
                <a:uFillTx/>
                <a:latin typeface="Microsoft YaHei"/>
                <a:ea typeface="Microsoft YaHei"/>
                <a:cs typeface="+mn-ea"/>
              </a:rPr>
              <a:t>时间片管理</a:t>
            </a:r>
            <a:endParaRPr lang="zh-CN" altLang="en-US" sz="1800" b="1" dirty="0">
              <a:solidFill>
                <a:schemeClr val="bg2">
                  <a:lumMod val="25000"/>
                </a:schemeClr>
              </a:solidFill>
              <a:latin typeface="Microsoft YaHei"/>
              <a:ea typeface="Microsoft YaHei"/>
              <a:cs typeface="+mn-ea"/>
            </a:endParaRPr>
          </a:p>
          <a:p>
            <a:pPr marL="285750" indent="-285750">
              <a:buFont typeface="Arial" panose="020B0604020202020204" pitchFamily="34" charset="0"/>
              <a:buChar char="•"/>
              <a:defRPr/>
            </a:pPr>
            <a:r>
              <a:rPr lang="zh-CN" altLang="en-US" sz="1800" b="1" dirty="0">
                <a:solidFill>
                  <a:schemeClr val="bg2">
                    <a:lumMod val="25000"/>
                  </a:schemeClr>
                </a:solidFill>
                <a:latin typeface="Microsoft YaHei"/>
                <a:ea typeface="Microsoft YaHei"/>
                <a:cs typeface="+mn-ea"/>
              </a:rPr>
              <a:t>调度操作</a:t>
            </a:r>
          </a:p>
          <a:p>
            <a:pPr marL="285750" indent="-285750">
              <a:buFont typeface="Arial" panose="020B0604020202020204" pitchFamily="34" charset="0"/>
              <a:buChar char="•"/>
              <a:defRPr/>
            </a:pPr>
            <a:r>
              <a:rPr lang="zh-CN" altLang="en-US" b="1" dirty="0">
                <a:solidFill>
                  <a:schemeClr val="bg2">
                    <a:lumMod val="25000"/>
                  </a:schemeClr>
                </a:solidFill>
                <a:latin typeface="Microsoft YaHei"/>
                <a:ea typeface="Microsoft YaHei"/>
                <a:cs typeface="+mn-ea"/>
              </a:rPr>
              <a:t>调度</a:t>
            </a:r>
            <a:r>
              <a:rPr lang="zh-CN" altLang="en-US" sz="1800" b="1" dirty="0">
                <a:solidFill>
                  <a:schemeClr val="bg2">
                    <a:lumMod val="25000"/>
                  </a:schemeClr>
                </a:solidFill>
                <a:latin typeface="Microsoft YaHei"/>
                <a:ea typeface="Microsoft YaHei"/>
                <a:cs typeface="+mn-ea"/>
              </a:rPr>
              <a:t>标志</a:t>
            </a:r>
          </a:p>
        </p:txBody>
      </p:sp>
    </p:spTree>
    <p:extLst>
      <p:ext uri="{BB962C8B-B14F-4D97-AF65-F5344CB8AC3E}">
        <p14:creationId xmlns:p14="http://schemas.microsoft.com/office/powerpoint/2010/main" val="418001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200"/>
                                        <p:tgtEl>
                                          <p:spTgt spid="47"/>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200"/>
                                        <p:tgtEl>
                                          <p:spTgt spid="53"/>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00"/>
                                        <p:tgtEl>
                                          <p:spTgt spid="65"/>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2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971A4C9B-615A-29CF-67B6-6465F472EF22}"/>
              </a:ext>
            </a:extLst>
          </p:cNvPr>
          <p:cNvSpPr>
            <a:spLocks noGrp="1"/>
          </p:cNvSpPr>
          <p:nvPr>
            <p:ph type="body" sz="quarter" idx="10"/>
          </p:nvPr>
        </p:nvSpPr>
        <p:spPr>
          <a:xfrm>
            <a:off x="282062" y="327877"/>
            <a:ext cx="2590115" cy="355600"/>
          </a:xfrm>
        </p:spPr>
        <p:txBody>
          <a:bodyPr/>
          <a:lstStyle/>
          <a:p>
            <a:r>
              <a:rPr lang="zh-CN" altLang="en-US" dirty="0"/>
              <a:t>调度的时机</a:t>
            </a:r>
          </a:p>
        </p:txBody>
      </p:sp>
      <p:sp>
        <p:nvSpPr>
          <p:cNvPr id="4" name="文本框 3">
            <a:extLst>
              <a:ext uri="{FF2B5EF4-FFF2-40B4-BE49-F238E27FC236}">
                <a16:creationId xmlns:a16="http://schemas.microsoft.com/office/drawing/2014/main" id="{6171F4E2-F513-CE32-2E6C-4BFB87631C96}"/>
              </a:ext>
            </a:extLst>
          </p:cNvPr>
          <p:cNvSpPr txBox="1"/>
          <p:nvPr/>
        </p:nvSpPr>
        <p:spPr>
          <a:xfrm>
            <a:off x="1229119" y="1291966"/>
            <a:ext cx="6104238" cy="369332"/>
          </a:xfrm>
          <a:prstGeom prst="rect">
            <a:avLst/>
          </a:prstGeom>
          <a:noFill/>
        </p:spPr>
        <p:txBody>
          <a:bodyPr wrap="square">
            <a:spAutoFit/>
          </a:bodyPr>
          <a:lstStyle/>
          <a:p>
            <a:r>
              <a:rPr lang="zh-CN" altLang="en-US" b="1" i="0" dirty="0">
                <a:solidFill>
                  <a:srgbClr val="121212"/>
                </a:solidFill>
                <a:effectLst/>
                <a:latin typeface="-apple-system"/>
              </a:rPr>
              <a:t>什么时候切换任务</a:t>
            </a:r>
            <a:r>
              <a:rPr lang="en-US" altLang="zh-CN" b="1" i="0" dirty="0">
                <a:solidFill>
                  <a:srgbClr val="121212"/>
                </a:solidFill>
                <a:effectLst/>
                <a:latin typeface="-apple-system"/>
              </a:rPr>
              <a:t>(</a:t>
            </a:r>
            <a:r>
              <a:rPr lang="zh-CN" altLang="en-US" b="1" i="0" dirty="0">
                <a:solidFill>
                  <a:srgbClr val="121212"/>
                </a:solidFill>
                <a:effectLst/>
                <a:latin typeface="-apple-system"/>
              </a:rPr>
              <a:t>调度的时机</a:t>
            </a:r>
            <a:r>
              <a:rPr lang="en-US" altLang="zh-CN" b="1" i="0" dirty="0">
                <a:solidFill>
                  <a:srgbClr val="121212"/>
                </a:solidFill>
                <a:effectLst/>
                <a:latin typeface="-apple-system"/>
              </a:rPr>
              <a:t>)</a:t>
            </a:r>
            <a:endParaRPr lang="zh-CN" altLang="en-US" b="1" dirty="0"/>
          </a:p>
        </p:txBody>
      </p:sp>
      <p:sp>
        <p:nvSpPr>
          <p:cNvPr id="6" name="文本框 5">
            <a:extLst>
              <a:ext uri="{FF2B5EF4-FFF2-40B4-BE49-F238E27FC236}">
                <a16:creationId xmlns:a16="http://schemas.microsoft.com/office/drawing/2014/main" id="{848E53E0-2877-1DB6-F1A2-7AD791142C6A}"/>
              </a:ext>
            </a:extLst>
          </p:cNvPr>
          <p:cNvSpPr txBox="1"/>
          <p:nvPr/>
        </p:nvSpPr>
        <p:spPr>
          <a:xfrm>
            <a:off x="1116503" y="3233877"/>
            <a:ext cx="9733512" cy="3416320"/>
          </a:xfrm>
          <a:prstGeom prst="rect">
            <a:avLst/>
          </a:prstGeom>
          <a:noFill/>
        </p:spPr>
        <p:txBody>
          <a:bodyPr wrap="square">
            <a:spAutoFit/>
          </a:bodyPr>
          <a:lstStyle/>
          <a:p>
            <a:r>
              <a:rPr lang="zh-CN" altLang="en-US" dirty="0"/>
              <a:t>主动切换：是任务处理过程中遇到</a:t>
            </a:r>
            <a:r>
              <a:rPr lang="zh-CN" altLang="en-US" b="1" dirty="0">
                <a:solidFill>
                  <a:srgbClr val="FF4C41"/>
                </a:solidFill>
                <a:effectLst/>
              </a:rPr>
              <a:t>某些条件不满足</a:t>
            </a:r>
            <a:r>
              <a:rPr lang="zh-CN" altLang="en-US" dirty="0"/>
              <a:t>或者任务主动</a:t>
            </a:r>
            <a:r>
              <a:rPr lang="en-US" altLang="zh-CN" dirty="0"/>
              <a:t>sleep</a:t>
            </a:r>
            <a:r>
              <a:rPr lang="zh-CN" altLang="en-US" dirty="0"/>
              <a:t>，</a:t>
            </a:r>
            <a:r>
              <a:rPr lang="zh-CN" altLang="en-US" b="1" dirty="0">
                <a:solidFill>
                  <a:srgbClr val="FF4C41"/>
                </a:solidFill>
                <a:effectLst/>
              </a:rPr>
              <a:t>主动调用</a:t>
            </a:r>
            <a:r>
              <a:rPr lang="en-US" altLang="zh-CN" b="1" dirty="0">
                <a:solidFill>
                  <a:srgbClr val="FF4C41"/>
                </a:solidFill>
                <a:effectLst/>
              </a:rPr>
              <a:t>schedule</a:t>
            </a:r>
            <a:r>
              <a:rPr lang="zh-CN" altLang="en-US" b="1" dirty="0">
                <a:solidFill>
                  <a:srgbClr val="FF4C41"/>
                </a:solidFill>
                <a:effectLst/>
              </a:rPr>
              <a:t>要求调度器重新选择出最优的任务运行</a:t>
            </a:r>
            <a:r>
              <a:rPr lang="zh-CN" altLang="en-US" dirty="0"/>
              <a:t>。</a:t>
            </a:r>
            <a:r>
              <a:rPr lang="zh-CN" altLang="en-US" b="1" dirty="0">
                <a:solidFill>
                  <a:srgbClr val="FF4C41"/>
                </a:solidFill>
                <a:effectLst/>
              </a:rPr>
              <a:t>条件不满足通常是锁，信号量等任务必须等待的事件</a:t>
            </a:r>
            <a:r>
              <a:rPr lang="zh-CN" altLang="en-US" dirty="0"/>
              <a:t>，这时候，任务等待着还不如主动放弃</a:t>
            </a:r>
            <a:r>
              <a:rPr lang="en-US" altLang="zh-CN" dirty="0" err="1"/>
              <a:t>cpu</a:t>
            </a:r>
            <a:r>
              <a:rPr lang="zh-CN" altLang="en-US" dirty="0"/>
              <a:t>，让其他的任务运行，所以需要切换</a:t>
            </a:r>
            <a:endParaRPr lang="en-US" altLang="zh-CN" dirty="0"/>
          </a:p>
          <a:p>
            <a:endParaRPr lang="en-US" altLang="zh-CN" dirty="0"/>
          </a:p>
          <a:p>
            <a:br>
              <a:rPr lang="zh-CN" altLang="en-US" dirty="0"/>
            </a:br>
            <a:r>
              <a:rPr lang="zh-CN" altLang="en-US" dirty="0"/>
              <a:t>被动切换：每个任务都不能独占</a:t>
            </a:r>
            <a:r>
              <a:rPr lang="en-US" altLang="zh-CN" dirty="0" err="1"/>
              <a:t>cpu</a:t>
            </a:r>
            <a:r>
              <a:rPr lang="zh-CN" altLang="en-US" dirty="0"/>
              <a:t>，</a:t>
            </a:r>
            <a:r>
              <a:rPr lang="zh-CN" altLang="en-US" b="1" dirty="0">
                <a:solidFill>
                  <a:srgbClr val="FF4C41"/>
                </a:solidFill>
                <a:effectLst/>
              </a:rPr>
              <a:t>所以每隔一段时间</a:t>
            </a:r>
            <a:r>
              <a:rPr lang="en-US" altLang="zh-CN" b="1" dirty="0" err="1">
                <a:solidFill>
                  <a:srgbClr val="FF4C41"/>
                </a:solidFill>
                <a:effectLst/>
              </a:rPr>
              <a:t>cpu</a:t>
            </a:r>
            <a:r>
              <a:rPr lang="zh-CN" altLang="en-US" b="1" dirty="0">
                <a:solidFill>
                  <a:srgbClr val="FF4C41"/>
                </a:solidFill>
                <a:effectLst/>
              </a:rPr>
              <a:t>的时钟中断一直在记录当前任务运行的时间，一旦时间超过某个界限，调度器就切换新的任务运行</a:t>
            </a:r>
            <a:r>
              <a:rPr lang="zh-CN" altLang="en-US" dirty="0"/>
              <a:t>，这样让每个任务等待的时间不会太长，</a:t>
            </a:r>
            <a:r>
              <a:rPr lang="en-US" altLang="zh-CN" dirty="0" err="1"/>
              <a:t>liteos</a:t>
            </a:r>
            <a:r>
              <a:rPr lang="zh-CN" altLang="en-US" dirty="0"/>
              <a:t>，每个任务，运行的时间超过</a:t>
            </a:r>
            <a:r>
              <a:rPr lang="en-US" altLang="zh-CN" dirty="0"/>
              <a:t>10ms</a:t>
            </a:r>
            <a:r>
              <a:rPr lang="zh-CN" altLang="en-US" dirty="0"/>
              <a:t>就会放入等待队列重新排队等待。，还有就是一些任务在等待某些事件，</a:t>
            </a:r>
            <a:r>
              <a:rPr lang="zh-CN" altLang="en-US" dirty="0">
                <a:solidFill>
                  <a:srgbClr val="FF4C41"/>
                </a:solidFill>
                <a:effectLst/>
              </a:rPr>
              <a:t>如前面说的锁，然后这些条件满足了，那么就会将任务放入就绪队列排队</a:t>
            </a:r>
            <a:r>
              <a:rPr lang="zh-CN" altLang="en-US" dirty="0"/>
              <a:t>，这个时候调度到的时候任务就切换了。</a:t>
            </a:r>
            <a:endParaRPr lang="en-US" altLang="zh-CN" dirty="0"/>
          </a:p>
          <a:p>
            <a:endParaRPr lang="en-US" altLang="zh-CN" dirty="0"/>
          </a:p>
          <a:p>
            <a:r>
              <a:rPr lang="zh-CN" altLang="en-US" b="1" dirty="0">
                <a:solidFill>
                  <a:srgbClr val="0070C0"/>
                </a:solidFill>
              </a:rPr>
              <a:t>被动切换与抢占有关</a:t>
            </a:r>
          </a:p>
        </p:txBody>
      </p:sp>
      <p:sp>
        <p:nvSpPr>
          <p:cNvPr id="7" name="文本框 6">
            <a:extLst>
              <a:ext uri="{FF2B5EF4-FFF2-40B4-BE49-F238E27FC236}">
                <a16:creationId xmlns:a16="http://schemas.microsoft.com/office/drawing/2014/main" id="{93AF166D-DE9E-BE91-4F1E-3B479F7A17CB}"/>
              </a:ext>
            </a:extLst>
          </p:cNvPr>
          <p:cNvSpPr txBox="1"/>
          <p:nvPr/>
        </p:nvSpPr>
        <p:spPr>
          <a:xfrm>
            <a:off x="3501135" y="1816619"/>
            <a:ext cx="6103620" cy="1200329"/>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一般来说</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CPU</a:t>
            </a:r>
            <a:r>
              <a:rPr lang="zh-CN" altLang="zh-CN" kern="100" dirty="0">
                <a:latin typeface="等线" panose="02010600030101010101" pitchFamily="2" charset="-122"/>
                <a:ea typeface="等线" panose="02010600030101010101" pitchFamily="2" charset="-122"/>
                <a:cs typeface="Times New Roman" panose="02020603050405020304" pitchFamily="18" charset="0"/>
              </a:rPr>
              <a:t>在任何时刻都处于以下三种情况之一：</a:t>
            </a:r>
          </a:p>
          <a:p>
            <a:pPr marL="285750" lvl="0" indent="-285750" algn="just">
              <a:buFont typeface="Arial" panose="020B0604020202020204" pitchFamily="34" charset="0"/>
              <a:buChar char="•"/>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运行于用户空间，执行用户进程</a:t>
            </a:r>
          </a:p>
          <a:p>
            <a:pPr marL="285750" lvl="0" indent="-285750" algn="just">
              <a:buFont typeface="Arial" panose="020B0604020202020204" pitchFamily="34" charset="0"/>
              <a:buChar char="•"/>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运行于内核空间，处于进程上下文</a:t>
            </a:r>
          </a:p>
          <a:p>
            <a:pPr marL="285750" lvl="0" indent="-285750" algn="just">
              <a:buFont typeface="Arial" panose="020B0604020202020204" pitchFamily="34" charset="0"/>
              <a:buChar char="•"/>
            </a:pPr>
            <a:r>
              <a:rPr lang="zh-CN" altLang="zh-CN" kern="100" dirty="0">
                <a:latin typeface="等线" panose="02010600030101010101" pitchFamily="2" charset="-122"/>
                <a:ea typeface="等线" panose="02010600030101010101" pitchFamily="2" charset="-122"/>
                <a:cs typeface="Times New Roman" panose="02020603050405020304" pitchFamily="18" charset="0"/>
              </a:rPr>
              <a:t>运行于内核空间，处于中断上下文</a:t>
            </a:r>
          </a:p>
        </p:txBody>
      </p:sp>
    </p:spTree>
    <p:extLst>
      <p:ext uri="{BB962C8B-B14F-4D97-AF65-F5344CB8AC3E}">
        <p14:creationId xmlns:p14="http://schemas.microsoft.com/office/powerpoint/2010/main" val="2649197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86268" y="288738"/>
            <a:ext cx="3111335" cy="369332"/>
          </a:xfrm>
        </p:spPr>
        <p:txBody>
          <a:bodyPr/>
          <a:lstStyle/>
          <a:p>
            <a:r>
              <a:rPr lang="zh-CN" altLang="en-US" dirty="0"/>
              <a:t>调度的时机</a:t>
            </a:r>
          </a:p>
        </p:txBody>
      </p:sp>
      <p:sp>
        <p:nvSpPr>
          <p:cNvPr id="6" name="文本框 5">
            <a:extLst>
              <a:ext uri="{FF2B5EF4-FFF2-40B4-BE49-F238E27FC236}">
                <a16:creationId xmlns:a16="http://schemas.microsoft.com/office/drawing/2014/main" id="{5A5F4FF7-8B78-868A-24D3-A326388C3B92}"/>
              </a:ext>
            </a:extLst>
          </p:cNvPr>
          <p:cNvSpPr txBox="1"/>
          <p:nvPr/>
        </p:nvSpPr>
        <p:spPr>
          <a:xfrm>
            <a:off x="872490" y="1782977"/>
            <a:ext cx="6023757" cy="369332"/>
          </a:xfrm>
          <a:prstGeom prst="rect">
            <a:avLst/>
          </a:prstGeom>
          <a:noFill/>
        </p:spPr>
        <p:txBody>
          <a:bodyPr wrap="square" rtlCol="0">
            <a:spAutoFit/>
          </a:bodyPr>
          <a:lstStyle/>
          <a:p>
            <a:r>
              <a:rPr lang="zh-CN" altLang="en-US" b="1" dirty="0"/>
              <a:t>基础知识补充：</a:t>
            </a:r>
          </a:p>
        </p:txBody>
      </p:sp>
      <p:sp>
        <p:nvSpPr>
          <p:cNvPr id="8" name="文本框 7">
            <a:extLst>
              <a:ext uri="{FF2B5EF4-FFF2-40B4-BE49-F238E27FC236}">
                <a16:creationId xmlns:a16="http://schemas.microsoft.com/office/drawing/2014/main" id="{082E0840-E466-0C33-414E-710A1659EA6E}"/>
              </a:ext>
            </a:extLst>
          </p:cNvPr>
          <p:cNvSpPr txBox="1"/>
          <p:nvPr/>
        </p:nvSpPr>
        <p:spPr>
          <a:xfrm>
            <a:off x="659081" y="2258358"/>
            <a:ext cx="6103620" cy="2862322"/>
          </a:xfrm>
          <a:prstGeom prst="rect">
            <a:avLst/>
          </a:prstGeom>
          <a:noFill/>
        </p:spPr>
        <p:txBody>
          <a:bodyPr wrap="square">
            <a:spAutoFit/>
          </a:bodyPr>
          <a:lstStyle/>
          <a:p>
            <a:pPr marL="285750" indent="-285750" algn="just">
              <a:buFont typeface="Arial" panose="020B0604020202020204" pitchFamily="34" charset="0"/>
              <a:buChar char="•"/>
            </a:pPr>
            <a:r>
              <a:rPr lang="zh-CN" altLang="zh-CN" kern="100" dirty="0">
                <a:latin typeface="等线" panose="02010600030101010101" pitchFamily="2" charset="-122"/>
                <a:ea typeface="等线" panose="02010600030101010101" pitchFamily="2" charset="-122"/>
                <a:cs typeface="Times New Roman" panose="02020603050405020304" pitchFamily="18" charset="0"/>
              </a:rPr>
              <a:t>不可剥夺型内核（与</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LiteOS</a:t>
            </a:r>
            <a:r>
              <a:rPr lang="zh-CN" altLang="zh-CN" kern="100" dirty="0">
                <a:latin typeface="等线" panose="02010600030101010101" pitchFamily="2" charset="-122"/>
                <a:ea typeface="等线" panose="02010600030101010101" pitchFamily="2" charset="-122"/>
                <a:cs typeface="Times New Roman" panose="02020603050405020304" pitchFamily="18" charset="0"/>
              </a:rPr>
              <a:t>无关）：</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任务主动放弃</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的使用权（当前任务结束后）。中断服务程序（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ISR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）使高优先级的任务由挂起状态变为就绪状态。</a:t>
            </a:r>
          </a:p>
          <a:p>
            <a:pPr marL="285750" indent="-285750" algn="just">
              <a:buFont typeface="Arial" panose="020B0604020202020204" pitchFamily="34" charset="0"/>
              <a:buChar char="•"/>
            </a:pPr>
            <a:r>
              <a:rPr lang="zh-CN" altLang="zh-CN" kern="100" dirty="0">
                <a:latin typeface="等线" panose="02010600030101010101" pitchFamily="2" charset="-122"/>
                <a:ea typeface="等线" panose="02010600030101010101" pitchFamily="2" charset="-122"/>
                <a:cs typeface="Times New Roman" panose="02020603050405020304" pitchFamily="18" charset="0"/>
              </a:rPr>
              <a:t>可剥夺型内核（</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LiteOs</a:t>
            </a:r>
            <a:r>
              <a:rPr lang="zh-CN" altLang="zh-CN" kern="100" dirty="0">
                <a:latin typeface="等线" panose="02010600030101010101" pitchFamily="2" charset="-122"/>
                <a:ea typeface="等线" panose="02010600030101010101" pitchFamily="2" charset="-122"/>
                <a:cs typeface="Times New Roman" panose="02020603050405020304" pitchFamily="18" charset="0"/>
              </a:rPr>
              <a:t>）：当一个运行的任务使一个比它优先级高的任务进入了就绪态，当前任务的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CPU</a:t>
            </a:r>
            <a:r>
              <a:rPr lang="zh-CN" altLang="zh-CN" kern="100" dirty="0">
                <a:latin typeface="等线" panose="02010600030101010101" pitchFamily="2" charset="-122"/>
                <a:ea typeface="等线" panose="02010600030101010101" pitchFamily="2" charset="-122"/>
                <a:cs typeface="Times New Roman" panose="02020603050405020304" pitchFamily="18" charset="0"/>
              </a:rPr>
              <a:t>使用权就会被剥夺，或者说被挂起。高优先级的任务获得</a:t>
            </a:r>
            <a:r>
              <a:rPr lang="en-US" altLang="zh-CN" kern="100" dirty="0">
                <a:latin typeface="等线" panose="02010600030101010101" pitchFamily="2" charset="-122"/>
                <a:ea typeface="等线" panose="02010600030101010101" pitchFamily="2" charset="-122"/>
                <a:cs typeface="Times New Roman" panose="02020603050405020304" pitchFamily="18" charset="0"/>
              </a:rPr>
              <a:t>CPU</a:t>
            </a:r>
            <a:r>
              <a:rPr lang="zh-CN" altLang="zh-CN" kern="100" dirty="0">
                <a:latin typeface="等线" panose="02010600030101010101" pitchFamily="2" charset="-122"/>
                <a:ea typeface="等线" panose="02010600030101010101" pitchFamily="2" charset="-122"/>
                <a:cs typeface="Times New Roman" panose="02020603050405020304" pitchFamily="18" charset="0"/>
              </a:rPr>
              <a:t>的控制权。当中断服务子程序（</a:t>
            </a:r>
            <a:r>
              <a:rPr lang="en-US" altLang="zh-CN" kern="100" dirty="0">
                <a:latin typeface="等线" panose="02010600030101010101" pitchFamily="2" charset="-122"/>
                <a:ea typeface="等线" panose="02010600030101010101" pitchFamily="2" charset="-122"/>
                <a:cs typeface="Times New Roman" panose="02020603050405020304" pitchFamily="18" charset="0"/>
              </a:rPr>
              <a:t>ISR</a:t>
            </a:r>
            <a:r>
              <a:rPr lang="zh-CN" altLang="zh-CN" kern="100" dirty="0">
                <a:latin typeface="等线" panose="02010600030101010101" pitchFamily="2" charset="-122"/>
                <a:ea typeface="等线" panose="02010600030101010101" pitchFamily="2" charset="-122"/>
                <a:cs typeface="Times New Roman" panose="02020603050405020304" pitchFamily="18" charset="0"/>
              </a:rPr>
              <a:t>）使得一个高优先级的任务进入就绪态，中断完成时，中断了的任务被挂起，优先级高的任务开始运行。</a:t>
            </a:r>
          </a:p>
          <a:p>
            <a:pPr algn="just"/>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2222D3FD-B48A-BE9F-B005-D79E41BB55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18080" y="1423483"/>
            <a:ext cx="4014839" cy="2289756"/>
          </a:xfrm>
          <a:prstGeom prst="rect">
            <a:avLst/>
          </a:prstGeom>
          <a:noFill/>
          <a:ln>
            <a:noFill/>
          </a:ln>
        </p:spPr>
      </p:pic>
      <p:sp>
        <p:nvSpPr>
          <p:cNvPr id="11" name="文本框 10">
            <a:extLst>
              <a:ext uri="{FF2B5EF4-FFF2-40B4-BE49-F238E27FC236}">
                <a16:creationId xmlns:a16="http://schemas.microsoft.com/office/drawing/2014/main" id="{EE125CD0-8652-9509-3A56-365D099EE748}"/>
              </a:ext>
            </a:extLst>
          </p:cNvPr>
          <p:cNvSpPr txBox="1"/>
          <p:nvPr/>
        </p:nvSpPr>
        <p:spPr>
          <a:xfrm>
            <a:off x="872490" y="3784193"/>
            <a:ext cx="6103620" cy="369332"/>
          </a:xfrm>
          <a:prstGeom prst="rect">
            <a:avLst/>
          </a:prstGeom>
          <a:noFill/>
        </p:spPr>
        <p:txBody>
          <a:bodyPr wrap="square">
            <a:spAutoFit/>
          </a:bodyPr>
          <a:lstStyle/>
          <a:p>
            <a:pPr algn="just"/>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6BB252D5-8915-60A2-A7D4-3CDB9DDAECC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33518" y="4052131"/>
            <a:ext cx="4160563" cy="2289756"/>
          </a:xfrm>
          <a:prstGeom prst="rect">
            <a:avLst/>
          </a:prstGeom>
          <a:noFill/>
          <a:ln>
            <a:noFill/>
          </a:ln>
        </p:spPr>
      </p:pic>
      <p:sp>
        <p:nvSpPr>
          <p:cNvPr id="14" name="文本框 13">
            <a:extLst>
              <a:ext uri="{FF2B5EF4-FFF2-40B4-BE49-F238E27FC236}">
                <a16:creationId xmlns:a16="http://schemas.microsoft.com/office/drawing/2014/main" id="{D97B246C-321B-F102-D9A4-75C9CBC8FFBC}"/>
              </a:ext>
            </a:extLst>
          </p:cNvPr>
          <p:cNvSpPr txBox="1"/>
          <p:nvPr/>
        </p:nvSpPr>
        <p:spPr>
          <a:xfrm>
            <a:off x="872490" y="5036610"/>
            <a:ext cx="6427470" cy="923330"/>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采用可剥夺型内核的优点：</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任务响应块，保证系统响应时间，最高优先级的任务一旦就绪总能获得</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的使用权。</a:t>
            </a:r>
          </a:p>
        </p:txBody>
      </p:sp>
      <p:cxnSp>
        <p:nvCxnSpPr>
          <p:cNvPr id="16" name="直接箭头连接符 15">
            <a:extLst>
              <a:ext uri="{FF2B5EF4-FFF2-40B4-BE49-F238E27FC236}">
                <a16:creationId xmlns:a16="http://schemas.microsoft.com/office/drawing/2014/main" id="{802B9115-22FB-2396-483B-5D46BA8FB9CE}"/>
              </a:ext>
            </a:extLst>
          </p:cNvPr>
          <p:cNvCxnSpPr>
            <a:cxnSpLocks/>
          </p:cNvCxnSpPr>
          <p:nvPr/>
        </p:nvCxnSpPr>
        <p:spPr>
          <a:xfrm>
            <a:off x="6762701" y="2575560"/>
            <a:ext cx="970817" cy="20833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a:extLst>
              <a:ext uri="{FF2B5EF4-FFF2-40B4-BE49-F238E27FC236}">
                <a16:creationId xmlns:a16="http://schemas.microsoft.com/office/drawing/2014/main" id="{84513F98-8171-9341-BF97-D6922E9CCD01}"/>
              </a:ext>
            </a:extLst>
          </p:cNvPr>
          <p:cNvCxnSpPr>
            <a:cxnSpLocks/>
          </p:cNvCxnSpPr>
          <p:nvPr/>
        </p:nvCxnSpPr>
        <p:spPr>
          <a:xfrm>
            <a:off x="6702300" y="3540353"/>
            <a:ext cx="815780" cy="6569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0504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26396" y="218933"/>
            <a:ext cx="3111335" cy="369332"/>
          </a:xfrm>
        </p:spPr>
        <p:txBody>
          <a:bodyPr/>
          <a:lstStyle/>
          <a:p>
            <a:r>
              <a:rPr lang="zh-CN" altLang="en-US" dirty="0"/>
              <a:t>调度的时机</a:t>
            </a:r>
          </a:p>
        </p:txBody>
      </p:sp>
      <p:sp>
        <p:nvSpPr>
          <p:cNvPr id="10" name="文本框 9">
            <a:extLst>
              <a:ext uri="{FF2B5EF4-FFF2-40B4-BE49-F238E27FC236}">
                <a16:creationId xmlns:a16="http://schemas.microsoft.com/office/drawing/2014/main" id="{7858CCAD-515E-6F82-E004-ADC524EFFDD4}"/>
              </a:ext>
            </a:extLst>
          </p:cNvPr>
          <p:cNvSpPr txBox="1"/>
          <p:nvPr/>
        </p:nvSpPr>
        <p:spPr>
          <a:xfrm>
            <a:off x="1122439" y="1195853"/>
            <a:ext cx="6103620" cy="1077218"/>
          </a:xfrm>
          <a:prstGeom prst="rect">
            <a:avLst/>
          </a:prstGeom>
          <a:noFill/>
        </p:spPr>
        <p:txBody>
          <a:bodyPr wrap="square">
            <a:spAutoFit/>
          </a:bodyPr>
          <a:lstStyle/>
          <a:p>
            <a:pPr algn="just"/>
            <a:r>
              <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rPr>
              <a:t>用户抢占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是发生在用户空间的抢占现象</a:t>
            </a:r>
          </a:p>
          <a:p>
            <a:pPr marL="285750" lvl="0" indent="-285750" algn="just">
              <a:buFont typeface="Wingdings" panose="05000000000000000000" pitchFamily="2" charset="2"/>
              <a:buChar char="n"/>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从系统调用返回用户空间</a:t>
            </a:r>
          </a:p>
          <a:p>
            <a:pPr marL="285750" lvl="0" indent="-285750" algn="just">
              <a:buFont typeface="Wingdings" panose="05000000000000000000" pitchFamily="2" charset="2"/>
              <a:buChar char="n"/>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从中断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异常</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处理程序返回用户空间</a:t>
            </a:r>
          </a:p>
        </p:txBody>
      </p:sp>
      <p:sp>
        <p:nvSpPr>
          <p:cNvPr id="8" name="文本框 7">
            <a:extLst>
              <a:ext uri="{FF2B5EF4-FFF2-40B4-BE49-F238E27FC236}">
                <a16:creationId xmlns:a16="http://schemas.microsoft.com/office/drawing/2014/main" id="{6E3F0B4F-E8AB-BD6D-A5A2-518B73470585}"/>
              </a:ext>
            </a:extLst>
          </p:cNvPr>
          <p:cNvSpPr txBox="1"/>
          <p:nvPr/>
        </p:nvSpPr>
        <p:spPr>
          <a:xfrm>
            <a:off x="912374" y="2517331"/>
            <a:ext cx="11069561" cy="369332"/>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内核在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thread_info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flag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中设置了一个标识来标志进程是否需要重新调度，即重新调度</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need_resched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标识</a:t>
            </a:r>
            <a:endParaRPr lang="en-US" altLang="zh-CN" sz="1800" b="1"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699DC820-EEAE-0DBC-EE24-54E46B03F7DC}"/>
              </a:ext>
            </a:extLst>
          </p:cNvPr>
          <p:cNvPicPr>
            <a:picLocks noChangeAspect="1"/>
          </p:cNvPicPr>
          <p:nvPr/>
        </p:nvPicPr>
        <p:blipFill>
          <a:blip r:embed="rId3"/>
          <a:stretch>
            <a:fillRect/>
          </a:stretch>
        </p:blipFill>
        <p:spPr>
          <a:xfrm>
            <a:off x="2299924" y="2886663"/>
            <a:ext cx="6584584" cy="3567738"/>
          </a:xfrm>
          <a:prstGeom prst="rect">
            <a:avLst/>
          </a:prstGeom>
        </p:spPr>
      </p:pic>
    </p:spTree>
    <p:extLst>
      <p:ext uri="{BB962C8B-B14F-4D97-AF65-F5344CB8AC3E}">
        <p14:creationId xmlns:p14="http://schemas.microsoft.com/office/powerpoint/2010/main" val="692241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67910" y="294181"/>
            <a:ext cx="3111335" cy="369332"/>
          </a:xfrm>
        </p:spPr>
        <p:txBody>
          <a:bodyPr/>
          <a:lstStyle/>
          <a:p>
            <a:r>
              <a:rPr lang="zh-CN" altLang="en-US" dirty="0"/>
              <a:t>调度的时机</a:t>
            </a:r>
          </a:p>
        </p:txBody>
      </p:sp>
      <p:sp>
        <p:nvSpPr>
          <p:cNvPr id="3" name="文本框 2">
            <a:extLst>
              <a:ext uri="{FF2B5EF4-FFF2-40B4-BE49-F238E27FC236}">
                <a16:creationId xmlns:a16="http://schemas.microsoft.com/office/drawing/2014/main" id="{F4CCDE64-03B4-AD64-B356-D5722E87AA23}"/>
              </a:ext>
            </a:extLst>
          </p:cNvPr>
          <p:cNvSpPr txBox="1"/>
          <p:nvPr/>
        </p:nvSpPr>
        <p:spPr>
          <a:xfrm>
            <a:off x="1122439" y="952504"/>
            <a:ext cx="9766431" cy="369332"/>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如果设置</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need_sched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则调用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LOS_Schedule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发起调度，此时，发生用户抢占。</a:t>
            </a:r>
          </a:p>
        </p:txBody>
      </p:sp>
      <p:pic>
        <p:nvPicPr>
          <p:cNvPr id="2" name="图片 1">
            <a:extLst>
              <a:ext uri="{FF2B5EF4-FFF2-40B4-BE49-F238E27FC236}">
                <a16:creationId xmlns:a16="http://schemas.microsoft.com/office/drawing/2014/main" id="{56002646-D3D8-45D7-F549-FA8A26B2B8E8}"/>
              </a:ext>
            </a:extLst>
          </p:cNvPr>
          <p:cNvPicPr>
            <a:picLocks noChangeAspect="1"/>
          </p:cNvPicPr>
          <p:nvPr/>
        </p:nvPicPr>
        <p:blipFill>
          <a:blip r:embed="rId3"/>
          <a:stretch>
            <a:fillRect/>
          </a:stretch>
        </p:blipFill>
        <p:spPr>
          <a:xfrm>
            <a:off x="2227811" y="1321836"/>
            <a:ext cx="7736377" cy="5410621"/>
          </a:xfrm>
          <a:prstGeom prst="rect">
            <a:avLst/>
          </a:prstGeom>
        </p:spPr>
      </p:pic>
    </p:spTree>
    <p:extLst>
      <p:ext uri="{BB962C8B-B14F-4D97-AF65-F5344CB8AC3E}">
        <p14:creationId xmlns:p14="http://schemas.microsoft.com/office/powerpoint/2010/main" val="3133264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00419" y="329685"/>
            <a:ext cx="2590115" cy="355600"/>
          </a:xfrm>
        </p:spPr>
        <p:txBody>
          <a:bodyPr/>
          <a:lstStyle/>
          <a:p>
            <a:r>
              <a:rPr lang="zh-CN" altLang="en-US" dirty="0"/>
              <a:t>基础：任务调度</a:t>
            </a:r>
          </a:p>
        </p:txBody>
      </p:sp>
      <p:sp>
        <p:nvSpPr>
          <p:cNvPr id="3" name="文本框 2">
            <a:extLst>
              <a:ext uri="{FF2B5EF4-FFF2-40B4-BE49-F238E27FC236}">
                <a16:creationId xmlns:a16="http://schemas.microsoft.com/office/drawing/2014/main" id="{2506F6F7-83AA-F3A3-5847-71026EC1873E}"/>
              </a:ext>
            </a:extLst>
          </p:cNvPr>
          <p:cNvSpPr txBox="1"/>
          <p:nvPr/>
        </p:nvSpPr>
        <p:spPr>
          <a:xfrm>
            <a:off x="1019820" y="1613118"/>
            <a:ext cx="9323392" cy="3002745"/>
          </a:xfrm>
          <a:prstGeom prst="rect">
            <a:avLst/>
          </a:prstGeom>
          <a:noFill/>
        </p:spPr>
        <p:txBody>
          <a:bodyPr wrap="square">
            <a:spAutoFit/>
          </a:bodyPr>
          <a:lstStyle/>
          <a:p>
            <a:pPr algn="just">
              <a:lnSpc>
                <a:spcPct val="150000"/>
              </a:lnSpc>
            </a:pPr>
            <a:r>
              <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rPr>
              <a:t>调度</a:t>
            </a:r>
            <a:r>
              <a:rPr lang="zh-CN" altLang="en-US" sz="2800" b="1" kern="100" dirty="0">
                <a:effectLst/>
                <a:latin typeface="等线" panose="02010600030101010101" pitchFamily="2" charset="-122"/>
                <a:ea typeface="等线" panose="02010600030101010101" pitchFamily="2" charset="-122"/>
                <a:cs typeface="Times New Roman" panose="02020603050405020304" pitchFamily="18" charset="0"/>
              </a:rPr>
              <a:t>的逻辑</a:t>
            </a:r>
            <a:endParaRPr lang="en-US" altLang="zh-CN" sz="2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endParaRPr lang="en-US" altLang="zh-CN" sz="2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en-US" b="0" i="0" dirty="0">
                <a:solidFill>
                  <a:srgbClr val="4D4D4D"/>
                </a:solidFill>
                <a:effectLst/>
                <a:latin typeface="-apple-system"/>
              </a:rPr>
              <a:t>进程的数量往往是多于</a:t>
            </a:r>
            <a:r>
              <a:rPr lang="en-US" altLang="zh-CN" b="0" i="0" dirty="0">
                <a:solidFill>
                  <a:srgbClr val="4D4D4D"/>
                </a:solidFill>
                <a:effectLst/>
                <a:latin typeface="-apple-system"/>
              </a:rPr>
              <a:t>CPU</a:t>
            </a:r>
            <a:r>
              <a:rPr lang="zh-CN" altLang="en-US" b="0" i="0" dirty="0">
                <a:solidFill>
                  <a:srgbClr val="4D4D4D"/>
                </a:solidFill>
                <a:effectLst/>
                <a:latin typeface="-apple-system"/>
              </a:rPr>
              <a:t>的个数的</a:t>
            </a:r>
            <a:endParaRPr lang="en-US" altLang="zh-CN" b="0" i="0" dirty="0">
              <a:solidFill>
                <a:srgbClr val="4D4D4D"/>
              </a:solidFill>
              <a:effectLst/>
              <a:latin typeface="-apple-system"/>
            </a:endParaRPr>
          </a:p>
          <a:p>
            <a:pPr algn="just">
              <a:lnSpc>
                <a:spcPct val="150000"/>
              </a:lnSpc>
            </a:pPr>
            <a:r>
              <a:rPr lang="zh-CN" altLang="en-US" b="0" i="0" dirty="0">
                <a:solidFill>
                  <a:srgbClr val="4D4D4D"/>
                </a:solidFill>
                <a:effectLst/>
                <a:latin typeface="-apple-system"/>
              </a:rPr>
              <a:t>从就绪队列中</a:t>
            </a:r>
            <a:r>
              <a:rPr lang="zh-CN" altLang="en-US" b="1" i="0" dirty="0">
                <a:solidFill>
                  <a:srgbClr val="4D4D4D"/>
                </a:solidFill>
                <a:effectLst/>
                <a:latin typeface="-apple-system"/>
              </a:rPr>
              <a:t>按照一定的算法选择一个进程并将</a:t>
            </a:r>
            <a:r>
              <a:rPr lang="en-US" altLang="zh-CN" b="1" i="0" dirty="0">
                <a:solidFill>
                  <a:srgbClr val="4D4D4D"/>
                </a:solidFill>
                <a:effectLst/>
                <a:latin typeface="-apple-system"/>
              </a:rPr>
              <a:t>CPU</a:t>
            </a:r>
            <a:r>
              <a:rPr lang="zh-CN" altLang="en-US" b="1" i="0" dirty="0">
                <a:solidFill>
                  <a:srgbClr val="4D4D4D"/>
                </a:solidFill>
                <a:effectLst/>
                <a:latin typeface="-apple-system"/>
              </a:rPr>
              <a:t>分配给它运行</a:t>
            </a:r>
            <a:r>
              <a:rPr lang="zh-CN" altLang="en-US" b="0" i="0" dirty="0">
                <a:solidFill>
                  <a:srgbClr val="4D4D4D"/>
                </a:solidFill>
                <a:effectLst/>
                <a:latin typeface="-apple-system"/>
              </a:rPr>
              <a:t>，实现进程的并发执行</a:t>
            </a:r>
            <a:r>
              <a:rPr lang="zh-CN" altLang="en-US" dirty="0">
                <a:solidFill>
                  <a:srgbClr val="4D4D4D"/>
                </a:solidFill>
                <a:latin typeface="-apple-system"/>
              </a:rPr>
              <a:t>（</a:t>
            </a:r>
            <a:r>
              <a:rPr lang="zh-CN" altLang="en-US" b="1" kern="100" dirty="0">
                <a:solidFill>
                  <a:srgbClr val="4D4D4D"/>
                </a:solidFill>
                <a:latin typeface="等线" panose="02010600030101010101" pitchFamily="2" charset="-122"/>
                <a:ea typeface="等线" panose="02010600030101010101" pitchFamily="2" charset="-122"/>
                <a:cs typeface="Times New Roman" panose="02020603050405020304" pitchFamily="18" charset="0"/>
              </a:rPr>
              <a:t>多任务系统</a:t>
            </a:r>
            <a:r>
              <a:rPr lang="zh-CN" altLang="en-US" dirty="0">
                <a:solidFill>
                  <a:srgbClr val="4D4D4D"/>
                </a:solidFill>
                <a:latin typeface="-apple-system"/>
              </a:rPr>
              <a:t>）</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pPr algn="just">
              <a:lnSpc>
                <a:spcPct val="150000"/>
              </a:lnSpc>
            </a:pPr>
            <a:r>
              <a:rPr lang="zh-CN" altLang="en-US" dirty="0">
                <a:solidFill>
                  <a:srgbClr val="4D4D4D"/>
                </a:solidFill>
                <a:latin typeface="-apple-system"/>
              </a:rPr>
              <a:t>并行处理技术可以让多个</a:t>
            </a:r>
            <a:r>
              <a:rPr lang="en-US" altLang="zh-CN" dirty="0">
                <a:solidFill>
                  <a:srgbClr val="4D4D4D"/>
                </a:solidFill>
                <a:latin typeface="-apple-system"/>
              </a:rPr>
              <a:t>CPU</a:t>
            </a:r>
            <a:r>
              <a:rPr lang="zh-CN" altLang="en-US" dirty="0">
                <a:solidFill>
                  <a:srgbClr val="4D4D4D"/>
                </a:solidFill>
                <a:latin typeface="-apple-system"/>
              </a:rPr>
              <a:t>同时工作</a:t>
            </a:r>
            <a:r>
              <a:rPr lang="en-US" altLang="zh-CN" dirty="0">
                <a:solidFill>
                  <a:srgbClr val="4D4D4D"/>
                </a:solidFill>
                <a:latin typeface="-apple-system"/>
              </a:rPr>
              <a:t>,</a:t>
            </a:r>
            <a:r>
              <a:rPr lang="zh-CN" altLang="en-US" dirty="0">
                <a:solidFill>
                  <a:srgbClr val="4D4D4D"/>
                </a:solidFill>
                <a:latin typeface="-apple-system"/>
              </a:rPr>
              <a:t>提高计算机系统的效率。</a:t>
            </a:r>
            <a:endParaRPr lang="en-US" altLang="zh-CN" dirty="0">
              <a:solidFill>
                <a:srgbClr val="4D4D4D"/>
              </a:solidFill>
              <a:latin typeface="-apple-system"/>
            </a:endParaRPr>
          </a:p>
        </p:txBody>
      </p:sp>
      <p:sp>
        <p:nvSpPr>
          <p:cNvPr id="5" name="文本框 4">
            <a:extLst>
              <a:ext uri="{FF2B5EF4-FFF2-40B4-BE49-F238E27FC236}">
                <a16:creationId xmlns:a16="http://schemas.microsoft.com/office/drawing/2014/main" id="{A6F00A50-EEFF-0BC0-1A59-0C72F2D45DEB}"/>
              </a:ext>
            </a:extLst>
          </p:cNvPr>
          <p:cNvSpPr txBox="1"/>
          <p:nvPr/>
        </p:nvSpPr>
        <p:spPr>
          <a:xfrm>
            <a:off x="1229119" y="4869757"/>
            <a:ext cx="6107288" cy="465640"/>
          </a:xfrm>
          <a:prstGeom prst="rect">
            <a:avLst/>
          </a:prstGeom>
          <a:noFill/>
        </p:spPr>
        <p:txBody>
          <a:bodyPr wrap="square">
            <a:spAutoFit/>
          </a:bodyPr>
          <a:lstStyle/>
          <a:p>
            <a:pPr algn="just">
              <a:lnSpc>
                <a:spcPct val="150000"/>
              </a:lnSpc>
            </a:pPr>
            <a:r>
              <a:rPr lang="zh-CN" altLang="en-US" sz="1800" b="1" i="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从本质上说，调度属于队列管理。</a:t>
            </a:r>
            <a:endParaRPr lang="zh-CN" altLang="zh-CN" sz="1800" b="1" i="1"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50849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78796" y="283295"/>
            <a:ext cx="3111335" cy="369332"/>
          </a:xfrm>
        </p:spPr>
        <p:txBody>
          <a:bodyPr/>
          <a:lstStyle/>
          <a:p>
            <a:r>
              <a:rPr lang="zh-CN" altLang="en-US" dirty="0"/>
              <a:t>调度的时机</a:t>
            </a:r>
          </a:p>
        </p:txBody>
      </p:sp>
      <p:sp>
        <p:nvSpPr>
          <p:cNvPr id="11" name="文本框 10">
            <a:extLst>
              <a:ext uri="{FF2B5EF4-FFF2-40B4-BE49-F238E27FC236}">
                <a16:creationId xmlns:a16="http://schemas.microsoft.com/office/drawing/2014/main" id="{EE125CD0-8652-9509-3A56-365D099EE748}"/>
              </a:ext>
            </a:extLst>
          </p:cNvPr>
          <p:cNvSpPr txBox="1"/>
          <p:nvPr/>
        </p:nvSpPr>
        <p:spPr>
          <a:xfrm>
            <a:off x="872490" y="3784193"/>
            <a:ext cx="6103620" cy="369332"/>
          </a:xfrm>
          <a:prstGeom prst="rect">
            <a:avLst/>
          </a:prstGeom>
          <a:noFill/>
        </p:spPr>
        <p:txBody>
          <a:bodyPr wrap="square">
            <a:spAutoFit/>
          </a:bodyPr>
          <a:lstStyle/>
          <a:p>
            <a:pPr algn="just"/>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4656174-0674-8686-8D22-25763343635E}"/>
              </a:ext>
            </a:extLst>
          </p:cNvPr>
          <p:cNvSpPr txBox="1"/>
          <p:nvPr/>
        </p:nvSpPr>
        <p:spPr>
          <a:xfrm>
            <a:off x="407614" y="1462087"/>
            <a:ext cx="10911896" cy="4203651"/>
          </a:xfrm>
          <a:prstGeom prst="rect">
            <a:avLst/>
          </a:prstGeom>
          <a:noFill/>
        </p:spPr>
        <p:txBody>
          <a:bodyPr wrap="square">
            <a:spAutoFit/>
          </a:bodyPr>
          <a:lstStyle/>
          <a:p>
            <a:pPr algn="just">
              <a:lnSpc>
                <a:spcPct val="150000"/>
              </a:lnSpc>
            </a:pPr>
            <a:r>
              <a:rPr lang="zh-CN" altLang="zh-CN" dirty="0">
                <a:ea typeface="等线" panose="02010600030101010101" pitchFamily="2" charset="-122"/>
                <a:cs typeface="Times New Roman" panose="02020603050405020304" pitchFamily="18" charset="0"/>
              </a:rPr>
              <a:t>用户抢占更具体的触发条件如下：</a:t>
            </a:r>
          </a:p>
          <a:p>
            <a:pPr marL="342900" lvl="0" indent="-342900" algn="just">
              <a:lnSpc>
                <a:spcPct val="150000"/>
              </a:lnSpc>
              <a:buFont typeface="+mj-lt"/>
              <a:buAutoNum type="arabicPeriod"/>
            </a:pPr>
            <a:r>
              <a:rPr lang="zh-CN" altLang="zh-CN" dirty="0">
                <a:highlight>
                  <a:srgbClr val="FFFF00"/>
                </a:highlight>
                <a:ea typeface="等线" panose="02010600030101010101" pitchFamily="2" charset="-122"/>
                <a:cs typeface="Times New Roman" panose="02020603050405020304" pitchFamily="18" charset="0"/>
              </a:rPr>
              <a:t>时钟中断</a:t>
            </a:r>
            <a:r>
              <a:rPr lang="zh-CN" altLang="zh-CN" dirty="0">
                <a:ea typeface="等线" panose="02010600030101010101" pitchFamily="2" charset="-122"/>
                <a:cs typeface="Times New Roman" panose="02020603050405020304" pitchFamily="18" charset="0"/>
              </a:rPr>
              <a:t>处理例程检查当前任务的时间片，当任务的时间片消耗完时，</a:t>
            </a:r>
            <a:r>
              <a:rPr lang="en-US" altLang="zh-CN" dirty="0" err="1">
                <a:ea typeface="等线" panose="02010600030101010101" pitchFamily="2" charset="-122"/>
                <a:cs typeface="Times New Roman" panose="02020603050405020304" pitchFamily="18" charset="0"/>
              </a:rPr>
              <a:t>scheduler_tick</a:t>
            </a:r>
            <a:r>
              <a:rPr lang="en-US" altLang="zh-CN" dirty="0">
                <a:ea typeface="等线" panose="02010600030101010101" pitchFamily="2" charset="-122"/>
                <a:cs typeface="Times New Roman" panose="02020603050405020304" pitchFamily="18" charset="0"/>
              </a:rPr>
              <a:t>()</a:t>
            </a:r>
            <a:r>
              <a:rPr lang="zh-CN" altLang="zh-CN" dirty="0">
                <a:ea typeface="等线" panose="02010600030101010101" pitchFamily="2" charset="-122"/>
                <a:cs typeface="Times New Roman" panose="02020603050405020304" pitchFamily="18" charset="0"/>
              </a:rPr>
              <a:t>函数就会设置</a:t>
            </a:r>
            <a:r>
              <a:rPr lang="en-US" altLang="zh-CN" dirty="0" err="1">
                <a:ea typeface="等线" panose="02010600030101010101" pitchFamily="2" charset="-122"/>
                <a:cs typeface="Times New Roman" panose="02020603050405020304" pitchFamily="18" charset="0"/>
              </a:rPr>
              <a:t>need_resched</a:t>
            </a:r>
            <a:r>
              <a:rPr lang="zh-CN" altLang="zh-CN" dirty="0">
                <a:ea typeface="等线" panose="02010600030101010101" pitchFamily="2" charset="-122"/>
                <a:cs typeface="Times New Roman" panose="02020603050405020304" pitchFamily="18" charset="0"/>
              </a:rPr>
              <a:t>标志；</a:t>
            </a:r>
          </a:p>
          <a:p>
            <a:pPr marL="342900" lvl="0" indent="-342900" algn="just">
              <a:lnSpc>
                <a:spcPct val="150000"/>
              </a:lnSpc>
              <a:buFont typeface="+mj-lt"/>
              <a:buAutoNum type="arabicPeriod"/>
            </a:pPr>
            <a:r>
              <a:rPr lang="zh-CN" altLang="zh-CN" dirty="0">
                <a:ea typeface="等线" panose="02010600030101010101" pitchFamily="2" charset="-122"/>
                <a:cs typeface="Times New Roman" panose="02020603050405020304" pitchFamily="18" charset="0"/>
              </a:rPr>
              <a:t>信号量、等待队列、</a:t>
            </a:r>
            <a:r>
              <a:rPr lang="en-US" altLang="zh-CN" dirty="0">
                <a:ea typeface="等线" panose="02010600030101010101" pitchFamily="2" charset="-122"/>
                <a:cs typeface="Times New Roman" panose="02020603050405020304" pitchFamily="18" charset="0"/>
              </a:rPr>
              <a:t>completion</a:t>
            </a:r>
            <a:r>
              <a:rPr lang="zh-CN" altLang="zh-CN" dirty="0">
                <a:ea typeface="等线" panose="02010600030101010101" pitchFamily="2" charset="-122"/>
                <a:cs typeface="Times New Roman" panose="02020603050405020304" pitchFamily="18" charset="0"/>
              </a:rPr>
              <a:t>等机制唤醒时都是基于</a:t>
            </a:r>
            <a:r>
              <a:rPr lang="en-US" altLang="zh-CN" dirty="0" err="1">
                <a:ea typeface="等线" panose="02010600030101010101" pitchFamily="2" charset="-122"/>
                <a:cs typeface="Times New Roman" panose="02020603050405020304" pitchFamily="18" charset="0"/>
              </a:rPr>
              <a:t>waitqueue</a:t>
            </a:r>
            <a:r>
              <a:rPr lang="zh-CN" altLang="zh-CN" dirty="0">
                <a:ea typeface="等线" panose="02010600030101010101" pitchFamily="2" charset="-122"/>
                <a:cs typeface="Times New Roman" panose="02020603050405020304" pitchFamily="18" charset="0"/>
              </a:rPr>
              <a:t>的，而</a:t>
            </a:r>
            <a:r>
              <a:rPr lang="en-US" altLang="zh-CN" dirty="0" err="1">
                <a:ea typeface="等线" panose="02010600030101010101" pitchFamily="2" charset="-122"/>
                <a:cs typeface="Times New Roman" panose="02020603050405020304" pitchFamily="18" charset="0"/>
              </a:rPr>
              <a:t>waitqueue</a:t>
            </a:r>
            <a:r>
              <a:rPr lang="zh-CN" altLang="zh-CN" dirty="0">
                <a:ea typeface="等线" panose="02010600030101010101" pitchFamily="2" charset="-122"/>
                <a:cs typeface="Times New Roman" panose="02020603050405020304" pitchFamily="18" charset="0"/>
              </a:rPr>
              <a:t>的唤醒函数为</a:t>
            </a:r>
            <a:r>
              <a:rPr lang="en-US" altLang="zh-CN" dirty="0" err="1">
                <a:ea typeface="等线" panose="02010600030101010101" pitchFamily="2" charset="-122"/>
                <a:cs typeface="Times New Roman" panose="02020603050405020304" pitchFamily="18" charset="0"/>
              </a:rPr>
              <a:t>default_wake_function</a:t>
            </a:r>
            <a:r>
              <a:rPr lang="zh-CN" altLang="zh-CN" dirty="0">
                <a:ea typeface="等线" panose="02010600030101010101" pitchFamily="2" charset="-122"/>
                <a:cs typeface="Times New Roman" panose="02020603050405020304" pitchFamily="18" charset="0"/>
              </a:rPr>
              <a:t>，其调用</a:t>
            </a:r>
            <a:r>
              <a:rPr lang="en-US" altLang="zh-CN" dirty="0" err="1">
                <a:ea typeface="等线" panose="02010600030101010101" pitchFamily="2" charset="-122"/>
                <a:cs typeface="Times New Roman" panose="02020603050405020304" pitchFamily="18" charset="0"/>
              </a:rPr>
              <a:t>try_to_wake_up</a:t>
            </a:r>
            <a:r>
              <a:rPr lang="zh-CN" altLang="zh-CN" dirty="0">
                <a:ea typeface="等线" panose="02010600030101010101" pitchFamily="2" charset="-122"/>
                <a:cs typeface="Times New Roman" panose="02020603050405020304" pitchFamily="18" charset="0"/>
              </a:rPr>
              <a:t>将被唤醒的任务更改为就绪状态并设置</a:t>
            </a:r>
            <a:r>
              <a:rPr lang="en-US" altLang="zh-CN" dirty="0" err="1">
                <a:ea typeface="等线" panose="02010600030101010101" pitchFamily="2" charset="-122"/>
                <a:cs typeface="Times New Roman" panose="02020603050405020304" pitchFamily="18" charset="0"/>
              </a:rPr>
              <a:t>need_resched</a:t>
            </a:r>
            <a:r>
              <a:rPr lang="zh-CN" altLang="zh-CN" dirty="0">
                <a:ea typeface="等线" panose="02010600030101010101" pitchFamily="2" charset="-122"/>
                <a:cs typeface="Times New Roman" panose="02020603050405020304" pitchFamily="18" charset="0"/>
              </a:rPr>
              <a:t>标志。</a:t>
            </a:r>
          </a:p>
          <a:p>
            <a:pPr marL="342900" lvl="0" indent="-342900" algn="just">
              <a:lnSpc>
                <a:spcPct val="150000"/>
              </a:lnSpc>
              <a:buFont typeface="+mj-lt"/>
              <a:buAutoNum type="arabicPeriod"/>
            </a:pPr>
            <a:r>
              <a:rPr lang="zh-CN" altLang="zh-CN" dirty="0">
                <a:ea typeface="等线" panose="02010600030101010101" pitchFamily="2" charset="-122"/>
                <a:cs typeface="Times New Roman" panose="02020603050405020304" pitchFamily="18" charset="0"/>
              </a:rPr>
              <a:t>设置用户进程的</a:t>
            </a:r>
            <a:r>
              <a:rPr lang="en-US" altLang="zh-CN" dirty="0">
                <a:ea typeface="等线" panose="02010600030101010101" pitchFamily="2" charset="-122"/>
                <a:cs typeface="Times New Roman" panose="02020603050405020304" pitchFamily="18" charset="0"/>
              </a:rPr>
              <a:t>nice</a:t>
            </a:r>
            <a:r>
              <a:rPr lang="zh-CN" altLang="zh-CN" dirty="0">
                <a:ea typeface="等线" panose="02010600030101010101" pitchFamily="2" charset="-122"/>
                <a:cs typeface="Times New Roman" panose="02020603050405020304" pitchFamily="18" charset="0"/>
              </a:rPr>
              <a:t>值时，可能会使高优先级的任务进入就绪状态；</a:t>
            </a:r>
          </a:p>
          <a:p>
            <a:pPr marL="342900" lvl="0" indent="-342900" algn="just">
              <a:lnSpc>
                <a:spcPct val="150000"/>
              </a:lnSpc>
              <a:buFont typeface="+mj-lt"/>
              <a:buAutoNum type="arabicPeriod"/>
            </a:pPr>
            <a:r>
              <a:rPr lang="zh-CN" altLang="zh-CN" dirty="0">
                <a:ea typeface="等线" panose="02010600030101010101" pitchFamily="2" charset="-122"/>
                <a:cs typeface="Times New Roman" panose="02020603050405020304" pitchFamily="18" charset="0"/>
              </a:rPr>
              <a:t>改变任务的优先级时，可能会使高优先级的任务进入就绪状态；</a:t>
            </a:r>
          </a:p>
          <a:p>
            <a:pPr marL="342900" lvl="0" indent="-342900" algn="just">
              <a:lnSpc>
                <a:spcPct val="150000"/>
              </a:lnSpc>
              <a:buFont typeface="+mj-lt"/>
              <a:buAutoNum type="arabicPeriod"/>
            </a:pPr>
            <a:r>
              <a:rPr lang="zh-CN" altLang="zh-CN" dirty="0">
                <a:ea typeface="等线" panose="02010600030101010101" pitchFamily="2" charset="-122"/>
                <a:cs typeface="Times New Roman" panose="02020603050405020304" pitchFamily="18" charset="0"/>
              </a:rPr>
              <a:t>新建一个任务时，可能会使高优先级的任务进入就绪状态；</a:t>
            </a:r>
          </a:p>
          <a:p>
            <a:pPr marL="342900" lvl="0" indent="-342900" algn="just">
              <a:lnSpc>
                <a:spcPct val="150000"/>
              </a:lnSpc>
              <a:buFont typeface="+mj-lt"/>
              <a:buAutoNum type="arabicPeriod"/>
            </a:pPr>
            <a:r>
              <a:rPr lang="zh-CN" altLang="zh-CN" dirty="0">
                <a:ea typeface="等线" panose="02010600030101010101" pitchFamily="2" charset="-122"/>
                <a:cs typeface="Times New Roman" panose="02020603050405020304" pitchFamily="18" charset="0"/>
              </a:rPr>
              <a:t>对</a:t>
            </a:r>
            <a:r>
              <a:rPr lang="en-US" altLang="zh-CN" dirty="0">
                <a:ea typeface="等线" panose="02010600030101010101" pitchFamily="2" charset="-122"/>
                <a:cs typeface="Times New Roman" panose="02020603050405020304" pitchFamily="18" charset="0"/>
              </a:rPr>
              <a:t>CPU(SMP)</a:t>
            </a:r>
            <a:r>
              <a:rPr lang="zh-CN" altLang="zh-CN" dirty="0">
                <a:ea typeface="等线" panose="02010600030101010101" pitchFamily="2" charset="-122"/>
                <a:cs typeface="Times New Roman" panose="02020603050405020304" pitchFamily="18" charset="0"/>
              </a:rPr>
              <a:t>进行负载均衡时，当前任务可能需要放到另外一个</a:t>
            </a:r>
            <a:r>
              <a:rPr lang="en-US" altLang="zh-CN" dirty="0">
                <a:ea typeface="等线" panose="02010600030101010101" pitchFamily="2" charset="-122"/>
                <a:cs typeface="Times New Roman" panose="02020603050405020304" pitchFamily="18" charset="0"/>
              </a:rPr>
              <a:t>CPU</a:t>
            </a:r>
            <a:r>
              <a:rPr lang="zh-CN" altLang="zh-CN" dirty="0">
                <a:ea typeface="等线" panose="02010600030101010101" pitchFamily="2" charset="-122"/>
                <a:cs typeface="Times New Roman" panose="02020603050405020304" pitchFamily="18" charset="0"/>
              </a:rPr>
              <a:t>上运行</a:t>
            </a:r>
          </a:p>
        </p:txBody>
      </p:sp>
    </p:spTree>
    <p:extLst>
      <p:ext uri="{BB962C8B-B14F-4D97-AF65-F5344CB8AC3E}">
        <p14:creationId xmlns:p14="http://schemas.microsoft.com/office/powerpoint/2010/main" val="1706921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59053" y="234309"/>
            <a:ext cx="3111335" cy="369332"/>
          </a:xfrm>
        </p:spPr>
        <p:txBody>
          <a:bodyPr/>
          <a:lstStyle/>
          <a:p>
            <a:r>
              <a:rPr lang="zh-CN" altLang="en-US" dirty="0"/>
              <a:t>调度的时机</a:t>
            </a:r>
          </a:p>
        </p:txBody>
      </p:sp>
      <p:sp>
        <p:nvSpPr>
          <p:cNvPr id="3" name="文本框 2">
            <a:extLst>
              <a:ext uri="{FF2B5EF4-FFF2-40B4-BE49-F238E27FC236}">
                <a16:creationId xmlns:a16="http://schemas.microsoft.com/office/drawing/2014/main" id="{F4CCDE64-03B4-AD64-B356-D5722E87AA23}"/>
              </a:ext>
            </a:extLst>
          </p:cNvPr>
          <p:cNvSpPr txBox="1"/>
          <p:nvPr/>
        </p:nvSpPr>
        <p:spPr>
          <a:xfrm>
            <a:off x="1122439" y="1322747"/>
            <a:ext cx="9766431" cy="1354217"/>
          </a:xfrm>
          <a:prstGeom prst="rect">
            <a:avLst/>
          </a:prstGeom>
          <a:noFill/>
        </p:spPr>
        <p:txBody>
          <a:bodyPr wrap="square">
            <a:spAutoFit/>
          </a:bodyPr>
          <a:lstStyle/>
          <a:p>
            <a:pPr algn="just"/>
            <a:r>
              <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rPr>
              <a:t>内核抢占</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就是指一个在内核态运行的进程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可能在执行内核函数期间被另一个进程取代。</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Wingdings" panose="05000000000000000000" pitchFamily="2" charset="2"/>
              <a:buChar char="n"/>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内核重新开启内核抢占时使用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preempt_schedule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检查内核抢占</a:t>
            </a:r>
          </a:p>
          <a:p>
            <a:pPr marL="342900" lvl="0" indent="-342900" algn="just">
              <a:buFont typeface="Wingdings" panose="05000000000000000000" pitchFamily="2" charset="2"/>
              <a:buChar char="n"/>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中断之后返回内核态时通过</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preempt_schedule_irq</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触发内核抢占</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026E1694-07A7-DA25-2DF5-6184DFB36CCB}"/>
              </a:ext>
            </a:extLst>
          </p:cNvPr>
          <p:cNvSpPr txBox="1"/>
          <p:nvPr/>
        </p:nvSpPr>
        <p:spPr>
          <a:xfrm>
            <a:off x="1122439" y="2954383"/>
            <a:ext cx="9232523" cy="2585323"/>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在支持内核抢占的系统中，某些特例下是</a:t>
            </a:r>
            <a:r>
              <a:rPr lang="zh-CN" altLang="zh-CN" sz="1800" kern="100" dirty="0">
                <a:effectLst/>
                <a:highlight>
                  <a:srgbClr val="FFFF00"/>
                </a:highlight>
                <a:latin typeface="等线" panose="02010600030101010101" pitchFamily="2" charset="-122"/>
                <a:ea typeface="等线" panose="02010600030101010101" pitchFamily="2" charset="-122"/>
                <a:cs typeface="Times New Roman" panose="02020603050405020304" pitchFamily="18" charset="0"/>
              </a:rPr>
              <a:t>不允许</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内核抢占的：</a:t>
            </a:r>
          </a:p>
          <a:p>
            <a:pPr algn="just"/>
            <a:r>
              <a:rPr lang="en-US"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内核正进行中断处理。进程调度函数</a:t>
            </a:r>
            <a:r>
              <a:rPr lang="en-US"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schedule()</a:t>
            </a:r>
            <a:r>
              <a:rPr lang="zh-CN"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会对此作出判断，如果是在中断中调用，会打印出错信息。</a:t>
            </a:r>
          </a:p>
          <a:p>
            <a:pPr algn="just"/>
            <a:r>
              <a:rPr lang="en-US"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内核正在进行中断上下文的</a:t>
            </a:r>
            <a:r>
              <a:rPr lang="en-US"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Bottom Half(</a:t>
            </a:r>
            <a:r>
              <a:rPr lang="zh-CN"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中断的底半部</a:t>
            </a:r>
            <a:r>
              <a:rPr lang="en-US"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处理。硬件中断返回前会执行软中断，此时仍然处于中断上下文中。</a:t>
            </a:r>
          </a:p>
          <a:p>
            <a:pPr algn="just"/>
            <a:r>
              <a:rPr lang="en-US"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进程正持有</a:t>
            </a:r>
            <a:r>
              <a:rPr lang="en-US"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spinlock</a:t>
            </a:r>
            <a:r>
              <a:rPr lang="zh-CN"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自旋锁、</a:t>
            </a:r>
            <a:r>
              <a:rPr lang="en-US" altLang="zh-CN" sz="1800" kern="100" dirty="0" err="1">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writelock</a:t>
            </a:r>
            <a:r>
              <a:rPr lang="en-US"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readlock</a:t>
            </a:r>
            <a:r>
              <a:rPr lang="zh-CN"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读写锁等，当持有这些锁时，不应该被抢占，否则由于抢占将导致其他</a:t>
            </a:r>
            <a:r>
              <a:rPr lang="en-US"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CPU</a:t>
            </a:r>
            <a:r>
              <a:rPr lang="zh-CN"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长期不能获得锁而死等。</a:t>
            </a:r>
          </a:p>
          <a:p>
            <a:pPr algn="just"/>
            <a:r>
              <a:rPr lang="en-US"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内核正在执行调度程序</a:t>
            </a:r>
            <a:r>
              <a:rPr lang="en-US"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Scheduler</a:t>
            </a:r>
            <a:r>
              <a:rPr lang="zh-CN" altLang="zh-CN" sz="1800" kern="100" dirty="0">
                <a:solidFill>
                  <a:schemeClr val="bg1">
                    <a:lumMod val="65000"/>
                  </a:schemeClr>
                </a:solidFill>
                <a:effectLst/>
                <a:latin typeface="等线" panose="02010600030101010101" pitchFamily="2" charset="-122"/>
                <a:ea typeface="等线" panose="02010600030101010101" pitchFamily="2" charset="-122"/>
                <a:cs typeface="Times New Roman" panose="02020603050405020304" pitchFamily="18" charset="0"/>
              </a:rPr>
              <a:t>。抢占的原因就是为了进行新的调度，没有理由将调度程序抢占掉再运行调度程序。</a:t>
            </a:r>
          </a:p>
        </p:txBody>
      </p:sp>
    </p:spTree>
    <p:extLst>
      <p:ext uri="{BB962C8B-B14F-4D97-AF65-F5344CB8AC3E}">
        <p14:creationId xmlns:p14="http://schemas.microsoft.com/office/powerpoint/2010/main" val="1333818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14296002-76B1-48B8-CAC0-CB6E6C85F2E0}"/>
              </a:ext>
            </a:extLst>
          </p:cNvPr>
          <p:cNvSpPr>
            <a:spLocks noGrp="1"/>
          </p:cNvSpPr>
          <p:nvPr>
            <p:ph type="body" sz="quarter" idx="10"/>
          </p:nvPr>
        </p:nvSpPr>
        <p:spPr>
          <a:xfrm>
            <a:off x="362566" y="299727"/>
            <a:ext cx="2590115" cy="355600"/>
          </a:xfrm>
        </p:spPr>
        <p:txBody>
          <a:bodyPr/>
          <a:lstStyle/>
          <a:p>
            <a:r>
              <a:rPr lang="zh-CN" altLang="en-US" dirty="0"/>
              <a:t>调度的时机</a:t>
            </a:r>
          </a:p>
          <a:p>
            <a:endParaRPr lang="zh-CN" altLang="en-US" dirty="0"/>
          </a:p>
        </p:txBody>
      </p:sp>
      <p:sp>
        <p:nvSpPr>
          <p:cNvPr id="19" name="文本框 18">
            <a:extLst>
              <a:ext uri="{FF2B5EF4-FFF2-40B4-BE49-F238E27FC236}">
                <a16:creationId xmlns:a16="http://schemas.microsoft.com/office/drawing/2014/main" id="{37402E97-78A0-B00E-F946-0933CE999B66}"/>
              </a:ext>
            </a:extLst>
          </p:cNvPr>
          <p:cNvSpPr txBox="1"/>
          <p:nvPr/>
        </p:nvSpPr>
        <p:spPr>
          <a:xfrm>
            <a:off x="1013254" y="1199800"/>
            <a:ext cx="10132541" cy="1477328"/>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为保证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Linux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内核在以上情况下不会被抢占，抢占式内核使用了一个变量</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preempt_count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，称为内核抢占计数。这一变量被设置在进程的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thread_info</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结构中。</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每当内核要进入以上几种状态时，变量</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preempt_count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就加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，指示内核不允许抢占。每当内核从以上几种状态退出时，变量</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preempt_count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就减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，同时进行可抢占的判断与调度。</a:t>
            </a:r>
          </a:p>
        </p:txBody>
      </p:sp>
      <p:pic>
        <p:nvPicPr>
          <p:cNvPr id="20" name="图片 19">
            <a:extLst>
              <a:ext uri="{FF2B5EF4-FFF2-40B4-BE49-F238E27FC236}">
                <a16:creationId xmlns:a16="http://schemas.microsoft.com/office/drawing/2014/main" id="{0114EEE1-9D05-F12B-4E32-675DDD9FFF74}"/>
              </a:ext>
            </a:extLst>
          </p:cNvPr>
          <p:cNvPicPr>
            <a:picLocks noChangeAspect="1"/>
          </p:cNvPicPr>
          <p:nvPr/>
        </p:nvPicPr>
        <p:blipFill>
          <a:blip r:embed="rId2"/>
          <a:stretch>
            <a:fillRect/>
          </a:stretch>
        </p:blipFill>
        <p:spPr>
          <a:xfrm>
            <a:off x="2952681" y="2644346"/>
            <a:ext cx="6055420" cy="3961763"/>
          </a:xfrm>
          <a:prstGeom prst="rect">
            <a:avLst/>
          </a:prstGeom>
        </p:spPr>
      </p:pic>
    </p:spTree>
    <p:extLst>
      <p:ext uri="{BB962C8B-B14F-4D97-AF65-F5344CB8AC3E}">
        <p14:creationId xmlns:p14="http://schemas.microsoft.com/office/powerpoint/2010/main" val="3396338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14296002-76B1-48B8-CAC0-CB6E6C85F2E0}"/>
              </a:ext>
            </a:extLst>
          </p:cNvPr>
          <p:cNvSpPr>
            <a:spLocks noGrp="1"/>
          </p:cNvSpPr>
          <p:nvPr>
            <p:ph type="body" sz="quarter" idx="10"/>
          </p:nvPr>
        </p:nvSpPr>
        <p:spPr>
          <a:xfrm>
            <a:off x="282062" y="275256"/>
            <a:ext cx="2590115" cy="355600"/>
          </a:xfrm>
        </p:spPr>
        <p:txBody>
          <a:bodyPr/>
          <a:lstStyle/>
          <a:p>
            <a:r>
              <a:rPr lang="zh-CN" altLang="en-US" dirty="0"/>
              <a:t>调度的时机</a:t>
            </a:r>
          </a:p>
        </p:txBody>
      </p:sp>
      <p:sp>
        <p:nvSpPr>
          <p:cNvPr id="3" name="文本框 2">
            <a:extLst>
              <a:ext uri="{FF2B5EF4-FFF2-40B4-BE49-F238E27FC236}">
                <a16:creationId xmlns:a16="http://schemas.microsoft.com/office/drawing/2014/main" id="{6BA817BA-1074-166B-C6FB-E11EBEFE888B}"/>
              </a:ext>
            </a:extLst>
          </p:cNvPr>
          <p:cNvSpPr txBox="1"/>
          <p:nvPr/>
        </p:nvSpPr>
        <p:spPr>
          <a:xfrm>
            <a:off x="1124464" y="1321311"/>
            <a:ext cx="8773298" cy="923330"/>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首先必须设置了</a:t>
            </a:r>
            <a:r>
              <a:rPr lang="en-US" altLang="zh-CN" sz="1800" b="1" dirty="0">
                <a:effectLst/>
                <a:latin typeface="等线" panose="02010600030101010101" pitchFamily="2" charset="-122"/>
                <a:ea typeface="等线" panose="02010600030101010101" pitchFamily="2" charset="-122"/>
                <a:cs typeface="Times New Roman" panose="02020603050405020304" pitchFamily="18" charset="0"/>
              </a:rPr>
              <a:t>INT_PEND_RESCH</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标识来通知内核有进程在等待得到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然后会在判断抢占计数器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preempt_count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是否为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这个工作往往通过</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OsPreemptable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或者其相关来实现</a:t>
            </a:r>
          </a:p>
        </p:txBody>
      </p:sp>
      <p:pic>
        <p:nvPicPr>
          <p:cNvPr id="5" name="图片 4">
            <a:extLst>
              <a:ext uri="{FF2B5EF4-FFF2-40B4-BE49-F238E27FC236}">
                <a16:creationId xmlns:a16="http://schemas.microsoft.com/office/drawing/2014/main" id="{37615DAC-CD9B-931E-E506-B3E56DB048C0}"/>
              </a:ext>
            </a:extLst>
          </p:cNvPr>
          <p:cNvPicPr>
            <a:picLocks noChangeAspect="1"/>
          </p:cNvPicPr>
          <p:nvPr/>
        </p:nvPicPr>
        <p:blipFill>
          <a:blip r:embed="rId2"/>
          <a:stretch>
            <a:fillRect/>
          </a:stretch>
        </p:blipFill>
        <p:spPr>
          <a:xfrm>
            <a:off x="1124464" y="2527150"/>
            <a:ext cx="6193761" cy="2526763"/>
          </a:xfrm>
          <a:prstGeom prst="rect">
            <a:avLst/>
          </a:prstGeom>
        </p:spPr>
      </p:pic>
      <p:pic>
        <p:nvPicPr>
          <p:cNvPr id="7" name="图片 6">
            <a:extLst>
              <a:ext uri="{FF2B5EF4-FFF2-40B4-BE49-F238E27FC236}">
                <a16:creationId xmlns:a16="http://schemas.microsoft.com/office/drawing/2014/main" id="{2634F266-9010-975E-B342-BFB176D4E9ED}"/>
              </a:ext>
            </a:extLst>
          </p:cNvPr>
          <p:cNvPicPr>
            <a:picLocks noChangeAspect="1"/>
          </p:cNvPicPr>
          <p:nvPr/>
        </p:nvPicPr>
        <p:blipFill>
          <a:blip r:embed="rId3"/>
          <a:stretch>
            <a:fillRect/>
          </a:stretch>
        </p:blipFill>
        <p:spPr>
          <a:xfrm>
            <a:off x="6485267" y="2527150"/>
            <a:ext cx="5369993" cy="3087746"/>
          </a:xfrm>
          <a:prstGeom prst="rect">
            <a:avLst/>
          </a:prstGeom>
        </p:spPr>
      </p:pic>
    </p:spTree>
    <p:extLst>
      <p:ext uri="{BB962C8B-B14F-4D97-AF65-F5344CB8AC3E}">
        <p14:creationId xmlns:p14="http://schemas.microsoft.com/office/powerpoint/2010/main" val="2083512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E54F154-04CA-27EB-987D-78F94AE4B8EF}"/>
              </a:ext>
            </a:extLst>
          </p:cNvPr>
          <p:cNvSpPr>
            <a:spLocks noGrp="1"/>
          </p:cNvSpPr>
          <p:nvPr>
            <p:ph type="body" sz="quarter" idx="10"/>
          </p:nvPr>
        </p:nvSpPr>
        <p:spPr>
          <a:xfrm>
            <a:off x="216748" y="283927"/>
            <a:ext cx="2590115" cy="355600"/>
          </a:xfrm>
        </p:spPr>
        <p:txBody>
          <a:bodyPr/>
          <a:lstStyle/>
          <a:p>
            <a:r>
              <a:rPr lang="zh-CN" altLang="en-US" dirty="0"/>
              <a:t>调度的实现</a:t>
            </a:r>
          </a:p>
        </p:txBody>
      </p:sp>
      <p:grpSp>
        <p:nvGrpSpPr>
          <p:cNvPr id="47" name="组合 46">
            <a:extLst>
              <a:ext uri="{FF2B5EF4-FFF2-40B4-BE49-F238E27FC236}">
                <a16:creationId xmlns:a16="http://schemas.microsoft.com/office/drawing/2014/main" id="{1A89A27D-117B-0CA6-0B92-741A6DC13B5C}"/>
              </a:ext>
            </a:extLst>
          </p:cNvPr>
          <p:cNvGrpSpPr/>
          <p:nvPr/>
        </p:nvGrpSpPr>
        <p:grpSpPr>
          <a:xfrm>
            <a:off x="2026318" y="2471868"/>
            <a:ext cx="3798000" cy="732782"/>
            <a:chOff x="6823968" y="723491"/>
            <a:chExt cx="3798000" cy="732782"/>
          </a:xfrm>
        </p:grpSpPr>
        <p:sp>
          <p:nvSpPr>
            <p:cNvPr id="48" name="文本框 47">
              <a:extLst>
                <a:ext uri="{FF2B5EF4-FFF2-40B4-BE49-F238E27FC236}">
                  <a16:creationId xmlns:a16="http://schemas.microsoft.com/office/drawing/2014/main" id="{6DF5C612-D967-6E98-BAE0-F0BEF3B18021}"/>
                </a:ext>
              </a:extLst>
            </p:cNvPr>
            <p:cNvSpPr txBox="1"/>
            <p:nvPr/>
          </p:nvSpPr>
          <p:spPr>
            <a:xfrm>
              <a:off x="7565045" y="812926"/>
              <a:ext cx="20218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Microsoft YaHei"/>
                  <a:ea typeface="Microsoft YaHei"/>
                  <a:cs typeface="+mn-ea"/>
                </a:rPr>
                <a:t>调度时机</a:t>
              </a:r>
            </a:p>
          </p:txBody>
        </p:sp>
        <p:cxnSp>
          <p:nvCxnSpPr>
            <p:cNvPr id="49" name="直接连接符 48">
              <a:extLst>
                <a:ext uri="{FF2B5EF4-FFF2-40B4-BE49-F238E27FC236}">
                  <a16:creationId xmlns:a16="http://schemas.microsoft.com/office/drawing/2014/main" id="{5410D90E-34E3-63AD-2E61-5FF5F38BFF09}"/>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097669D-4ABB-B66D-6421-6F38DAB67373}"/>
                </a:ext>
              </a:extLst>
            </p:cNvPr>
            <p:cNvGrpSpPr/>
            <p:nvPr/>
          </p:nvGrpSpPr>
          <p:grpSpPr>
            <a:xfrm>
              <a:off x="6880535" y="723491"/>
              <a:ext cx="817163" cy="732782"/>
              <a:chOff x="7575067" y="723491"/>
              <a:chExt cx="817163" cy="732782"/>
            </a:xfrm>
          </p:grpSpPr>
          <p:sp>
            <p:nvSpPr>
              <p:cNvPr id="51" name="文本框 50">
                <a:extLst>
                  <a:ext uri="{FF2B5EF4-FFF2-40B4-BE49-F238E27FC236}">
                    <a16:creationId xmlns:a16="http://schemas.microsoft.com/office/drawing/2014/main" id="{4AE45799-6BA9-20DD-6BA9-C37C9FCBC8E0}"/>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52" name="文本框 51">
                <a:extLst>
                  <a:ext uri="{FF2B5EF4-FFF2-40B4-BE49-F238E27FC236}">
                    <a16:creationId xmlns:a16="http://schemas.microsoft.com/office/drawing/2014/main" id="{9E3B094B-66EE-A469-5856-D96BBEFE8123}"/>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53" name="组合 52">
            <a:extLst>
              <a:ext uri="{FF2B5EF4-FFF2-40B4-BE49-F238E27FC236}">
                <a16:creationId xmlns:a16="http://schemas.microsoft.com/office/drawing/2014/main" id="{C9CB6633-6877-80BE-F181-D6BB22EBFF75}"/>
              </a:ext>
            </a:extLst>
          </p:cNvPr>
          <p:cNvGrpSpPr/>
          <p:nvPr/>
        </p:nvGrpSpPr>
        <p:grpSpPr>
          <a:xfrm>
            <a:off x="2524176" y="3331852"/>
            <a:ext cx="3798000" cy="732782"/>
            <a:chOff x="7068620" y="1668314"/>
            <a:chExt cx="3798000" cy="732782"/>
          </a:xfrm>
        </p:grpSpPr>
        <p:sp>
          <p:nvSpPr>
            <p:cNvPr id="54" name="文本框 53">
              <a:extLst>
                <a:ext uri="{FF2B5EF4-FFF2-40B4-BE49-F238E27FC236}">
                  <a16:creationId xmlns:a16="http://schemas.microsoft.com/office/drawing/2014/main" id="{AF83B01E-40D8-417B-62DF-7F23163CA14D}"/>
                </a:ext>
              </a:extLst>
            </p:cNvPr>
            <p:cNvSpPr txBox="1"/>
            <p:nvPr/>
          </p:nvSpPr>
          <p:spPr>
            <a:xfrm>
              <a:off x="7870493" y="1761539"/>
              <a:ext cx="2021840" cy="461665"/>
            </a:xfrm>
            <a:prstGeom prst="rect">
              <a:avLst/>
            </a:prstGeom>
            <a:noFill/>
          </p:spPr>
          <p:txBody>
            <a:bodyPr wrap="square" rtlCol="0">
              <a:spAutoFit/>
            </a:bodyPr>
            <a:lstStyle/>
            <a:p>
              <a:pPr>
                <a:defRPr/>
              </a:pPr>
              <a:r>
                <a:rPr lang="zh-CN" altLang="en-US" sz="2400" b="1" dirty="0">
                  <a:solidFill>
                    <a:srgbClr val="FF0000"/>
                  </a:solidFill>
                  <a:latin typeface="Microsoft YaHei"/>
                  <a:ea typeface="Microsoft YaHei"/>
                  <a:cs typeface="+mn-ea"/>
                </a:rPr>
                <a:t>调度策略</a:t>
              </a:r>
            </a:p>
          </p:txBody>
        </p:sp>
        <p:cxnSp>
          <p:nvCxnSpPr>
            <p:cNvPr id="55" name="直接连接符 54">
              <a:extLst>
                <a:ext uri="{FF2B5EF4-FFF2-40B4-BE49-F238E27FC236}">
                  <a16:creationId xmlns:a16="http://schemas.microsoft.com/office/drawing/2014/main" id="{A0DE132C-C063-9988-4D14-06F28DDE0E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B6EB42FE-D368-436E-E517-B171366BB21F}"/>
                </a:ext>
              </a:extLst>
            </p:cNvPr>
            <p:cNvGrpSpPr/>
            <p:nvPr/>
          </p:nvGrpSpPr>
          <p:grpSpPr>
            <a:xfrm>
              <a:off x="7163048" y="1668314"/>
              <a:ext cx="817163" cy="732782"/>
              <a:chOff x="7857580" y="1668314"/>
              <a:chExt cx="817163" cy="732782"/>
            </a:xfrm>
          </p:grpSpPr>
          <p:sp>
            <p:nvSpPr>
              <p:cNvPr id="57" name="文本框 56">
                <a:extLst>
                  <a:ext uri="{FF2B5EF4-FFF2-40B4-BE49-F238E27FC236}">
                    <a16:creationId xmlns:a16="http://schemas.microsoft.com/office/drawing/2014/main" id="{075358E1-1CBF-1843-263B-95DB2DAE1BAA}"/>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9EA37CE2-C92F-D3BB-7894-12B656BA06F9}"/>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65" name="组合 64">
            <a:extLst>
              <a:ext uri="{FF2B5EF4-FFF2-40B4-BE49-F238E27FC236}">
                <a16:creationId xmlns:a16="http://schemas.microsoft.com/office/drawing/2014/main" id="{89C4BE5C-8CE7-F717-721B-C7AAB6BD63AB}"/>
              </a:ext>
            </a:extLst>
          </p:cNvPr>
          <p:cNvGrpSpPr/>
          <p:nvPr/>
        </p:nvGrpSpPr>
        <p:grpSpPr>
          <a:xfrm>
            <a:off x="3234145" y="4333473"/>
            <a:ext cx="4227487" cy="732782"/>
            <a:chOff x="7068620" y="4507318"/>
            <a:chExt cx="4227487" cy="732782"/>
          </a:xfrm>
        </p:grpSpPr>
        <p:sp>
          <p:nvSpPr>
            <p:cNvPr id="66" name="文本框 65">
              <a:extLst>
                <a:ext uri="{FF2B5EF4-FFF2-40B4-BE49-F238E27FC236}">
                  <a16:creationId xmlns:a16="http://schemas.microsoft.com/office/drawing/2014/main" id="{BB81D437-1F73-B6FA-EB65-064DF4E35948}"/>
                </a:ext>
              </a:extLst>
            </p:cNvPr>
            <p:cNvSpPr txBox="1"/>
            <p:nvPr/>
          </p:nvSpPr>
          <p:spPr>
            <a:xfrm>
              <a:off x="7870493" y="4607378"/>
              <a:ext cx="3425614" cy="461665"/>
            </a:xfrm>
            <a:prstGeom prst="rect">
              <a:avLst/>
            </a:prstGeom>
            <a:noFill/>
          </p:spPr>
          <p:txBody>
            <a:bodyPr wrap="square" rtlCol="0">
              <a:spAutoFit/>
            </a:bodyPr>
            <a:lstStyle/>
            <a:p>
              <a:pPr>
                <a:defRPr/>
              </a:pPr>
              <a:r>
                <a:rPr lang="zh-CN" altLang="en-US" sz="2400" b="1" dirty="0">
                  <a:solidFill>
                    <a:schemeClr val="bg2">
                      <a:lumMod val="25000"/>
                    </a:schemeClr>
                  </a:solidFill>
                  <a:latin typeface="Microsoft YaHei"/>
                  <a:ea typeface="Microsoft YaHei"/>
                  <a:cs typeface="+mn-ea"/>
                </a:rPr>
                <a:t>调度入口</a:t>
              </a:r>
            </a:p>
          </p:txBody>
        </p:sp>
        <p:cxnSp>
          <p:nvCxnSpPr>
            <p:cNvPr id="67" name="直接连接符 66">
              <a:extLst>
                <a:ext uri="{FF2B5EF4-FFF2-40B4-BE49-F238E27FC236}">
                  <a16:creationId xmlns:a16="http://schemas.microsoft.com/office/drawing/2014/main" id="{02603C1A-F654-FE05-1641-6DCD5095D3CC}"/>
                </a:ext>
              </a:extLst>
            </p:cNvPr>
            <p:cNvCxnSpPr>
              <a:cxnSpLocks/>
            </p:cNvCxnSpPr>
            <p:nvPr/>
          </p:nvCxnSpPr>
          <p:spPr>
            <a:xfrm flipV="1">
              <a:off x="7068620" y="51283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3F52E2AC-8906-B25B-D74E-D7AC326DD89F}"/>
                </a:ext>
              </a:extLst>
            </p:cNvPr>
            <p:cNvGrpSpPr/>
            <p:nvPr/>
          </p:nvGrpSpPr>
          <p:grpSpPr>
            <a:xfrm>
              <a:off x="7163048" y="4507318"/>
              <a:ext cx="817163" cy="732782"/>
              <a:chOff x="7857580" y="4507318"/>
              <a:chExt cx="817163" cy="732782"/>
            </a:xfrm>
          </p:grpSpPr>
          <p:sp>
            <p:nvSpPr>
              <p:cNvPr id="69" name="文本框 68">
                <a:extLst>
                  <a:ext uri="{FF2B5EF4-FFF2-40B4-BE49-F238E27FC236}">
                    <a16:creationId xmlns:a16="http://schemas.microsoft.com/office/drawing/2014/main" id="{B6C5080B-5CE5-4405-D563-8FE01D1383FF}"/>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70" name="文本框 69">
                <a:extLst>
                  <a:ext uri="{FF2B5EF4-FFF2-40B4-BE49-F238E27FC236}">
                    <a16:creationId xmlns:a16="http://schemas.microsoft.com/office/drawing/2014/main" id="{FFF6BA8C-6A56-70F6-D9DB-04817EFDEFB7}"/>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dirty="0">
                    <a:solidFill>
                      <a:srgbClr val="537EC5"/>
                    </a:solidFill>
                    <a:latin typeface="Microsoft YaHei"/>
                    <a:ea typeface="Microsoft YaHei"/>
                    <a:cs typeface="+mn-ea"/>
                  </a:rPr>
                  <a:t>04</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71" name="组合 70">
            <a:extLst>
              <a:ext uri="{FF2B5EF4-FFF2-40B4-BE49-F238E27FC236}">
                <a16:creationId xmlns:a16="http://schemas.microsoft.com/office/drawing/2014/main" id="{2A7C32F6-520B-4472-AA3D-2C6F4F3F6B06}"/>
              </a:ext>
            </a:extLst>
          </p:cNvPr>
          <p:cNvGrpSpPr/>
          <p:nvPr/>
        </p:nvGrpSpPr>
        <p:grpSpPr>
          <a:xfrm>
            <a:off x="1760910" y="1674061"/>
            <a:ext cx="3798000" cy="732782"/>
            <a:chOff x="6823968" y="723491"/>
            <a:chExt cx="3798000" cy="732782"/>
          </a:xfrm>
        </p:grpSpPr>
        <p:sp>
          <p:nvSpPr>
            <p:cNvPr id="72" name="文本框 71">
              <a:extLst>
                <a:ext uri="{FF2B5EF4-FFF2-40B4-BE49-F238E27FC236}">
                  <a16:creationId xmlns:a16="http://schemas.microsoft.com/office/drawing/2014/main" id="{3898C35F-A797-3512-DE3A-092F57646003}"/>
                </a:ext>
              </a:extLst>
            </p:cNvPr>
            <p:cNvSpPr txBox="1"/>
            <p:nvPr/>
          </p:nvSpPr>
          <p:spPr>
            <a:xfrm>
              <a:off x="7565045" y="812926"/>
              <a:ext cx="20218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latin typeface="Microsoft YaHei"/>
                  <a:ea typeface="Microsoft YaHei"/>
                  <a:cs typeface="+mn-ea"/>
                </a:rPr>
                <a:t>相关概念</a:t>
              </a:r>
              <a:endParaRPr kumimoji="0" lang="zh-CN" altLang="en-US" sz="2400" b="1" i="0" u="none" strike="noStrike" kern="1200" cap="none" spc="0" normalizeH="0" baseline="0" noProof="0" dirty="0">
                <a:ln>
                  <a:noFill/>
                </a:ln>
                <a:effectLst/>
                <a:uLnTx/>
                <a:uFillTx/>
                <a:latin typeface="Microsoft YaHei"/>
                <a:ea typeface="Microsoft YaHei"/>
                <a:cs typeface="+mn-ea"/>
              </a:endParaRPr>
            </a:p>
          </p:txBody>
        </p:sp>
        <p:cxnSp>
          <p:nvCxnSpPr>
            <p:cNvPr id="73" name="直接连接符 72">
              <a:extLst>
                <a:ext uri="{FF2B5EF4-FFF2-40B4-BE49-F238E27FC236}">
                  <a16:creationId xmlns:a16="http://schemas.microsoft.com/office/drawing/2014/main" id="{57E38AAF-EC1B-47F0-F2AD-F06F10B3B6AF}"/>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EB8E2D3D-0D85-C3E5-5248-58DFB6786F9E}"/>
                </a:ext>
              </a:extLst>
            </p:cNvPr>
            <p:cNvGrpSpPr/>
            <p:nvPr/>
          </p:nvGrpSpPr>
          <p:grpSpPr>
            <a:xfrm>
              <a:off x="6880535" y="723491"/>
              <a:ext cx="817163" cy="732782"/>
              <a:chOff x="7575067" y="723491"/>
              <a:chExt cx="817163" cy="732782"/>
            </a:xfrm>
          </p:grpSpPr>
          <p:sp>
            <p:nvSpPr>
              <p:cNvPr id="75" name="文本框 74">
                <a:extLst>
                  <a:ext uri="{FF2B5EF4-FFF2-40B4-BE49-F238E27FC236}">
                    <a16:creationId xmlns:a16="http://schemas.microsoft.com/office/drawing/2014/main" id="{7B11D08B-6DA6-9A22-BF81-D25450CD023F}"/>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76" name="文本框 75">
                <a:extLst>
                  <a:ext uri="{FF2B5EF4-FFF2-40B4-BE49-F238E27FC236}">
                    <a16:creationId xmlns:a16="http://schemas.microsoft.com/office/drawing/2014/main" id="{469365C6-45B1-6AD8-AAA7-D3090E3A5360}"/>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sp>
        <p:nvSpPr>
          <p:cNvPr id="103" name="文本框 102">
            <a:extLst>
              <a:ext uri="{FF2B5EF4-FFF2-40B4-BE49-F238E27FC236}">
                <a16:creationId xmlns:a16="http://schemas.microsoft.com/office/drawing/2014/main" id="{127E8676-BDD5-CC5F-364B-FC53FAF6EAC7}"/>
              </a:ext>
            </a:extLst>
          </p:cNvPr>
          <p:cNvSpPr txBox="1"/>
          <p:nvPr/>
        </p:nvSpPr>
        <p:spPr>
          <a:xfrm>
            <a:off x="4326852" y="1132628"/>
            <a:ext cx="610423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chemeClr val="bg2">
                    <a:lumMod val="25000"/>
                  </a:schemeClr>
                </a:solidFill>
                <a:effectLst/>
                <a:uLnTx/>
                <a:uFillTx/>
                <a:latin typeface="Microsoft YaHei"/>
                <a:ea typeface="Microsoft YaHei"/>
                <a:cs typeface="+mn-ea"/>
              </a:rPr>
              <a:t>时间片管理</a:t>
            </a:r>
            <a:endParaRPr lang="zh-CN" altLang="en-US" sz="1800" b="1" dirty="0">
              <a:solidFill>
                <a:schemeClr val="bg2">
                  <a:lumMod val="25000"/>
                </a:schemeClr>
              </a:solidFill>
              <a:latin typeface="Microsoft YaHei"/>
              <a:ea typeface="Microsoft YaHei"/>
              <a:cs typeface="+mn-ea"/>
            </a:endParaRPr>
          </a:p>
          <a:p>
            <a:pPr marL="285750" indent="-285750">
              <a:buFont typeface="Arial" panose="020B0604020202020204" pitchFamily="34" charset="0"/>
              <a:buChar char="•"/>
              <a:defRPr/>
            </a:pPr>
            <a:r>
              <a:rPr lang="zh-CN" altLang="en-US" sz="1800" b="1" dirty="0">
                <a:solidFill>
                  <a:schemeClr val="bg2">
                    <a:lumMod val="25000"/>
                  </a:schemeClr>
                </a:solidFill>
                <a:latin typeface="Microsoft YaHei"/>
                <a:ea typeface="Microsoft YaHei"/>
                <a:cs typeface="+mn-ea"/>
              </a:rPr>
              <a:t>调度操作</a:t>
            </a:r>
          </a:p>
          <a:p>
            <a:pPr marL="285750" indent="-285750">
              <a:buFont typeface="Arial" panose="020B0604020202020204" pitchFamily="34" charset="0"/>
              <a:buChar char="•"/>
              <a:defRPr/>
            </a:pPr>
            <a:r>
              <a:rPr lang="zh-CN" altLang="en-US" b="1" dirty="0">
                <a:solidFill>
                  <a:schemeClr val="bg2">
                    <a:lumMod val="25000"/>
                  </a:schemeClr>
                </a:solidFill>
                <a:latin typeface="Microsoft YaHei"/>
                <a:ea typeface="Microsoft YaHei"/>
                <a:cs typeface="+mn-ea"/>
              </a:rPr>
              <a:t>调度</a:t>
            </a:r>
            <a:r>
              <a:rPr lang="zh-CN" altLang="en-US" sz="1800" b="1" dirty="0">
                <a:solidFill>
                  <a:schemeClr val="bg2">
                    <a:lumMod val="25000"/>
                  </a:schemeClr>
                </a:solidFill>
                <a:latin typeface="Microsoft YaHei"/>
                <a:ea typeface="Microsoft YaHei"/>
                <a:cs typeface="+mn-ea"/>
              </a:rPr>
              <a:t>标志</a:t>
            </a:r>
          </a:p>
        </p:txBody>
      </p:sp>
    </p:spTree>
    <p:extLst>
      <p:ext uri="{BB962C8B-B14F-4D97-AF65-F5344CB8AC3E}">
        <p14:creationId xmlns:p14="http://schemas.microsoft.com/office/powerpoint/2010/main" val="208245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200"/>
                                        <p:tgtEl>
                                          <p:spTgt spid="47"/>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200"/>
                                        <p:tgtEl>
                                          <p:spTgt spid="53"/>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00"/>
                                        <p:tgtEl>
                                          <p:spTgt spid="65"/>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2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82062" y="253485"/>
            <a:ext cx="2590115" cy="355600"/>
          </a:xfrm>
        </p:spPr>
        <p:txBody>
          <a:bodyPr/>
          <a:lstStyle/>
          <a:p>
            <a:r>
              <a:rPr lang="zh-CN" altLang="en-US" dirty="0"/>
              <a:t>调度策略</a:t>
            </a:r>
          </a:p>
        </p:txBody>
      </p:sp>
      <p:sp>
        <p:nvSpPr>
          <p:cNvPr id="3" name="文本框 2">
            <a:extLst>
              <a:ext uri="{FF2B5EF4-FFF2-40B4-BE49-F238E27FC236}">
                <a16:creationId xmlns:a16="http://schemas.microsoft.com/office/drawing/2014/main" id="{37B265F9-FD27-4ADA-D88C-10472CF7E228}"/>
              </a:ext>
            </a:extLst>
          </p:cNvPr>
          <p:cNvSpPr txBox="1"/>
          <p:nvPr/>
        </p:nvSpPr>
        <p:spPr>
          <a:xfrm>
            <a:off x="928317" y="1386372"/>
            <a:ext cx="9503838" cy="1712135"/>
          </a:xfrm>
          <a:prstGeom prst="rect">
            <a:avLst/>
          </a:prstGeom>
          <a:noFill/>
        </p:spPr>
        <p:txBody>
          <a:bodyPr wrap="square">
            <a:spAutoFit/>
          </a:bodyPr>
          <a:lstStyle/>
          <a:p>
            <a:pPr algn="just">
              <a:lnSpc>
                <a:spcPct val="150000"/>
              </a:lnSpc>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轮到哪个任务：</a:t>
            </a:r>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多数实时内核是基于优先级调度法的。</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每个任务根据重要程度的不同被赋予一定的优先级。</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总是让处在就绪态的优先级最高的任务先运行。</a:t>
            </a:r>
          </a:p>
        </p:txBody>
      </p:sp>
      <p:sp>
        <p:nvSpPr>
          <p:cNvPr id="8" name="文本框 7">
            <a:extLst>
              <a:ext uri="{FF2B5EF4-FFF2-40B4-BE49-F238E27FC236}">
                <a16:creationId xmlns:a16="http://schemas.microsoft.com/office/drawing/2014/main" id="{5C758DFB-7372-0EC5-FCBB-6FD99ED4FC17}"/>
              </a:ext>
            </a:extLst>
          </p:cNvPr>
          <p:cNvSpPr txBox="1"/>
          <p:nvPr/>
        </p:nvSpPr>
        <p:spPr>
          <a:xfrm>
            <a:off x="928317" y="3429000"/>
            <a:ext cx="6103620"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关键词：就绪态</a:t>
            </a:r>
            <a:r>
              <a:rPr lang="zh-CN" altLang="en-US" sz="1800" dirty="0">
                <a:effectLst/>
                <a:ea typeface="等线" panose="02010600030101010101" pitchFamily="2" charset="-122"/>
                <a:cs typeface="Times New Roman" panose="02020603050405020304" pitchFamily="18" charset="0"/>
              </a:rPr>
              <a:t>、最高</a:t>
            </a:r>
            <a:r>
              <a:rPr lang="zh-CN" altLang="zh-CN" sz="1800" dirty="0">
                <a:effectLst/>
                <a:ea typeface="等线" panose="02010600030101010101" pitchFamily="2" charset="-122"/>
                <a:cs typeface="Times New Roman" panose="02020603050405020304" pitchFamily="18" charset="0"/>
              </a:rPr>
              <a:t>优先级</a:t>
            </a:r>
            <a:endParaRPr lang="zh-CN" altLang="en-US" dirty="0"/>
          </a:p>
        </p:txBody>
      </p:sp>
    </p:spTree>
    <p:extLst>
      <p:ext uri="{BB962C8B-B14F-4D97-AF65-F5344CB8AC3E}">
        <p14:creationId xmlns:p14="http://schemas.microsoft.com/office/powerpoint/2010/main" val="857377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62EC5F58-57B4-DE3B-1A50-78D6075427EB}"/>
              </a:ext>
            </a:extLst>
          </p:cNvPr>
          <p:cNvSpPr>
            <a:spLocks noGrp="1"/>
          </p:cNvSpPr>
          <p:nvPr>
            <p:ph type="body" sz="quarter" idx="10"/>
          </p:nvPr>
        </p:nvSpPr>
        <p:spPr>
          <a:xfrm>
            <a:off x="254848" y="193611"/>
            <a:ext cx="2590115" cy="355600"/>
          </a:xfrm>
        </p:spPr>
        <p:txBody>
          <a:bodyPr/>
          <a:lstStyle/>
          <a:p>
            <a:r>
              <a:rPr lang="zh-CN" altLang="en-US" dirty="0"/>
              <a:t>策略：</a:t>
            </a:r>
            <a:r>
              <a:rPr lang="en-US" altLang="zh-CN" dirty="0" err="1"/>
              <a:t>TopTaskGet</a:t>
            </a:r>
            <a:endParaRPr lang="zh-CN" altLang="en-US" dirty="0"/>
          </a:p>
        </p:txBody>
      </p:sp>
      <p:pic>
        <p:nvPicPr>
          <p:cNvPr id="18" name="图片 17">
            <a:extLst>
              <a:ext uri="{FF2B5EF4-FFF2-40B4-BE49-F238E27FC236}">
                <a16:creationId xmlns:a16="http://schemas.microsoft.com/office/drawing/2014/main" id="{79EC6EC7-F077-BB05-6898-996C32F75193}"/>
              </a:ext>
            </a:extLst>
          </p:cNvPr>
          <p:cNvPicPr>
            <a:picLocks noChangeAspect="1"/>
          </p:cNvPicPr>
          <p:nvPr/>
        </p:nvPicPr>
        <p:blipFill>
          <a:blip r:embed="rId2"/>
          <a:stretch>
            <a:fillRect/>
          </a:stretch>
        </p:blipFill>
        <p:spPr>
          <a:xfrm>
            <a:off x="1665515" y="1626450"/>
            <a:ext cx="9046022" cy="4820223"/>
          </a:xfrm>
          <a:prstGeom prst="rect">
            <a:avLst/>
          </a:prstGeom>
        </p:spPr>
      </p:pic>
      <p:sp>
        <p:nvSpPr>
          <p:cNvPr id="2" name="文本框 1">
            <a:extLst>
              <a:ext uri="{FF2B5EF4-FFF2-40B4-BE49-F238E27FC236}">
                <a16:creationId xmlns:a16="http://schemas.microsoft.com/office/drawing/2014/main" id="{D264C245-583B-D512-87B5-A0112258253A}"/>
              </a:ext>
            </a:extLst>
          </p:cNvPr>
          <p:cNvSpPr txBox="1"/>
          <p:nvPr/>
        </p:nvSpPr>
        <p:spPr>
          <a:xfrm>
            <a:off x="1229119" y="1012022"/>
            <a:ext cx="4830581" cy="369332"/>
          </a:xfrm>
          <a:prstGeom prst="rect">
            <a:avLst/>
          </a:prstGeom>
          <a:noFill/>
        </p:spPr>
        <p:txBody>
          <a:bodyPr wrap="square">
            <a:spAutoFit/>
          </a:bodyPr>
          <a:lstStyle/>
          <a:p>
            <a:r>
              <a:rPr lang="zh-CN" altLang="en-US" dirty="0">
                <a:ea typeface="等线" panose="02010600030101010101" pitchFamily="2" charset="-122"/>
                <a:cs typeface="Times New Roman" panose="02020603050405020304" pitchFamily="18" charset="0"/>
              </a:rPr>
              <a:t>优先级越高，对于获得</a:t>
            </a:r>
            <a:r>
              <a:rPr lang="en-US" altLang="zh-CN" dirty="0">
                <a:ea typeface="等线" panose="02010600030101010101" pitchFamily="2" charset="-122"/>
                <a:cs typeface="Times New Roman" panose="02020603050405020304" pitchFamily="18" charset="0"/>
              </a:rPr>
              <a:t>CPU</a:t>
            </a:r>
            <a:r>
              <a:rPr lang="zh-CN" altLang="en-US" dirty="0">
                <a:ea typeface="等线" panose="02010600030101010101" pitchFamily="2" charset="-122"/>
                <a:cs typeface="Times New Roman" panose="02020603050405020304" pitchFamily="18" charset="0"/>
              </a:rPr>
              <a:t>时间越有优势</a:t>
            </a:r>
            <a:endParaRPr lang="zh-CN" altLang="en-US" dirty="0"/>
          </a:p>
        </p:txBody>
      </p:sp>
    </p:spTree>
    <p:extLst>
      <p:ext uri="{BB962C8B-B14F-4D97-AF65-F5344CB8AC3E}">
        <p14:creationId xmlns:p14="http://schemas.microsoft.com/office/powerpoint/2010/main" val="1304396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62EC5F58-57B4-DE3B-1A50-78D6075427EB}"/>
              </a:ext>
            </a:extLst>
          </p:cNvPr>
          <p:cNvSpPr>
            <a:spLocks noGrp="1"/>
          </p:cNvSpPr>
          <p:nvPr>
            <p:ph type="body" sz="quarter" idx="10"/>
          </p:nvPr>
        </p:nvSpPr>
        <p:spPr>
          <a:xfrm>
            <a:off x="325605" y="269813"/>
            <a:ext cx="2590115" cy="355600"/>
          </a:xfrm>
        </p:spPr>
        <p:txBody>
          <a:bodyPr/>
          <a:lstStyle/>
          <a:p>
            <a:r>
              <a:rPr lang="zh-CN" altLang="en-US" dirty="0"/>
              <a:t>策略：</a:t>
            </a:r>
            <a:r>
              <a:rPr lang="en-US" altLang="zh-CN" dirty="0" err="1"/>
              <a:t>TopTaskGet</a:t>
            </a:r>
            <a:endParaRPr lang="zh-CN" altLang="en-US" dirty="0"/>
          </a:p>
        </p:txBody>
      </p:sp>
      <p:pic>
        <p:nvPicPr>
          <p:cNvPr id="3" name="图片 2">
            <a:extLst>
              <a:ext uri="{FF2B5EF4-FFF2-40B4-BE49-F238E27FC236}">
                <a16:creationId xmlns:a16="http://schemas.microsoft.com/office/drawing/2014/main" id="{D3D14499-DFEB-C8E0-C8EF-74558DD9F981}"/>
              </a:ext>
            </a:extLst>
          </p:cNvPr>
          <p:cNvPicPr>
            <a:picLocks noChangeAspect="1"/>
          </p:cNvPicPr>
          <p:nvPr/>
        </p:nvPicPr>
        <p:blipFill>
          <a:blip r:embed="rId2"/>
          <a:stretch>
            <a:fillRect/>
          </a:stretch>
        </p:blipFill>
        <p:spPr>
          <a:xfrm>
            <a:off x="2373087" y="2117741"/>
            <a:ext cx="7182568" cy="3087960"/>
          </a:xfrm>
          <a:prstGeom prst="rect">
            <a:avLst/>
          </a:prstGeom>
        </p:spPr>
      </p:pic>
    </p:spTree>
    <p:extLst>
      <p:ext uri="{BB962C8B-B14F-4D97-AF65-F5344CB8AC3E}">
        <p14:creationId xmlns:p14="http://schemas.microsoft.com/office/powerpoint/2010/main" val="644126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3E54F154-04CA-27EB-987D-78F94AE4B8EF}"/>
              </a:ext>
            </a:extLst>
          </p:cNvPr>
          <p:cNvSpPr>
            <a:spLocks noGrp="1"/>
          </p:cNvSpPr>
          <p:nvPr>
            <p:ph type="body" sz="quarter" idx="10"/>
          </p:nvPr>
        </p:nvSpPr>
        <p:spPr>
          <a:xfrm>
            <a:off x="309933" y="219388"/>
            <a:ext cx="2590115" cy="355600"/>
          </a:xfrm>
        </p:spPr>
        <p:txBody>
          <a:bodyPr/>
          <a:lstStyle/>
          <a:p>
            <a:r>
              <a:rPr lang="zh-CN" altLang="en-US" dirty="0"/>
              <a:t>调度的实现</a:t>
            </a:r>
          </a:p>
        </p:txBody>
      </p:sp>
      <p:grpSp>
        <p:nvGrpSpPr>
          <p:cNvPr id="47" name="组合 46">
            <a:extLst>
              <a:ext uri="{FF2B5EF4-FFF2-40B4-BE49-F238E27FC236}">
                <a16:creationId xmlns:a16="http://schemas.microsoft.com/office/drawing/2014/main" id="{1A89A27D-117B-0CA6-0B92-741A6DC13B5C}"/>
              </a:ext>
            </a:extLst>
          </p:cNvPr>
          <p:cNvGrpSpPr/>
          <p:nvPr/>
        </p:nvGrpSpPr>
        <p:grpSpPr>
          <a:xfrm>
            <a:off x="2026318" y="2471868"/>
            <a:ext cx="3798000" cy="732782"/>
            <a:chOff x="6823968" y="723491"/>
            <a:chExt cx="3798000" cy="732782"/>
          </a:xfrm>
        </p:grpSpPr>
        <p:sp>
          <p:nvSpPr>
            <p:cNvPr id="48" name="文本框 47">
              <a:extLst>
                <a:ext uri="{FF2B5EF4-FFF2-40B4-BE49-F238E27FC236}">
                  <a16:creationId xmlns:a16="http://schemas.microsoft.com/office/drawing/2014/main" id="{6DF5C612-D967-6E98-BAE0-F0BEF3B18021}"/>
                </a:ext>
              </a:extLst>
            </p:cNvPr>
            <p:cNvSpPr txBox="1"/>
            <p:nvPr/>
          </p:nvSpPr>
          <p:spPr>
            <a:xfrm>
              <a:off x="7565045" y="812926"/>
              <a:ext cx="20218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Microsoft YaHei"/>
                  <a:ea typeface="Microsoft YaHei"/>
                  <a:cs typeface="+mn-ea"/>
                </a:rPr>
                <a:t>调度时机</a:t>
              </a:r>
            </a:p>
          </p:txBody>
        </p:sp>
        <p:cxnSp>
          <p:nvCxnSpPr>
            <p:cNvPr id="49" name="直接连接符 48">
              <a:extLst>
                <a:ext uri="{FF2B5EF4-FFF2-40B4-BE49-F238E27FC236}">
                  <a16:creationId xmlns:a16="http://schemas.microsoft.com/office/drawing/2014/main" id="{5410D90E-34E3-63AD-2E61-5FF5F38BFF09}"/>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5097669D-4ABB-B66D-6421-6F38DAB67373}"/>
                </a:ext>
              </a:extLst>
            </p:cNvPr>
            <p:cNvGrpSpPr/>
            <p:nvPr/>
          </p:nvGrpSpPr>
          <p:grpSpPr>
            <a:xfrm>
              <a:off x="6880535" y="723491"/>
              <a:ext cx="817163" cy="732782"/>
              <a:chOff x="7575067" y="723491"/>
              <a:chExt cx="817163" cy="732782"/>
            </a:xfrm>
          </p:grpSpPr>
          <p:sp>
            <p:nvSpPr>
              <p:cNvPr id="51" name="文本框 50">
                <a:extLst>
                  <a:ext uri="{FF2B5EF4-FFF2-40B4-BE49-F238E27FC236}">
                    <a16:creationId xmlns:a16="http://schemas.microsoft.com/office/drawing/2014/main" id="{4AE45799-6BA9-20DD-6BA9-C37C9FCBC8E0}"/>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52" name="文本框 51">
                <a:extLst>
                  <a:ext uri="{FF2B5EF4-FFF2-40B4-BE49-F238E27FC236}">
                    <a16:creationId xmlns:a16="http://schemas.microsoft.com/office/drawing/2014/main" id="{9E3B094B-66EE-A469-5856-D96BBEFE8123}"/>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02</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53" name="组合 52">
            <a:extLst>
              <a:ext uri="{FF2B5EF4-FFF2-40B4-BE49-F238E27FC236}">
                <a16:creationId xmlns:a16="http://schemas.microsoft.com/office/drawing/2014/main" id="{C9CB6633-6877-80BE-F181-D6BB22EBFF75}"/>
              </a:ext>
            </a:extLst>
          </p:cNvPr>
          <p:cNvGrpSpPr/>
          <p:nvPr/>
        </p:nvGrpSpPr>
        <p:grpSpPr>
          <a:xfrm>
            <a:off x="2524176" y="3331852"/>
            <a:ext cx="3798000" cy="732782"/>
            <a:chOff x="7068620" y="1668314"/>
            <a:chExt cx="3798000" cy="732782"/>
          </a:xfrm>
        </p:grpSpPr>
        <p:sp>
          <p:nvSpPr>
            <p:cNvPr id="54" name="文本框 53">
              <a:extLst>
                <a:ext uri="{FF2B5EF4-FFF2-40B4-BE49-F238E27FC236}">
                  <a16:creationId xmlns:a16="http://schemas.microsoft.com/office/drawing/2014/main" id="{AF83B01E-40D8-417B-62DF-7F23163CA14D}"/>
                </a:ext>
              </a:extLst>
            </p:cNvPr>
            <p:cNvSpPr txBox="1"/>
            <p:nvPr/>
          </p:nvSpPr>
          <p:spPr>
            <a:xfrm>
              <a:off x="7870493" y="1761539"/>
              <a:ext cx="2021840" cy="461665"/>
            </a:xfrm>
            <a:prstGeom prst="rect">
              <a:avLst/>
            </a:prstGeom>
            <a:noFill/>
          </p:spPr>
          <p:txBody>
            <a:bodyPr wrap="square" rtlCol="0">
              <a:spAutoFit/>
            </a:bodyPr>
            <a:lstStyle/>
            <a:p>
              <a:pPr>
                <a:defRPr/>
              </a:pPr>
              <a:r>
                <a:rPr lang="zh-CN" altLang="en-US" sz="2400" b="1" dirty="0">
                  <a:latin typeface="Microsoft YaHei"/>
                  <a:ea typeface="Microsoft YaHei"/>
                  <a:cs typeface="+mn-ea"/>
                </a:rPr>
                <a:t>调度策略</a:t>
              </a:r>
            </a:p>
          </p:txBody>
        </p:sp>
        <p:cxnSp>
          <p:nvCxnSpPr>
            <p:cNvPr id="55" name="直接连接符 54">
              <a:extLst>
                <a:ext uri="{FF2B5EF4-FFF2-40B4-BE49-F238E27FC236}">
                  <a16:creationId xmlns:a16="http://schemas.microsoft.com/office/drawing/2014/main" id="{A0DE132C-C063-9988-4D14-06F28DDE0E5F}"/>
                </a:ext>
              </a:extLst>
            </p:cNvPr>
            <p:cNvCxnSpPr>
              <a:cxnSpLocks/>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B6EB42FE-D368-436E-E517-B171366BB21F}"/>
                </a:ext>
              </a:extLst>
            </p:cNvPr>
            <p:cNvGrpSpPr/>
            <p:nvPr/>
          </p:nvGrpSpPr>
          <p:grpSpPr>
            <a:xfrm>
              <a:off x="7163048" y="1668314"/>
              <a:ext cx="817163" cy="732782"/>
              <a:chOff x="7857580" y="1668314"/>
              <a:chExt cx="817163" cy="732782"/>
            </a:xfrm>
          </p:grpSpPr>
          <p:sp>
            <p:nvSpPr>
              <p:cNvPr id="57" name="文本框 56">
                <a:extLst>
                  <a:ext uri="{FF2B5EF4-FFF2-40B4-BE49-F238E27FC236}">
                    <a16:creationId xmlns:a16="http://schemas.microsoft.com/office/drawing/2014/main" id="{075358E1-1CBF-1843-263B-95DB2DAE1BAA}"/>
                  </a:ext>
                </a:extLst>
              </p:cNvPr>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58" name="文本框 57">
                <a:extLst>
                  <a:ext uri="{FF2B5EF4-FFF2-40B4-BE49-F238E27FC236}">
                    <a16:creationId xmlns:a16="http://schemas.microsoft.com/office/drawing/2014/main" id="{9EA37CE2-C92F-D3BB-7894-12B656BA06F9}"/>
                  </a:ext>
                </a:extLst>
              </p:cNvPr>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03</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65" name="组合 64">
            <a:extLst>
              <a:ext uri="{FF2B5EF4-FFF2-40B4-BE49-F238E27FC236}">
                <a16:creationId xmlns:a16="http://schemas.microsoft.com/office/drawing/2014/main" id="{89C4BE5C-8CE7-F717-721B-C7AAB6BD63AB}"/>
              </a:ext>
            </a:extLst>
          </p:cNvPr>
          <p:cNvGrpSpPr/>
          <p:nvPr/>
        </p:nvGrpSpPr>
        <p:grpSpPr>
          <a:xfrm>
            <a:off x="3234145" y="4333473"/>
            <a:ext cx="4227487" cy="732782"/>
            <a:chOff x="7068620" y="4507318"/>
            <a:chExt cx="4227487" cy="732782"/>
          </a:xfrm>
        </p:grpSpPr>
        <p:sp>
          <p:nvSpPr>
            <p:cNvPr id="66" name="文本框 65">
              <a:extLst>
                <a:ext uri="{FF2B5EF4-FFF2-40B4-BE49-F238E27FC236}">
                  <a16:creationId xmlns:a16="http://schemas.microsoft.com/office/drawing/2014/main" id="{BB81D437-1F73-B6FA-EB65-064DF4E35948}"/>
                </a:ext>
              </a:extLst>
            </p:cNvPr>
            <p:cNvSpPr txBox="1"/>
            <p:nvPr/>
          </p:nvSpPr>
          <p:spPr>
            <a:xfrm>
              <a:off x="7870493" y="4607378"/>
              <a:ext cx="3425614" cy="461665"/>
            </a:xfrm>
            <a:prstGeom prst="rect">
              <a:avLst/>
            </a:prstGeom>
            <a:noFill/>
          </p:spPr>
          <p:txBody>
            <a:bodyPr wrap="square" rtlCol="0">
              <a:spAutoFit/>
            </a:bodyPr>
            <a:lstStyle/>
            <a:p>
              <a:pPr>
                <a:defRPr/>
              </a:pPr>
              <a:r>
                <a:rPr lang="zh-CN" altLang="en-US" sz="2400" b="1" dirty="0">
                  <a:solidFill>
                    <a:srgbClr val="FF0000"/>
                  </a:solidFill>
                  <a:latin typeface="Microsoft YaHei"/>
                  <a:ea typeface="Microsoft YaHei"/>
                  <a:cs typeface="+mn-ea"/>
                </a:rPr>
                <a:t>调度入口</a:t>
              </a:r>
            </a:p>
          </p:txBody>
        </p:sp>
        <p:cxnSp>
          <p:nvCxnSpPr>
            <p:cNvPr id="67" name="直接连接符 66">
              <a:extLst>
                <a:ext uri="{FF2B5EF4-FFF2-40B4-BE49-F238E27FC236}">
                  <a16:creationId xmlns:a16="http://schemas.microsoft.com/office/drawing/2014/main" id="{02603C1A-F654-FE05-1641-6DCD5095D3CC}"/>
                </a:ext>
              </a:extLst>
            </p:cNvPr>
            <p:cNvCxnSpPr>
              <a:cxnSpLocks/>
            </p:cNvCxnSpPr>
            <p:nvPr/>
          </p:nvCxnSpPr>
          <p:spPr>
            <a:xfrm flipV="1">
              <a:off x="7068620" y="51283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8" name="组合 67">
              <a:extLst>
                <a:ext uri="{FF2B5EF4-FFF2-40B4-BE49-F238E27FC236}">
                  <a16:creationId xmlns:a16="http://schemas.microsoft.com/office/drawing/2014/main" id="{3F52E2AC-8906-B25B-D74E-D7AC326DD89F}"/>
                </a:ext>
              </a:extLst>
            </p:cNvPr>
            <p:cNvGrpSpPr/>
            <p:nvPr/>
          </p:nvGrpSpPr>
          <p:grpSpPr>
            <a:xfrm>
              <a:off x="7163048" y="4507318"/>
              <a:ext cx="817163" cy="732782"/>
              <a:chOff x="7857580" y="4507318"/>
              <a:chExt cx="817163" cy="732782"/>
            </a:xfrm>
          </p:grpSpPr>
          <p:sp>
            <p:nvSpPr>
              <p:cNvPr id="69" name="文本框 68">
                <a:extLst>
                  <a:ext uri="{FF2B5EF4-FFF2-40B4-BE49-F238E27FC236}">
                    <a16:creationId xmlns:a16="http://schemas.microsoft.com/office/drawing/2014/main" id="{B6C5080B-5CE5-4405-D563-8FE01D1383FF}"/>
                  </a:ext>
                </a:extLst>
              </p:cNvPr>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70" name="文本框 69">
                <a:extLst>
                  <a:ext uri="{FF2B5EF4-FFF2-40B4-BE49-F238E27FC236}">
                    <a16:creationId xmlns:a16="http://schemas.microsoft.com/office/drawing/2014/main" id="{FFF6BA8C-6A56-70F6-D9DB-04817EFDEFB7}"/>
                  </a:ext>
                </a:extLst>
              </p:cNvPr>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dirty="0">
                    <a:solidFill>
                      <a:srgbClr val="537EC5"/>
                    </a:solidFill>
                    <a:latin typeface="Microsoft YaHei"/>
                    <a:ea typeface="Microsoft YaHei"/>
                    <a:cs typeface="+mn-ea"/>
                  </a:rPr>
                  <a:t>04</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grpSp>
        <p:nvGrpSpPr>
          <p:cNvPr id="71" name="组合 70">
            <a:extLst>
              <a:ext uri="{FF2B5EF4-FFF2-40B4-BE49-F238E27FC236}">
                <a16:creationId xmlns:a16="http://schemas.microsoft.com/office/drawing/2014/main" id="{2A7C32F6-520B-4472-AA3D-2C6F4F3F6B06}"/>
              </a:ext>
            </a:extLst>
          </p:cNvPr>
          <p:cNvGrpSpPr/>
          <p:nvPr/>
        </p:nvGrpSpPr>
        <p:grpSpPr>
          <a:xfrm>
            <a:off x="1760910" y="1674061"/>
            <a:ext cx="3798000" cy="732782"/>
            <a:chOff x="6823968" y="723491"/>
            <a:chExt cx="3798000" cy="732782"/>
          </a:xfrm>
        </p:grpSpPr>
        <p:sp>
          <p:nvSpPr>
            <p:cNvPr id="72" name="文本框 71">
              <a:extLst>
                <a:ext uri="{FF2B5EF4-FFF2-40B4-BE49-F238E27FC236}">
                  <a16:creationId xmlns:a16="http://schemas.microsoft.com/office/drawing/2014/main" id="{3898C35F-A797-3512-DE3A-092F57646003}"/>
                </a:ext>
              </a:extLst>
            </p:cNvPr>
            <p:cNvSpPr txBox="1"/>
            <p:nvPr/>
          </p:nvSpPr>
          <p:spPr>
            <a:xfrm>
              <a:off x="7565045" y="812926"/>
              <a:ext cx="202184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latin typeface="Microsoft YaHei"/>
                  <a:ea typeface="Microsoft YaHei"/>
                  <a:cs typeface="+mn-ea"/>
                </a:rPr>
                <a:t>相关概念</a:t>
              </a:r>
              <a:endParaRPr kumimoji="0" lang="zh-CN" altLang="en-US" sz="2400" b="1" i="0" u="none" strike="noStrike" kern="1200" cap="none" spc="0" normalizeH="0" baseline="0" noProof="0" dirty="0">
                <a:ln>
                  <a:noFill/>
                </a:ln>
                <a:effectLst/>
                <a:uLnTx/>
                <a:uFillTx/>
                <a:latin typeface="Microsoft YaHei"/>
                <a:ea typeface="Microsoft YaHei"/>
                <a:cs typeface="+mn-ea"/>
              </a:endParaRPr>
            </a:p>
          </p:txBody>
        </p:sp>
        <p:cxnSp>
          <p:nvCxnSpPr>
            <p:cNvPr id="73" name="直接连接符 72">
              <a:extLst>
                <a:ext uri="{FF2B5EF4-FFF2-40B4-BE49-F238E27FC236}">
                  <a16:creationId xmlns:a16="http://schemas.microsoft.com/office/drawing/2014/main" id="{57E38AAF-EC1B-47F0-F2AD-F06F10B3B6AF}"/>
                </a:ext>
              </a:extLst>
            </p:cNvPr>
            <p:cNvCxnSpPr>
              <a:cxnSpLocks/>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4" name="组合 73">
              <a:extLst>
                <a:ext uri="{FF2B5EF4-FFF2-40B4-BE49-F238E27FC236}">
                  <a16:creationId xmlns:a16="http://schemas.microsoft.com/office/drawing/2014/main" id="{EB8E2D3D-0D85-C3E5-5248-58DFB6786F9E}"/>
                </a:ext>
              </a:extLst>
            </p:cNvPr>
            <p:cNvGrpSpPr/>
            <p:nvPr/>
          </p:nvGrpSpPr>
          <p:grpSpPr>
            <a:xfrm>
              <a:off x="6880535" y="723491"/>
              <a:ext cx="817163" cy="732782"/>
              <a:chOff x="7575067" y="723491"/>
              <a:chExt cx="817163" cy="732782"/>
            </a:xfrm>
          </p:grpSpPr>
          <p:sp>
            <p:nvSpPr>
              <p:cNvPr id="75" name="文本框 74">
                <a:extLst>
                  <a:ext uri="{FF2B5EF4-FFF2-40B4-BE49-F238E27FC236}">
                    <a16:creationId xmlns:a16="http://schemas.microsoft.com/office/drawing/2014/main" id="{7B11D08B-6DA6-9A22-BF81-D25450CD023F}"/>
                  </a:ext>
                </a:extLst>
              </p:cNvPr>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Microsoft YaHei"/>
                  <a:ea typeface="Microsoft YaHei"/>
                  <a:cs typeface="+mn-ea"/>
                </a:endParaRPr>
              </a:p>
            </p:txBody>
          </p:sp>
          <p:sp>
            <p:nvSpPr>
              <p:cNvPr id="76" name="文本框 75">
                <a:extLst>
                  <a:ext uri="{FF2B5EF4-FFF2-40B4-BE49-F238E27FC236}">
                    <a16:creationId xmlns:a16="http://schemas.microsoft.com/office/drawing/2014/main" id="{469365C6-45B1-6AD8-AAA7-D3090E3A5360}"/>
                  </a:ext>
                </a:extLst>
              </p:cNvPr>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537EC5"/>
                    </a:solidFill>
                    <a:effectLst/>
                    <a:uLnTx/>
                    <a:uFillTx/>
                    <a:latin typeface="Microsoft YaHei"/>
                    <a:ea typeface="Microsoft YaHei"/>
                    <a:cs typeface="+mn-ea"/>
                  </a:rPr>
                  <a:t>01</a:t>
                </a:r>
                <a:endParaRPr kumimoji="0" lang="zh-CN" altLang="en-US" sz="4000" b="1" i="0" u="none" strike="noStrike" kern="1200" cap="none" spc="0" normalizeH="0" baseline="0" noProof="0" dirty="0">
                  <a:ln>
                    <a:noFill/>
                  </a:ln>
                  <a:solidFill>
                    <a:srgbClr val="537EC5"/>
                  </a:solidFill>
                  <a:effectLst/>
                  <a:uLnTx/>
                  <a:uFillTx/>
                  <a:latin typeface="Microsoft YaHei"/>
                  <a:ea typeface="Microsoft YaHei"/>
                  <a:cs typeface="+mn-ea"/>
                </a:endParaRPr>
              </a:p>
            </p:txBody>
          </p:sp>
        </p:grpSp>
      </p:grpSp>
      <p:sp>
        <p:nvSpPr>
          <p:cNvPr id="103" name="文本框 102">
            <a:extLst>
              <a:ext uri="{FF2B5EF4-FFF2-40B4-BE49-F238E27FC236}">
                <a16:creationId xmlns:a16="http://schemas.microsoft.com/office/drawing/2014/main" id="{127E8676-BDD5-CC5F-364B-FC53FAF6EAC7}"/>
              </a:ext>
            </a:extLst>
          </p:cNvPr>
          <p:cNvSpPr txBox="1"/>
          <p:nvPr/>
        </p:nvSpPr>
        <p:spPr>
          <a:xfrm>
            <a:off x="4326852" y="1132628"/>
            <a:ext cx="6104238" cy="9233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schemeClr val="bg2">
                    <a:lumMod val="25000"/>
                  </a:schemeClr>
                </a:solidFill>
                <a:effectLst/>
                <a:uLnTx/>
                <a:uFillTx/>
                <a:latin typeface="Microsoft YaHei"/>
                <a:ea typeface="Microsoft YaHei"/>
                <a:cs typeface="+mn-ea"/>
              </a:rPr>
              <a:t>时间片管理</a:t>
            </a:r>
            <a:endParaRPr lang="zh-CN" altLang="en-US" sz="1800" b="1" dirty="0">
              <a:solidFill>
                <a:schemeClr val="bg2">
                  <a:lumMod val="25000"/>
                </a:schemeClr>
              </a:solidFill>
              <a:latin typeface="Microsoft YaHei"/>
              <a:ea typeface="Microsoft YaHei"/>
              <a:cs typeface="+mn-ea"/>
            </a:endParaRPr>
          </a:p>
          <a:p>
            <a:pPr marL="285750" indent="-285750">
              <a:buFont typeface="Arial" panose="020B0604020202020204" pitchFamily="34" charset="0"/>
              <a:buChar char="•"/>
              <a:defRPr/>
            </a:pPr>
            <a:r>
              <a:rPr lang="zh-CN" altLang="en-US" sz="1800" b="1" dirty="0">
                <a:solidFill>
                  <a:schemeClr val="bg2">
                    <a:lumMod val="25000"/>
                  </a:schemeClr>
                </a:solidFill>
                <a:latin typeface="Microsoft YaHei"/>
                <a:ea typeface="Microsoft YaHei"/>
                <a:cs typeface="+mn-ea"/>
              </a:rPr>
              <a:t>调度操作</a:t>
            </a:r>
          </a:p>
          <a:p>
            <a:pPr marL="285750" indent="-285750">
              <a:buFont typeface="Arial" panose="020B0604020202020204" pitchFamily="34" charset="0"/>
              <a:buChar char="•"/>
              <a:defRPr/>
            </a:pPr>
            <a:r>
              <a:rPr lang="zh-CN" altLang="en-US" b="1" dirty="0">
                <a:solidFill>
                  <a:schemeClr val="bg2">
                    <a:lumMod val="25000"/>
                  </a:schemeClr>
                </a:solidFill>
                <a:latin typeface="Microsoft YaHei"/>
                <a:ea typeface="Microsoft YaHei"/>
                <a:cs typeface="+mn-ea"/>
              </a:rPr>
              <a:t>调度</a:t>
            </a:r>
            <a:r>
              <a:rPr lang="zh-CN" altLang="en-US" sz="1800" b="1" dirty="0">
                <a:solidFill>
                  <a:schemeClr val="bg2">
                    <a:lumMod val="25000"/>
                  </a:schemeClr>
                </a:solidFill>
                <a:latin typeface="Microsoft YaHei"/>
                <a:ea typeface="Microsoft YaHei"/>
                <a:cs typeface="+mn-ea"/>
              </a:rPr>
              <a:t>标志</a:t>
            </a:r>
          </a:p>
        </p:txBody>
      </p:sp>
    </p:spTree>
    <p:extLst>
      <p:ext uri="{BB962C8B-B14F-4D97-AF65-F5344CB8AC3E}">
        <p14:creationId xmlns:p14="http://schemas.microsoft.com/office/powerpoint/2010/main" val="139917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200"/>
                                        <p:tgtEl>
                                          <p:spTgt spid="47"/>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200"/>
                                        <p:tgtEl>
                                          <p:spTgt spid="53"/>
                                        </p:tgtEl>
                                      </p:cBhvr>
                                    </p:animEffect>
                                  </p:childTnLst>
                                </p:cTn>
                              </p:par>
                            </p:childTnLst>
                          </p:cTn>
                        </p:par>
                        <p:par>
                          <p:cTn id="12" fill="hold">
                            <p:stCondLst>
                              <p:cond delay="4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00"/>
                                        <p:tgtEl>
                                          <p:spTgt spid="65"/>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left)">
                                      <p:cBhvr>
                                        <p:cTn id="19" dur="2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99526" y="255903"/>
            <a:ext cx="3111335" cy="369332"/>
          </a:xfrm>
        </p:spPr>
        <p:txBody>
          <a:bodyPr/>
          <a:lstStyle/>
          <a:p>
            <a:r>
              <a:rPr lang="zh-CN" altLang="en-US" dirty="0"/>
              <a:t>调度流程：时机与实现</a:t>
            </a:r>
          </a:p>
        </p:txBody>
      </p:sp>
      <p:sp>
        <p:nvSpPr>
          <p:cNvPr id="6" name="文本框 5">
            <a:extLst>
              <a:ext uri="{FF2B5EF4-FFF2-40B4-BE49-F238E27FC236}">
                <a16:creationId xmlns:a16="http://schemas.microsoft.com/office/drawing/2014/main" id="{5A5F4FF7-8B78-868A-24D3-A326388C3B92}"/>
              </a:ext>
            </a:extLst>
          </p:cNvPr>
          <p:cNvSpPr txBox="1"/>
          <p:nvPr/>
        </p:nvSpPr>
        <p:spPr>
          <a:xfrm>
            <a:off x="398983" y="1102552"/>
            <a:ext cx="6023757" cy="369332"/>
          </a:xfrm>
          <a:prstGeom prst="rect">
            <a:avLst/>
          </a:prstGeom>
          <a:noFill/>
        </p:spPr>
        <p:txBody>
          <a:bodyPr wrap="square" rtlCol="0">
            <a:spAutoFit/>
          </a:bodyPr>
          <a:lstStyle/>
          <a:p>
            <a:r>
              <a:rPr lang="zh-CN" altLang="en-US" b="1" dirty="0"/>
              <a:t>调度入口</a:t>
            </a:r>
            <a:r>
              <a:rPr lang="en-US" altLang="zh-CN" b="1" dirty="0"/>
              <a:t>——</a:t>
            </a:r>
            <a:r>
              <a:rPr lang="zh-CN" altLang="en-US" b="1" dirty="0"/>
              <a:t>时钟中断</a:t>
            </a:r>
          </a:p>
        </p:txBody>
      </p:sp>
      <p:sp>
        <p:nvSpPr>
          <p:cNvPr id="11" name="文本框 10">
            <a:extLst>
              <a:ext uri="{FF2B5EF4-FFF2-40B4-BE49-F238E27FC236}">
                <a16:creationId xmlns:a16="http://schemas.microsoft.com/office/drawing/2014/main" id="{EE125CD0-8652-9509-3A56-365D099EE748}"/>
              </a:ext>
            </a:extLst>
          </p:cNvPr>
          <p:cNvSpPr txBox="1"/>
          <p:nvPr/>
        </p:nvSpPr>
        <p:spPr>
          <a:xfrm>
            <a:off x="872490" y="3784193"/>
            <a:ext cx="6103620" cy="369332"/>
          </a:xfrm>
          <a:prstGeom prst="rect">
            <a:avLst/>
          </a:prstGeom>
          <a:noFill/>
        </p:spPr>
        <p:txBody>
          <a:bodyPr wrap="square">
            <a:spAutoFit/>
          </a:bodyPr>
          <a:lstStyle/>
          <a:p>
            <a:pPr algn="just"/>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C317F3F6-36D6-A4D8-20E3-72D33CEB0E6A}"/>
              </a:ext>
            </a:extLst>
          </p:cNvPr>
          <p:cNvPicPr>
            <a:picLocks noChangeAspect="1"/>
          </p:cNvPicPr>
          <p:nvPr/>
        </p:nvPicPr>
        <p:blipFill rotWithShape="1">
          <a:blip r:embed="rId3"/>
          <a:srcRect t="17199"/>
          <a:stretch/>
        </p:blipFill>
        <p:spPr>
          <a:xfrm>
            <a:off x="398983" y="2158308"/>
            <a:ext cx="8830458" cy="2541384"/>
          </a:xfrm>
          <a:prstGeom prst="rect">
            <a:avLst/>
          </a:prstGeom>
        </p:spPr>
      </p:pic>
      <p:sp>
        <p:nvSpPr>
          <p:cNvPr id="5" name="文本框 4">
            <a:extLst>
              <a:ext uri="{FF2B5EF4-FFF2-40B4-BE49-F238E27FC236}">
                <a16:creationId xmlns:a16="http://schemas.microsoft.com/office/drawing/2014/main" id="{68CAF84D-D7DF-E2C3-633E-01BC6DDE6DAA}"/>
              </a:ext>
            </a:extLst>
          </p:cNvPr>
          <p:cNvSpPr txBox="1"/>
          <p:nvPr/>
        </p:nvSpPr>
        <p:spPr>
          <a:xfrm>
            <a:off x="398983" y="1622843"/>
            <a:ext cx="6103620" cy="369332"/>
          </a:xfrm>
          <a:prstGeom prst="rect">
            <a:avLst/>
          </a:prstGeom>
          <a:noFill/>
        </p:spPr>
        <p:txBody>
          <a:bodyPr wrap="square">
            <a:spAutoFit/>
          </a:bodyPr>
          <a:lstStyle/>
          <a:p>
            <a:pPr algn="just"/>
            <a:r>
              <a:rPr lang="zh-CN" altLang="zh-CN" dirty="0">
                <a:ea typeface="等线" panose="02010600030101010101" pitchFamily="2" charset="-122"/>
                <a:cs typeface="Times New Roman" panose="02020603050405020304" pitchFamily="18" charset="0"/>
              </a:rPr>
              <a:t>对于时钟中断，</a:t>
            </a:r>
            <a:r>
              <a:rPr lang="en-US" altLang="zh-CN" dirty="0">
                <a:ea typeface="等线" panose="02010600030101010101" pitchFamily="2" charset="-122"/>
                <a:cs typeface="Times New Roman" panose="02020603050405020304" pitchFamily="18" charset="0"/>
              </a:rPr>
              <a:t>10ms</a:t>
            </a:r>
            <a:r>
              <a:rPr lang="zh-CN" altLang="zh-CN" dirty="0">
                <a:ea typeface="等线" panose="02010600030101010101" pitchFamily="2" charset="-122"/>
                <a:cs typeface="Times New Roman" panose="02020603050405020304" pitchFamily="18" charset="0"/>
              </a:rPr>
              <a:t>触发一次</a:t>
            </a:r>
          </a:p>
        </p:txBody>
      </p:sp>
      <p:sp>
        <p:nvSpPr>
          <p:cNvPr id="8" name="文本框 7">
            <a:extLst>
              <a:ext uri="{FF2B5EF4-FFF2-40B4-BE49-F238E27FC236}">
                <a16:creationId xmlns:a16="http://schemas.microsoft.com/office/drawing/2014/main" id="{59755D2D-D19E-6B62-9E6F-2E2BC3EE3D11}"/>
              </a:ext>
            </a:extLst>
          </p:cNvPr>
          <p:cNvSpPr txBox="1"/>
          <p:nvPr/>
        </p:nvSpPr>
        <p:spPr>
          <a:xfrm>
            <a:off x="398983" y="5483746"/>
            <a:ext cx="9324137"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检查当前任务的时间片</a:t>
            </a:r>
            <a:r>
              <a:rPr lang="en-US" altLang="zh-CN" sz="1800" dirty="0">
                <a:effectLst/>
                <a:ea typeface="等线" panose="02010600030101010101" pitchFamily="2" charset="-122"/>
                <a:cs typeface="Times New Roman" panose="02020603050405020304" pitchFamily="18" charset="0"/>
              </a:rPr>
              <a:t>,</a:t>
            </a:r>
            <a:r>
              <a:rPr lang="zh-CN" altLang="zh-CN" sz="1800" dirty="0">
                <a:effectLst/>
                <a:ea typeface="等线" panose="02010600030101010101" pitchFamily="2" charset="-122"/>
                <a:cs typeface="Times New Roman" panose="02020603050405020304" pitchFamily="18" charset="0"/>
              </a:rPr>
              <a:t>任务执行一次分配多少时间呢？</a:t>
            </a:r>
            <a:endParaRPr lang="zh-CN" altLang="en-US" dirty="0"/>
          </a:p>
        </p:txBody>
      </p:sp>
    </p:spTree>
    <p:extLst>
      <p:ext uri="{BB962C8B-B14F-4D97-AF65-F5344CB8AC3E}">
        <p14:creationId xmlns:p14="http://schemas.microsoft.com/office/powerpoint/2010/main" val="1594963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85753" y="284063"/>
            <a:ext cx="2590115" cy="355600"/>
          </a:xfrm>
        </p:spPr>
        <p:txBody>
          <a:bodyPr/>
          <a:lstStyle/>
          <a:p>
            <a:r>
              <a:rPr lang="zh-CN" altLang="en-US" dirty="0"/>
              <a:t>就绪队列</a:t>
            </a:r>
          </a:p>
        </p:txBody>
      </p:sp>
      <p:sp>
        <p:nvSpPr>
          <p:cNvPr id="12" name="文本框 11">
            <a:extLst>
              <a:ext uri="{FF2B5EF4-FFF2-40B4-BE49-F238E27FC236}">
                <a16:creationId xmlns:a16="http://schemas.microsoft.com/office/drawing/2014/main" id="{1BE7CFC8-DECD-31FD-5B2D-4B3782601442}"/>
              </a:ext>
            </a:extLst>
          </p:cNvPr>
          <p:cNvSpPr txBox="1"/>
          <p:nvPr/>
        </p:nvSpPr>
        <p:spPr>
          <a:xfrm>
            <a:off x="202314" y="1066919"/>
            <a:ext cx="6629020" cy="646331"/>
          </a:xfrm>
          <a:prstGeom prst="rect">
            <a:avLst/>
          </a:prstGeom>
          <a:noFill/>
        </p:spPr>
        <p:txBody>
          <a:bodyPr wrap="square">
            <a:spAutoFit/>
          </a:bodyPr>
          <a:lstStyle/>
          <a:p>
            <a:pPr marL="285750" indent="-285750">
              <a:buFont typeface="Arial" panose="020B0604020202020204" pitchFamily="34" charset="0"/>
              <a:buChar char="•"/>
            </a:pPr>
            <a:r>
              <a:rPr lang="zh-CN" altLang="en-US" sz="1800" dirty="0">
                <a:effectLst/>
                <a:latin typeface="等线" panose="02010600030101010101" pitchFamily="2" charset="-122"/>
                <a:ea typeface="等线" panose="02010600030101010101" pitchFamily="2" charset="-122"/>
                <a:cs typeface="Times New Roman" panose="02020603050405020304" pitchFamily="18" charset="0"/>
              </a:rPr>
              <a:t>多核情况下，</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每个</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核有一个调度队列</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SchedRunqueue</a:t>
            </a:r>
            <a:endParaRPr lang="en-US" altLang="zh-CN" dirty="0">
              <a:latin typeface="等线" panose="02010600030101010101" pitchFamily="2" charset="-122"/>
              <a:ea typeface="等线" panose="02010600030101010101" pitchFamily="2" charset="-122"/>
              <a:cs typeface="Times New Roman" panose="02020603050405020304" pitchFamily="18" charset="0"/>
            </a:endParaRPr>
          </a:p>
          <a:p>
            <a:pPr marL="285750" indent="-285750">
              <a:buFont typeface="Arial" panose="020B0604020202020204" pitchFamily="34" charset="0"/>
              <a:buChar char="•"/>
            </a:pP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可以通过</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cpuId</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调用</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OsSchedRunqueueByID</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dirty="0" err="1">
                <a:effectLst/>
                <a:latin typeface="等线" panose="02010600030101010101" pitchFamily="2" charset="-122"/>
                <a:ea typeface="等线" panose="02010600030101010101" pitchFamily="2" charset="-122"/>
                <a:cs typeface="Times New Roman" panose="02020603050405020304" pitchFamily="18" charset="0"/>
              </a:rPr>
              <a:t>cpuId</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dirty="0">
                <a:effectLst/>
                <a:latin typeface="等线" panose="02010600030101010101" pitchFamily="2" charset="-122"/>
                <a:ea typeface="等线" panose="02010600030101010101" pitchFamily="2" charset="-122"/>
                <a:cs typeface="Times New Roman" panose="02020603050405020304" pitchFamily="18" charset="0"/>
              </a:rPr>
              <a:t>获得</a:t>
            </a:r>
            <a:endParaRPr lang="zh-CN" altLang="en-US" dirty="0">
              <a:latin typeface="等线" panose="02010600030101010101" pitchFamily="2" charset="-122"/>
              <a:ea typeface="等线" panose="02010600030101010101" pitchFamily="2" charset="-122"/>
            </a:endParaRPr>
          </a:p>
        </p:txBody>
      </p:sp>
      <p:pic>
        <p:nvPicPr>
          <p:cNvPr id="13" name="图片 12">
            <a:extLst>
              <a:ext uri="{FF2B5EF4-FFF2-40B4-BE49-F238E27FC236}">
                <a16:creationId xmlns:a16="http://schemas.microsoft.com/office/drawing/2014/main" id="{1888BD11-3C65-6C1A-B50E-AD9D754CEC7C}"/>
              </a:ext>
            </a:extLst>
          </p:cNvPr>
          <p:cNvPicPr>
            <a:picLocks noChangeAspect="1"/>
          </p:cNvPicPr>
          <p:nvPr/>
        </p:nvPicPr>
        <p:blipFill>
          <a:blip r:embed="rId3"/>
          <a:stretch>
            <a:fillRect/>
          </a:stretch>
        </p:blipFill>
        <p:spPr>
          <a:xfrm>
            <a:off x="202314" y="1709524"/>
            <a:ext cx="6096000" cy="505676"/>
          </a:xfrm>
          <a:prstGeom prst="rect">
            <a:avLst/>
          </a:prstGeom>
        </p:spPr>
      </p:pic>
      <p:sp>
        <p:nvSpPr>
          <p:cNvPr id="15" name="文本框 14">
            <a:extLst>
              <a:ext uri="{FF2B5EF4-FFF2-40B4-BE49-F238E27FC236}">
                <a16:creationId xmlns:a16="http://schemas.microsoft.com/office/drawing/2014/main" id="{91C56F60-7526-E3BE-F509-8280330185D2}"/>
              </a:ext>
            </a:extLst>
          </p:cNvPr>
          <p:cNvSpPr txBox="1"/>
          <p:nvPr/>
        </p:nvSpPr>
        <p:spPr>
          <a:xfrm>
            <a:off x="190431" y="2287138"/>
            <a:ext cx="6496940" cy="276999"/>
          </a:xfrm>
          <a:prstGeom prst="rect">
            <a:avLst/>
          </a:prstGeom>
          <a:noFill/>
        </p:spPr>
        <p:txBody>
          <a:bodyPr wrap="square">
            <a:spAutoFit/>
          </a:bodyPr>
          <a:lstStyle/>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其中宏定义</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LOSCFG_KERNEL_CORE_NUM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指多核情况下支持的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核数。</a:t>
            </a:r>
          </a:p>
        </p:txBody>
      </p:sp>
      <p:pic>
        <p:nvPicPr>
          <p:cNvPr id="16" name="图片 15">
            <a:extLst>
              <a:ext uri="{FF2B5EF4-FFF2-40B4-BE49-F238E27FC236}">
                <a16:creationId xmlns:a16="http://schemas.microsoft.com/office/drawing/2014/main" id="{2B7BB426-0EF9-10D6-0168-7E8F554C687D}"/>
              </a:ext>
            </a:extLst>
          </p:cNvPr>
          <p:cNvPicPr>
            <a:picLocks noChangeAspect="1"/>
          </p:cNvPicPr>
          <p:nvPr/>
        </p:nvPicPr>
        <p:blipFill>
          <a:blip r:embed="rId4"/>
          <a:stretch>
            <a:fillRect/>
          </a:stretch>
        </p:blipFill>
        <p:spPr>
          <a:xfrm>
            <a:off x="190431" y="2636075"/>
            <a:ext cx="6629020" cy="1397473"/>
          </a:xfrm>
          <a:prstGeom prst="rect">
            <a:avLst/>
          </a:prstGeom>
        </p:spPr>
      </p:pic>
      <p:pic>
        <p:nvPicPr>
          <p:cNvPr id="8" name="图片 7">
            <a:extLst>
              <a:ext uri="{FF2B5EF4-FFF2-40B4-BE49-F238E27FC236}">
                <a16:creationId xmlns:a16="http://schemas.microsoft.com/office/drawing/2014/main" id="{5B3C5E6C-AB90-3E88-82D5-CB89F30F3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4362" y="1390848"/>
            <a:ext cx="4698299" cy="4961755"/>
          </a:xfrm>
          <a:prstGeom prst="rect">
            <a:avLst/>
          </a:prstGeom>
        </p:spPr>
      </p:pic>
      <p:sp>
        <p:nvSpPr>
          <p:cNvPr id="9" name="文本占位符 40">
            <a:extLst>
              <a:ext uri="{FF2B5EF4-FFF2-40B4-BE49-F238E27FC236}">
                <a16:creationId xmlns:a16="http://schemas.microsoft.com/office/drawing/2014/main" id="{E8DA860B-6B71-148A-936C-BBE56B5C631E}"/>
              </a:ext>
            </a:extLst>
          </p:cNvPr>
          <p:cNvSpPr txBox="1">
            <a:spLocks/>
          </p:cNvSpPr>
          <p:nvPr/>
        </p:nvSpPr>
        <p:spPr>
          <a:xfrm>
            <a:off x="10875356" y="2613444"/>
            <a:ext cx="1423704" cy="545051"/>
          </a:xfrm>
          <a:prstGeom prst="rect">
            <a:avLst/>
          </a:prstGeom>
        </p:spPr>
        <p:txBody>
          <a:bodyPr wrap="square" lIns="90000" anchor="ctr" anchorCtr="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ighlight>
                  <a:srgbClr val="C0C0C0"/>
                </a:highlight>
              </a:rPr>
              <a:t>双向链表</a:t>
            </a:r>
            <a:endParaRPr lang="en-US" altLang="zh-CN" dirty="0">
              <a:highlight>
                <a:srgbClr val="C0C0C0"/>
              </a:highlight>
            </a:endParaRPr>
          </a:p>
          <a:p>
            <a:r>
              <a:rPr lang="en-US" altLang="zh-CN" dirty="0">
                <a:highlight>
                  <a:srgbClr val="C0C0C0"/>
                </a:highlight>
              </a:rPr>
              <a:t>LOS_DL_LIST</a:t>
            </a:r>
            <a:endParaRPr lang="zh-CN" altLang="en-US" dirty="0">
              <a:highlight>
                <a:srgbClr val="C0C0C0"/>
              </a:highlight>
            </a:endParaRPr>
          </a:p>
        </p:txBody>
      </p:sp>
      <p:sp>
        <p:nvSpPr>
          <p:cNvPr id="10" name="文本占位符 40">
            <a:extLst>
              <a:ext uri="{FF2B5EF4-FFF2-40B4-BE49-F238E27FC236}">
                <a16:creationId xmlns:a16="http://schemas.microsoft.com/office/drawing/2014/main" id="{A96611BC-47E4-03FE-783B-9697FF05F699}"/>
              </a:ext>
            </a:extLst>
          </p:cNvPr>
          <p:cNvSpPr txBox="1">
            <a:spLocks/>
          </p:cNvSpPr>
          <p:nvPr/>
        </p:nvSpPr>
        <p:spPr>
          <a:xfrm>
            <a:off x="6736080" y="4104510"/>
            <a:ext cx="1699507" cy="499528"/>
          </a:xfrm>
          <a:prstGeom prst="rect">
            <a:avLst/>
          </a:prstGeom>
        </p:spPr>
        <p:txBody>
          <a:bodyPr wrap="square" lIns="9000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highlight>
                  <a:srgbClr val="C0C0C0"/>
                </a:highlight>
              </a:rPr>
              <a:t>HPFRunqueue</a:t>
            </a:r>
            <a:endParaRPr lang="zh-CN" altLang="en-US" dirty="0">
              <a:highlight>
                <a:srgbClr val="C0C0C0"/>
              </a:highlight>
            </a:endParaRPr>
          </a:p>
        </p:txBody>
      </p:sp>
      <p:sp>
        <p:nvSpPr>
          <p:cNvPr id="11" name="文本占位符 40">
            <a:extLst>
              <a:ext uri="{FF2B5EF4-FFF2-40B4-BE49-F238E27FC236}">
                <a16:creationId xmlns:a16="http://schemas.microsoft.com/office/drawing/2014/main" id="{8783191A-2907-7A09-FD1E-F2C6CF71AD35}"/>
              </a:ext>
            </a:extLst>
          </p:cNvPr>
          <p:cNvSpPr txBox="1">
            <a:spLocks/>
          </p:cNvSpPr>
          <p:nvPr/>
        </p:nvSpPr>
        <p:spPr>
          <a:xfrm>
            <a:off x="10230097" y="4271530"/>
            <a:ext cx="1423703" cy="332508"/>
          </a:xfrm>
          <a:prstGeom prst="rect">
            <a:avLst/>
          </a:prstGeom>
        </p:spPr>
        <p:txBody>
          <a:bodyPr wrap="square" lIns="90000" anchor="ctr" anchorCtr="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highlight>
                  <a:srgbClr val="C0C0C0"/>
                </a:highlight>
              </a:rPr>
              <a:t>HPFQueue</a:t>
            </a:r>
            <a:endParaRPr lang="zh-CN" altLang="en-US" dirty="0">
              <a:highlight>
                <a:srgbClr val="C0C0C0"/>
              </a:highlight>
            </a:endParaRPr>
          </a:p>
        </p:txBody>
      </p:sp>
      <p:pic>
        <p:nvPicPr>
          <p:cNvPr id="17" name="图片 16">
            <a:extLst>
              <a:ext uri="{FF2B5EF4-FFF2-40B4-BE49-F238E27FC236}">
                <a16:creationId xmlns:a16="http://schemas.microsoft.com/office/drawing/2014/main" id="{CD63A00E-5621-7F78-9072-E25C2887E67A}"/>
              </a:ext>
            </a:extLst>
          </p:cNvPr>
          <p:cNvPicPr>
            <a:picLocks noChangeAspect="1"/>
          </p:cNvPicPr>
          <p:nvPr/>
        </p:nvPicPr>
        <p:blipFill>
          <a:blip r:embed="rId6"/>
          <a:stretch>
            <a:fillRect/>
          </a:stretch>
        </p:blipFill>
        <p:spPr>
          <a:xfrm>
            <a:off x="202314" y="5439618"/>
            <a:ext cx="5735113" cy="952162"/>
          </a:xfrm>
          <a:prstGeom prst="rect">
            <a:avLst/>
          </a:prstGeom>
        </p:spPr>
      </p:pic>
      <p:pic>
        <p:nvPicPr>
          <p:cNvPr id="18" name="图片 17">
            <a:extLst>
              <a:ext uri="{FF2B5EF4-FFF2-40B4-BE49-F238E27FC236}">
                <a16:creationId xmlns:a16="http://schemas.microsoft.com/office/drawing/2014/main" id="{C8195FF3-CE0B-D281-DD38-FAB0E39C1BF4}"/>
              </a:ext>
            </a:extLst>
          </p:cNvPr>
          <p:cNvPicPr>
            <a:picLocks noChangeAspect="1"/>
          </p:cNvPicPr>
          <p:nvPr/>
        </p:nvPicPr>
        <p:blipFill>
          <a:blip r:embed="rId7"/>
          <a:stretch>
            <a:fillRect/>
          </a:stretch>
        </p:blipFill>
        <p:spPr>
          <a:xfrm>
            <a:off x="185753" y="4366417"/>
            <a:ext cx="5042434" cy="952162"/>
          </a:xfrm>
          <a:prstGeom prst="rect">
            <a:avLst/>
          </a:prstGeom>
        </p:spPr>
      </p:pic>
      <p:cxnSp>
        <p:nvCxnSpPr>
          <p:cNvPr id="23" name="直接箭头连接符 22">
            <a:extLst>
              <a:ext uri="{FF2B5EF4-FFF2-40B4-BE49-F238E27FC236}">
                <a16:creationId xmlns:a16="http://schemas.microsoft.com/office/drawing/2014/main" id="{52885D57-E8A6-6C6A-BA11-62D6F81EB8D2}"/>
              </a:ext>
            </a:extLst>
          </p:cNvPr>
          <p:cNvCxnSpPr/>
          <p:nvPr/>
        </p:nvCxnSpPr>
        <p:spPr>
          <a:xfrm>
            <a:off x="1020920" y="3143609"/>
            <a:ext cx="486137" cy="18982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9F6DA58-70C9-9DBC-C418-285C0839B5C2}"/>
              </a:ext>
            </a:extLst>
          </p:cNvPr>
          <p:cNvCxnSpPr>
            <a:cxnSpLocks/>
          </p:cNvCxnSpPr>
          <p:nvPr/>
        </p:nvCxnSpPr>
        <p:spPr>
          <a:xfrm>
            <a:off x="1040325" y="4824311"/>
            <a:ext cx="317400" cy="13578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88E88D29-543E-7916-8D59-A688AC502498}"/>
              </a:ext>
            </a:extLst>
          </p:cNvPr>
          <p:cNvSpPr/>
          <p:nvPr/>
        </p:nvSpPr>
        <p:spPr>
          <a:xfrm>
            <a:off x="6137592" y="1615817"/>
            <a:ext cx="373921" cy="523220"/>
          </a:xfrm>
          <a:prstGeom prst="rect">
            <a:avLst/>
          </a:prstGeom>
          <a:noFill/>
        </p:spPr>
        <p:txBody>
          <a:bodyPr wrap="square" lIns="91440" tIns="45720" rIns="91440" bIns="45720">
            <a:spAutoFit/>
          </a:bodyPr>
          <a:lstStyle/>
          <a:p>
            <a:pPr algn="ctr"/>
            <a:r>
              <a:rPr lang="en-US" altLang="zh-CN" sz="2800" b="1" cap="none" spc="0" dirty="0">
                <a:ln w="22225">
                  <a:solidFill>
                    <a:schemeClr val="accent2"/>
                  </a:solidFill>
                  <a:prstDash val="solid"/>
                </a:ln>
                <a:solidFill>
                  <a:schemeClr val="accent2">
                    <a:lumMod val="40000"/>
                    <a:lumOff val="60000"/>
                  </a:schemeClr>
                </a:solidFill>
                <a:effectLst/>
              </a:rPr>
              <a:t>2</a:t>
            </a:r>
            <a:endParaRPr lang="zh-CN" altLang="en-US" sz="2800" b="1" cap="none" spc="0" dirty="0">
              <a:ln w="22225">
                <a:solidFill>
                  <a:schemeClr val="accent2"/>
                </a:solidFill>
                <a:prstDash val="solid"/>
              </a:ln>
              <a:solidFill>
                <a:schemeClr val="accent2">
                  <a:lumMod val="40000"/>
                  <a:lumOff val="60000"/>
                </a:schemeClr>
              </a:solidFill>
              <a:effectLst/>
            </a:endParaRPr>
          </a:p>
        </p:txBody>
      </p:sp>
      <p:sp>
        <p:nvSpPr>
          <p:cNvPr id="27" name="矩形 26">
            <a:extLst>
              <a:ext uri="{FF2B5EF4-FFF2-40B4-BE49-F238E27FC236}">
                <a16:creationId xmlns:a16="http://schemas.microsoft.com/office/drawing/2014/main" id="{5FB98E31-B445-D34A-E371-B65E4EB62647}"/>
              </a:ext>
            </a:extLst>
          </p:cNvPr>
          <p:cNvSpPr/>
          <p:nvPr/>
        </p:nvSpPr>
        <p:spPr>
          <a:xfrm>
            <a:off x="4437493" y="4123441"/>
            <a:ext cx="790694" cy="461665"/>
          </a:xfrm>
          <a:prstGeom prst="rect">
            <a:avLst/>
          </a:prstGeom>
          <a:noFill/>
        </p:spPr>
        <p:txBody>
          <a:bodyPr wrap="square" lIns="91440" tIns="45720" rIns="91440" bIns="45720">
            <a:spAutoFit/>
          </a:bodyPr>
          <a:lstStyle/>
          <a:p>
            <a:pPr algn="ctr"/>
            <a:r>
              <a:rPr lang="en-US" altLang="zh-CN" sz="2400" b="1" cap="none" spc="0" dirty="0">
                <a:ln w="22225">
                  <a:solidFill>
                    <a:schemeClr val="accent2"/>
                  </a:solidFill>
                  <a:prstDash val="solid"/>
                </a:ln>
                <a:solidFill>
                  <a:schemeClr val="accent2">
                    <a:lumMod val="40000"/>
                    <a:lumOff val="60000"/>
                  </a:schemeClr>
                </a:solidFill>
                <a:effectLst/>
              </a:rPr>
              <a:t>32</a:t>
            </a:r>
            <a:endParaRPr lang="zh-CN" altLang="en-US" sz="2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225184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336512" y="270887"/>
            <a:ext cx="3111335" cy="369332"/>
          </a:xfrm>
        </p:spPr>
        <p:txBody>
          <a:bodyPr/>
          <a:lstStyle/>
          <a:p>
            <a:r>
              <a:rPr lang="zh-CN" altLang="en-US" dirty="0"/>
              <a:t>调度流程：时机与实现</a:t>
            </a:r>
          </a:p>
        </p:txBody>
      </p:sp>
      <p:sp>
        <p:nvSpPr>
          <p:cNvPr id="6" name="文本框 5">
            <a:extLst>
              <a:ext uri="{FF2B5EF4-FFF2-40B4-BE49-F238E27FC236}">
                <a16:creationId xmlns:a16="http://schemas.microsoft.com/office/drawing/2014/main" id="{5A5F4FF7-8B78-868A-24D3-A326388C3B92}"/>
              </a:ext>
            </a:extLst>
          </p:cNvPr>
          <p:cNvSpPr txBox="1"/>
          <p:nvPr/>
        </p:nvSpPr>
        <p:spPr>
          <a:xfrm>
            <a:off x="398983" y="1102552"/>
            <a:ext cx="6023757" cy="369332"/>
          </a:xfrm>
          <a:prstGeom prst="rect">
            <a:avLst/>
          </a:prstGeom>
          <a:noFill/>
        </p:spPr>
        <p:txBody>
          <a:bodyPr wrap="square" rtlCol="0">
            <a:spAutoFit/>
          </a:bodyPr>
          <a:lstStyle/>
          <a:p>
            <a:r>
              <a:rPr lang="zh-CN" altLang="en-US" b="1" dirty="0"/>
              <a:t>调度入口</a:t>
            </a:r>
            <a:r>
              <a:rPr lang="en-US" altLang="zh-CN" b="1" dirty="0"/>
              <a:t>——</a:t>
            </a:r>
            <a:r>
              <a:rPr lang="zh-CN" altLang="en-US" b="1" dirty="0"/>
              <a:t>时钟中断</a:t>
            </a:r>
          </a:p>
        </p:txBody>
      </p:sp>
      <p:sp>
        <p:nvSpPr>
          <p:cNvPr id="11" name="文本框 10">
            <a:extLst>
              <a:ext uri="{FF2B5EF4-FFF2-40B4-BE49-F238E27FC236}">
                <a16:creationId xmlns:a16="http://schemas.microsoft.com/office/drawing/2014/main" id="{EE125CD0-8652-9509-3A56-365D099EE748}"/>
              </a:ext>
            </a:extLst>
          </p:cNvPr>
          <p:cNvSpPr txBox="1"/>
          <p:nvPr/>
        </p:nvSpPr>
        <p:spPr>
          <a:xfrm>
            <a:off x="872490" y="3784193"/>
            <a:ext cx="6103620" cy="369332"/>
          </a:xfrm>
          <a:prstGeom prst="rect">
            <a:avLst/>
          </a:prstGeom>
          <a:noFill/>
        </p:spPr>
        <p:txBody>
          <a:bodyPr wrap="square">
            <a:spAutoFit/>
          </a:bodyPr>
          <a:lstStyle/>
          <a:p>
            <a:pPr algn="just"/>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68CAF84D-D7DF-E2C3-633E-01BC6DDE6DAA}"/>
              </a:ext>
            </a:extLst>
          </p:cNvPr>
          <p:cNvSpPr txBox="1"/>
          <p:nvPr/>
        </p:nvSpPr>
        <p:spPr>
          <a:xfrm>
            <a:off x="396037" y="2070103"/>
            <a:ext cx="6103620" cy="369332"/>
          </a:xfrm>
          <a:prstGeom prst="rect">
            <a:avLst/>
          </a:prstGeom>
          <a:noFill/>
        </p:spPr>
        <p:txBody>
          <a:bodyPr wrap="square">
            <a:spAutoFit/>
          </a:bodyPr>
          <a:lstStyle/>
          <a:p>
            <a:pPr algn="just"/>
            <a:r>
              <a:rPr lang="zh-CN" altLang="zh-CN" dirty="0">
                <a:ea typeface="等线" panose="02010600030101010101" pitchFamily="2" charset="-122"/>
                <a:cs typeface="Times New Roman" panose="02020603050405020304" pitchFamily="18" charset="0"/>
              </a:rPr>
              <a:t>调用</a:t>
            </a:r>
            <a:r>
              <a:rPr lang="en-US" altLang="zh-CN" dirty="0" err="1">
                <a:ea typeface="等线" panose="02010600030101010101" pitchFamily="2" charset="-122"/>
                <a:cs typeface="Times New Roman" panose="02020603050405020304" pitchFamily="18" charset="0"/>
              </a:rPr>
              <a:t>OsSchedTick</a:t>
            </a:r>
            <a:r>
              <a:rPr lang="zh-CN" altLang="zh-CN" dirty="0">
                <a:ea typeface="等线" panose="02010600030101010101" pitchFamily="2" charset="-122"/>
                <a:cs typeface="Times New Roman" panose="02020603050405020304" pitchFamily="18" charset="0"/>
              </a:rPr>
              <a:t>（）函数</a:t>
            </a:r>
            <a:r>
              <a:rPr lang="zh-CN" altLang="en-US" dirty="0">
                <a:ea typeface="等线" panose="02010600030101010101" pitchFamily="2" charset="-122"/>
                <a:cs typeface="Times New Roman" panose="02020603050405020304" pitchFamily="18" charset="0"/>
              </a:rPr>
              <a:t>，作为调度入口</a:t>
            </a:r>
            <a:endParaRPr lang="zh-CN" altLang="zh-CN" dirty="0">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1A6D3F7D-ACDE-E354-604C-C190F90C1D00}"/>
              </a:ext>
            </a:extLst>
          </p:cNvPr>
          <p:cNvPicPr>
            <a:picLocks noChangeAspect="1"/>
          </p:cNvPicPr>
          <p:nvPr/>
        </p:nvPicPr>
        <p:blipFill>
          <a:blip r:embed="rId3"/>
          <a:stretch>
            <a:fillRect/>
          </a:stretch>
        </p:blipFill>
        <p:spPr>
          <a:xfrm>
            <a:off x="396037" y="2591918"/>
            <a:ext cx="6341930" cy="2753881"/>
          </a:xfrm>
          <a:prstGeom prst="rect">
            <a:avLst/>
          </a:prstGeom>
        </p:spPr>
      </p:pic>
      <p:sp>
        <p:nvSpPr>
          <p:cNvPr id="9" name="文本框 8">
            <a:extLst>
              <a:ext uri="{FF2B5EF4-FFF2-40B4-BE49-F238E27FC236}">
                <a16:creationId xmlns:a16="http://schemas.microsoft.com/office/drawing/2014/main" id="{2378FDB6-5FD6-801A-1147-64C7B6DE5FCC}"/>
              </a:ext>
            </a:extLst>
          </p:cNvPr>
          <p:cNvSpPr txBox="1"/>
          <p:nvPr/>
        </p:nvSpPr>
        <p:spPr>
          <a:xfrm>
            <a:off x="6740913" y="1727816"/>
            <a:ext cx="5293360" cy="4247317"/>
          </a:xfrm>
          <a:prstGeom prst="rect">
            <a:avLst/>
          </a:prstGeom>
          <a:noFill/>
        </p:spPr>
        <p:txBody>
          <a:bodyPr wrap="square">
            <a:spAutoFit/>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功能：</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维护</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timeoutQueue</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对超时链表进行扫描看是否有任务需要被唤醒</a:t>
            </a:r>
          </a:p>
          <a:p>
            <a:pPr marL="342900" indent="-342900" algn="just">
              <a:buFont typeface="+mj-lt"/>
              <a:buAutoNum type="arabicPeriod"/>
            </a:pP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设置为</a:t>
            </a:r>
            <a:r>
              <a:rPr lang="en-US" altLang="zh-CN" kern="100" dirty="0">
                <a:latin typeface="等线" panose="02010600030101010101" pitchFamily="2" charset="-122"/>
                <a:ea typeface="等线" panose="02010600030101010101" pitchFamily="2" charset="-122"/>
                <a:cs typeface="Times New Roman" panose="02020603050405020304" pitchFamily="18" charset="0"/>
              </a:rPr>
              <a:t>tick</a:t>
            </a:r>
            <a:r>
              <a:rPr lang="zh-CN" altLang="zh-CN" kern="100" dirty="0">
                <a:latin typeface="等线" panose="02010600030101010101" pitchFamily="2" charset="-122"/>
                <a:ea typeface="等线" panose="02010600030101010101" pitchFamily="2" charset="-122"/>
                <a:cs typeface="Times New Roman" panose="02020603050405020304" pitchFamily="18" charset="0"/>
              </a:rPr>
              <a:t>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flag</a:t>
            </a:r>
            <a:r>
              <a:rPr lang="zh-CN" altLang="zh-CN" kern="100" dirty="0">
                <a:latin typeface="等线" panose="02010600030101010101" pitchFamily="2" charset="-122"/>
                <a:ea typeface="等线" panose="02010600030101010101" pitchFamily="2" charset="-122"/>
                <a:cs typeface="Times New Roman" panose="02020603050405020304" pitchFamily="18" charset="0"/>
              </a:rPr>
              <a:t>表示当前的时间片已经不准确了。需要更新。如果没有</a:t>
            </a:r>
            <a:r>
              <a:rPr lang="en-US" altLang="zh-CN" kern="100" dirty="0">
                <a:latin typeface="等线" panose="02010600030101010101" pitchFamily="2" charset="-122"/>
                <a:ea typeface="等线" panose="02010600030101010101" pitchFamily="2" charset="-122"/>
                <a:cs typeface="Times New Roman" panose="02020603050405020304" pitchFamily="18" charset="0"/>
              </a:rPr>
              <a:t>tick</a:t>
            </a:r>
            <a:r>
              <a:rPr lang="zh-CN" altLang="zh-CN" kern="100" dirty="0">
                <a:latin typeface="等线" panose="02010600030101010101" pitchFamily="2" charset="-122"/>
                <a:ea typeface="等线" panose="02010600030101010101" pitchFamily="2" charset="-122"/>
                <a:cs typeface="Times New Roman" panose="02020603050405020304" pitchFamily="18" charset="0"/>
              </a:rPr>
              <a:t>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flag</a:t>
            </a:r>
            <a:r>
              <a:rPr lang="zh-CN" altLang="zh-CN" kern="100" dirty="0">
                <a:latin typeface="等线" panose="02010600030101010101" pitchFamily="2" charset="-122"/>
                <a:ea typeface="等线" panose="02010600030101010101" pitchFamily="2" charset="-122"/>
                <a:cs typeface="Times New Roman" panose="02020603050405020304" pitchFamily="18" charset="0"/>
              </a:rPr>
              <a:t>表示刚更新完时间片，绝对准确。</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buFont typeface="+mj-lt"/>
              <a:buAutoNum type="arabicPeriod"/>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rq</a:t>
            </a:r>
            <a:r>
              <a:rPr lang="zh-CN" altLang="zh-CN" kern="100" dirty="0">
                <a:latin typeface="等线" panose="02010600030101010101" pitchFamily="2" charset="-122"/>
                <a:ea typeface="等线" panose="02010600030101010101" pitchFamily="2" charset="-122"/>
                <a:cs typeface="Times New Roman" panose="02020603050405020304" pitchFamily="18" charset="0"/>
              </a:rPr>
              <a:t>的</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responsetime</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设置为</a:t>
            </a:r>
            <a:r>
              <a:rPr lang="en-US" altLang="zh-CN" kern="100" dirty="0">
                <a:latin typeface="等线" panose="02010600030101010101" pitchFamily="2" charset="-122"/>
                <a:ea typeface="等线" panose="02010600030101010101" pitchFamily="2" charset="-122"/>
                <a:cs typeface="Times New Roman" panose="02020603050405020304" pitchFamily="18" charset="0"/>
              </a:rPr>
              <a:t>max</a:t>
            </a:r>
            <a:r>
              <a:rPr lang="zh-CN" altLang="zh-CN" kern="100" dirty="0">
                <a:latin typeface="等线" panose="02010600030101010101" pitchFamily="2" charset="-122"/>
                <a:ea typeface="等线" panose="02010600030101010101" pitchFamily="2" charset="-122"/>
                <a:cs typeface="Times New Roman" panose="02020603050405020304" pitchFamily="18" charset="0"/>
              </a:rPr>
              <a:t>表示</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lvl="0"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rq</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刚刚初始化</a:t>
            </a:r>
          </a:p>
          <a:p>
            <a:pPr lvl="0"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2</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刚经历一个节拍</a:t>
            </a:r>
          </a:p>
          <a:p>
            <a:pPr lvl="0"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timeoutQueue</a:t>
            </a:r>
            <a:r>
              <a:rPr lang="zh-CN" altLang="zh-CN" kern="100" dirty="0">
                <a:latin typeface="等线" panose="02010600030101010101" pitchFamily="2" charset="-122"/>
                <a:ea typeface="等线" panose="02010600030101010101" pitchFamily="2" charset="-122"/>
                <a:cs typeface="Times New Roman" panose="02020603050405020304" pitchFamily="18" charset="0"/>
              </a:rPr>
              <a:t>里删除了一个可以被重新调度的阻塞的任务</a:t>
            </a:r>
          </a:p>
          <a:p>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4</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zh-CN" altLang="zh-CN" kern="100" dirty="0">
                <a:latin typeface="等线" panose="02010600030101010101" pitchFamily="2" charset="-122"/>
                <a:ea typeface="等线" panose="02010600030101010101" pitchFamily="2" charset="-122"/>
                <a:cs typeface="Times New Roman" panose="02020603050405020304" pitchFamily="18" charset="0"/>
              </a:rPr>
              <a:t>响应</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rq</a:t>
            </a:r>
            <a:r>
              <a:rPr lang="zh-CN" altLang="zh-CN" kern="100" dirty="0">
                <a:latin typeface="等线" panose="02010600030101010101" pitchFamily="2" charset="-122"/>
                <a:ea typeface="等线" panose="02010600030101010101" pitchFamily="2" charset="-122"/>
                <a:cs typeface="Times New Roman" panose="02020603050405020304" pitchFamily="18" charset="0"/>
              </a:rPr>
              <a:t>当前</a:t>
            </a:r>
            <a:r>
              <a:rPr lang="en-US" altLang="zh-CN" kern="100" dirty="0">
                <a:latin typeface="等线" panose="02010600030101010101" pitchFamily="2" charset="-122"/>
                <a:ea typeface="等线" panose="02010600030101010101" pitchFamily="2" charset="-122"/>
                <a:cs typeface="Times New Roman" panose="02020603050405020304" pitchFamily="18" charset="0"/>
              </a:rPr>
              <a:t>tick</a:t>
            </a:r>
            <a:r>
              <a:rPr lang="zh-CN" altLang="zh-CN" kern="100" dirty="0">
                <a:latin typeface="等线" panose="02010600030101010101" pitchFamily="2" charset="-122"/>
                <a:ea typeface="等线" panose="02010600030101010101" pitchFamily="2" charset="-122"/>
                <a:cs typeface="Times New Roman" panose="02020603050405020304" pitchFamily="18" charset="0"/>
              </a:rPr>
              <a:t>中断的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task</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即</a:t>
            </a:r>
            <a:r>
              <a:rPr lang="zh-CN" altLang="zh-CN" kern="100" dirty="0">
                <a:latin typeface="等线" panose="02010600030101010101" pitchFamily="2" charset="-122"/>
                <a:ea typeface="等线" panose="02010600030101010101" pitchFamily="2" charset="-122"/>
                <a:cs typeface="Times New Roman" panose="02020603050405020304" pitchFamily="18" charset="0"/>
              </a:rPr>
              <a:t>为</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rq</a:t>
            </a:r>
            <a:r>
              <a:rPr lang="zh-CN" altLang="zh-CN" kern="100" dirty="0">
                <a:latin typeface="等线" panose="02010600030101010101" pitchFamily="2" charset="-122"/>
                <a:ea typeface="等线" panose="02010600030101010101" pitchFamily="2" charset="-122"/>
                <a:cs typeface="Times New Roman" panose="02020603050405020304" pitchFamily="18" charset="0"/>
              </a:rPr>
              <a:t>中正在运行的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task</a:t>
            </a:r>
            <a:r>
              <a:rPr lang="zh-CN" altLang="zh-CN" kern="100" dirty="0">
                <a:latin typeface="等线" panose="02010600030101010101" pitchFamily="2" charset="-122"/>
                <a:ea typeface="等线" panose="02010600030101010101" pitchFamily="2" charset="-122"/>
                <a:cs typeface="Times New Roman" panose="02020603050405020304" pitchFamily="18" charset="0"/>
              </a:rPr>
              <a:t>）需要被换出（上下文切换）且，</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rq</a:t>
            </a:r>
            <a:r>
              <a:rPr lang="zh-CN" altLang="zh-CN" kern="100" dirty="0">
                <a:latin typeface="等线" panose="02010600030101010101" pitchFamily="2" charset="-122"/>
                <a:ea typeface="等线" panose="02010600030101010101" pitchFamily="2" charset="-122"/>
                <a:cs typeface="Times New Roman" panose="02020603050405020304" pitchFamily="18" charset="0"/>
              </a:rPr>
              <a:t>当前的</a:t>
            </a:r>
            <a:r>
              <a:rPr lang="en-US" altLang="zh-CN" kern="100" dirty="0">
                <a:latin typeface="等线" panose="02010600030101010101" pitchFamily="2" charset="-122"/>
                <a:ea typeface="等线" panose="02010600030101010101" pitchFamily="2" charset="-122"/>
                <a:cs typeface="Times New Roman" panose="02020603050405020304" pitchFamily="18" charset="0"/>
              </a:rPr>
              <a:t>task</a:t>
            </a:r>
            <a:r>
              <a:rPr lang="zh-CN" altLang="zh-CN" kern="100" dirty="0">
                <a:latin typeface="等线" panose="02010600030101010101" pitchFamily="2" charset="-122"/>
                <a:ea typeface="等线" panose="02010600030101010101" pitchFamily="2" charset="-122"/>
                <a:cs typeface="Times New Roman" panose="02020603050405020304" pitchFamily="18" charset="0"/>
              </a:rPr>
              <a:t>运行时间比较短，还没到下一次</a:t>
            </a:r>
            <a:r>
              <a:rPr lang="en-US" altLang="zh-CN" kern="100" dirty="0">
                <a:latin typeface="等线" panose="02010600030101010101" pitchFamily="2" charset="-122"/>
                <a:ea typeface="等线" panose="02010600030101010101" pitchFamily="2" charset="-122"/>
                <a:cs typeface="Times New Roman" panose="02020603050405020304" pitchFamily="18" charset="0"/>
              </a:rPr>
              <a:t>tick</a:t>
            </a:r>
            <a:r>
              <a:rPr lang="zh-CN" altLang="zh-CN" kern="100" dirty="0">
                <a:latin typeface="等线" panose="02010600030101010101" pitchFamily="2" charset="-122"/>
                <a:ea typeface="等线" panose="02010600030101010101" pitchFamily="2" charset="-122"/>
                <a:cs typeface="Times New Roman" panose="02020603050405020304" pitchFamily="18" charset="0"/>
              </a:rPr>
              <a:t>。且当前</a:t>
            </a:r>
            <a:r>
              <a:rPr lang="en-US" altLang="zh-CN" kern="100" dirty="0">
                <a:latin typeface="等线" panose="02010600030101010101" pitchFamily="2" charset="-122"/>
                <a:ea typeface="等线" panose="02010600030101010101" pitchFamily="2" charset="-122"/>
                <a:cs typeface="Times New Roman" panose="02020603050405020304" pitchFamily="18" charset="0"/>
              </a:rPr>
              <a:t>task</a:t>
            </a:r>
            <a:r>
              <a:rPr lang="zh-CN" altLang="zh-CN" kern="100" dirty="0">
                <a:latin typeface="等线" panose="02010600030101010101" pitchFamily="2" charset="-122"/>
                <a:ea typeface="等线" panose="02010600030101010101" pitchFamily="2" charset="-122"/>
                <a:cs typeface="Times New Roman" panose="02020603050405020304" pitchFamily="18" charset="0"/>
              </a:rPr>
              <a:t>的灭亡时间即</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nextExpireTime</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5360685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DF11716C-AB42-F820-248C-B945254C4831}"/>
              </a:ext>
            </a:extLst>
          </p:cNvPr>
          <p:cNvSpPr>
            <a:spLocks noGrp="1"/>
          </p:cNvSpPr>
          <p:nvPr>
            <p:ph type="body" sz="quarter" idx="10"/>
          </p:nvPr>
        </p:nvSpPr>
        <p:spPr>
          <a:xfrm>
            <a:off x="233664" y="221574"/>
            <a:ext cx="2972178" cy="379505"/>
          </a:xfrm>
        </p:spPr>
        <p:txBody>
          <a:bodyPr/>
          <a:lstStyle/>
          <a:p>
            <a:r>
              <a:rPr lang="zh-CN" altLang="en-US" dirty="0"/>
              <a:t>调度流程：时机与实现</a:t>
            </a:r>
          </a:p>
          <a:p>
            <a:endParaRPr lang="zh-CN" altLang="en-US" dirty="0"/>
          </a:p>
        </p:txBody>
      </p:sp>
      <p:pic>
        <p:nvPicPr>
          <p:cNvPr id="18" name="图片 17">
            <a:extLst>
              <a:ext uri="{FF2B5EF4-FFF2-40B4-BE49-F238E27FC236}">
                <a16:creationId xmlns:a16="http://schemas.microsoft.com/office/drawing/2014/main" id="{6554E5F0-C76A-8999-BD58-973353B4723A}"/>
              </a:ext>
            </a:extLst>
          </p:cNvPr>
          <p:cNvPicPr>
            <a:picLocks noChangeAspect="1"/>
          </p:cNvPicPr>
          <p:nvPr/>
        </p:nvPicPr>
        <p:blipFill>
          <a:blip r:embed="rId2"/>
          <a:stretch>
            <a:fillRect/>
          </a:stretch>
        </p:blipFill>
        <p:spPr>
          <a:xfrm>
            <a:off x="2351648" y="1145955"/>
            <a:ext cx="7311335" cy="5300718"/>
          </a:xfrm>
          <a:prstGeom prst="rect">
            <a:avLst/>
          </a:prstGeom>
        </p:spPr>
      </p:pic>
    </p:spTree>
    <p:extLst>
      <p:ext uri="{BB962C8B-B14F-4D97-AF65-F5344CB8AC3E}">
        <p14:creationId xmlns:p14="http://schemas.microsoft.com/office/powerpoint/2010/main" val="1417918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7AC6BBE9-AEDC-EAE5-59F1-99E9950A6B17}"/>
              </a:ext>
            </a:extLst>
          </p:cNvPr>
          <p:cNvSpPr>
            <a:spLocks noGrp="1"/>
          </p:cNvSpPr>
          <p:nvPr>
            <p:ph type="body" sz="quarter" idx="10"/>
          </p:nvPr>
        </p:nvSpPr>
        <p:spPr>
          <a:xfrm>
            <a:off x="150434" y="274679"/>
            <a:ext cx="2875521" cy="313469"/>
          </a:xfrm>
        </p:spPr>
        <p:txBody>
          <a:bodyPr/>
          <a:lstStyle/>
          <a:p>
            <a:r>
              <a:rPr lang="zh-CN" altLang="en-US" dirty="0"/>
              <a:t>调度流程：时机与实现</a:t>
            </a:r>
          </a:p>
          <a:p>
            <a:endParaRPr lang="zh-CN" altLang="en-US" dirty="0"/>
          </a:p>
        </p:txBody>
      </p:sp>
      <p:pic>
        <p:nvPicPr>
          <p:cNvPr id="18" name="图片 17">
            <a:extLst>
              <a:ext uri="{FF2B5EF4-FFF2-40B4-BE49-F238E27FC236}">
                <a16:creationId xmlns:a16="http://schemas.microsoft.com/office/drawing/2014/main" id="{FA0CD866-087A-AE13-DDE8-5E7061B54210}"/>
              </a:ext>
            </a:extLst>
          </p:cNvPr>
          <p:cNvPicPr>
            <a:picLocks noChangeAspect="1"/>
          </p:cNvPicPr>
          <p:nvPr/>
        </p:nvPicPr>
        <p:blipFill>
          <a:blip r:embed="rId2"/>
          <a:stretch>
            <a:fillRect/>
          </a:stretch>
        </p:blipFill>
        <p:spPr>
          <a:xfrm>
            <a:off x="0" y="2047981"/>
            <a:ext cx="6051910" cy="2276883"/>
          </a:xfrm>
          <a:prstGeom prst="rect">
            <a:avLst/>
          </a:prstGeom>
        </p:spPr>
      </p:pic>
      <p:pic>
        <p:nvPicPr>
          <p:cNvPr id="21" name="图片 20">
            <a:extLst>
              <a:ext uri="{FF2B5EF4-FFF2-40B4-BE49-F238E27FC236}">
                <a16:creationId xmlns:a16="http://schemas.microsoft.com/office/drawing/2014/main" id="{C9E65C22-9D9C-6461-273E-A8E85F7DABC0}"/>
              </a:ext>
            </a:extLst>
          </p:cNvPr>
          <p:cNvPicPr>
            <a:picLocks noChangeAspect="1"/>
          </p:cNvPicPr>
          <p:nvPr/>
        </p:nvPicPr>
        <p:blipFill>
          <a:blip r:embed="rId3"/>
          <a:stretch>
            <a:fillRect/>
          </a:stretch>
        </p:blipFill>
        <p:spPr>
          <a:xfrm>
            <a:off x="6399639" y="1692263"/>
            <a:ext cx="3703641" cy="2606266"/>
          </a:xfrm>
          <a:prstGeom prst="rect">
            <a:avLst/>
          </a:prstGeom>
        </p:spPr>
      </p:pic>
      <p:pic>
        <p:nvPicPr>
          <p:cNvPr id="23" name="图片 22">
            <a:extLst>
              <a:ext uri="{FF2B5EF4-FFF2-40B4-BE49-F238E27FC236}">
                <a16:creationId xmlns:a16="http://schemas.microsoft.com/office/drawing/2014/main" id="{FB7BC4DF-B41C-5084-9F84-B4914FAD89AF}"/>
              </a:ext>
            </a:extLst>
          </p:cNvPr>
          <p:cNvPicPr>
            <a:picLocks noChangeAspect="1"/>
          </p:cNvPicPr>
          <p:nvPr/>
        </p:nvPicPr>
        <p:blipFill>
          <a:blip r:embed="rId4"/>
          <a:stretch>
            <a:fillRect/>
          </a:stretch>
        </p:blipFill>
        <p:spPr>
          <a:xfrm>
            <a:off x="6399639" y="4536613"/>
            <a:ext cx="5243014" cy="1074513"/>
          </a:xfrm>
          <a:prstGeom prst="rect">
            <a:avLst/>
          </a:prstGeom>
        </p:spPr>
      </p:pic>
    </p:spTree>
    <p:extLst>
      <p:ext uri="{BB962C8B-B14F-4D97-AF65-F5344CB8AC3E}">
        <p14:creationId xmlns:p14="http://schemas.microsoft.com/office/powerpoint/2010/main" val="2731243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7AC6BBE9-AEDC-EAE5-59F1-99E9950A6B17}"/>
              </a:ext>
            </a:extLst>
          </p:cNvPr>
          <p:cNvSpPr>
            <a:spLocks noGrp="1"/>
          </p:cNvSpPr>
          <p:nvPr>
            <p:ph type="body" sz="quarter" idx="10"/>
          </p:nvPr>
        </p:nvSpPr>
        <p:spPr>
          <a:xfrm>
            <a:off x="1229119" y="437965"/>
            <a:ext cx="2875521" cy="313469"/>
          </a:xfrm>
        </p:spPr>
        <p:txBody>
          <a:bodyPr/>
          <a:lstStyle/>
          <a:p>
            <a:r>
              <a:rPr lang="zh-CN" altLang="en-US" dirty="0"/>
              <a:t>调度流程：时机与实现</a:t>
            </a:r>
          </a:p>
          <a:p>
            <a:endParaRPr lang="zh-CN" altLang="en-US" dirty="0"/>
          </a:p>
        </p:txBody>
      </p:sp>
      <p:pic>
        <p:nvPicPr>
          <p:cNvPr id="19" name="图片 18">
            <a:extLst>
              <a:ext uri="{FF2B5EF4-FFF2-40B4-BE49-F238E27FC236}">
                <a16:creationId xmlns:a16="http://schemas.microsoft.com/office/drawing/2014/main" id="{704E0DED-6A17-AB5D-54D3-725F279715DD}"/>
              </a:ext>
            </a:extLst>
          </p:cNvPr>
          <p:cNvPicPr>
            <a:picLocks noChangeAspect="1"/>
          </p:cNvPicPr>
          <p:nvPr/>
        </p:nvPicPr>
        <p:blipFill>
          <a:blip r:embed="rId2"/>
          <a:stretch>
            <a:fillRect/>
          </a:stretch>
        </p:blipFill>
        <p:spPr>
          <a:xfrm>
            <a:off x="2131150" y="1084155"/>
            <a:ext cx="8149671" cy="5430710"/>
          </a:xfrm>
          <a:prstGeom prst="rect">
            <a:avLst/>
          </a:prstGeom>
        </p:spPr>
      </p:pic>
    </p:spTree>
    <p:extLst>
      <p:ext uri="{BB962C8B-B14F-4D97-AF65-F5344CB8AC3E}">
        <p14:creationId xmlns:p14="http://schemas.microsoft.com/office/powerpoint/2010/main" val="800624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122439" y="397595"/>
            <a:ext cx="3111335" cy="369332"/>
          </a:xfrm>
        </p:spPr>
        <p:txBody>
          <a:bodyPr/>
          <a:lstStyle/>
          <a:p>
            <a:r>
              <a:rPr lang="zh-CN" altLang="en-US" dirty="0"/>
              <a:t>调度流程：时机与实现</a:t>
            </a:r>
          </a:p>
        </p:txBody>
      </p:sp>
      <p:sp>
        <p:nvSpPr>
          <p:cNvPr id="11" name="文本框 10">
            <a:extLst>
              <a:ext uri="{FF2B5EF4-FFF2-40B4-BE49-F238E27FC236}">
                <a16:creationId xmlns:a16="http://schemas.microsoft.com/office/drawing/2014/main" id="{EE125CD0-8652-9509-3A56-365D099EE748}"/>
              </a:ext>
            </a:extLst>
          </p:cNvPr>
          <p:cNvSpPr txBox="1"/>
          <p:nvPr/>
        </p:nvSpPr>
        <p:spPr>
          <a:xfrm>
            <a:off x="872490" y="3784193"/>
            <a:ext cx="6103620" cy="369332"/>
          </a:xfrm>
          <a:prstGeom prst="rect">
            <a:avLst/>
          </a:prstGeom>
          <a:noFill/>
        </p:spPr>
        <p:txBody>
          <a:bodyPr wrap="square">
            <a:spAutoFit/>
          </a:bodyPr>
          <a:lstStyle/>
          <a:p>
            <a:pPr algn="just"/>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FFA6FE2A-8FCA-0153-1A3E-092F58D8FD86}"/>
              </a:ext>
            </a:extLst>
          </p:cNvPr>
          <p:cNvSpPr txBox="1"/>
          <p:nvPr/>
        </p:nvSpPr>
        <p:spPr>
          <a:xfrm>
            <a:off x="398982" y="2674210"/>
            <a:ext cx="9719505" cy="2958630"/>
          </a:xfrm>
          <a:prstGeom prst="rect">
            <a:avLst/>
          </a:prstGeom>
          <a:noFill/>
        </p:spPr>
        <p:txBody>
          <a:bodyPr wrap="square">
            <a:spAutoFit/>
          </a:bodyPr>
          <a:lstStyle/>
          <a:p>
            <a:pPr algn="just">
              <a:lnSpc>
                <a:spcPct val="150000"/>
              </a:lnSpc>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响应</a:t>
            </a:r>
            <a:r>
              <a:rPr lang="en-US" altLang="zh-CN" b="1" kern="100" dirty="0" err="1">
                <a:latin typeface="等线" panose="02010600030101010101" pitchFamily="2" charset="-122"/>
                <a:ea typeface="等线" panose="02010600030101010101" pitchFamily="2" charset="-122"/>
                <a:cs typeface="Times New Roman" panose="02020603050405020304" pitchFamily="18" charset="0"/>
              </a:rPr>
              <a:t>rq</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当前</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tick</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中断的</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task</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为</a:t>
            </a:r>
            <a:r>
              <a:rPr lang="en-US" altLang="zh-CN" b="1" kern="100" dirty="0" err="1">
                <a:latin typeface="等线" panose="02010600030101010101" pitchFamily="2" charset="-122"/>
                <a:ea typeface="等线" panose="02010600030101010101" pitchFamily="2" charset="-122"/>
                <a:cs typeface="Times New Roman" panose="02020603050405020304" pitchFamily="18" charset="0"/>
              </a:rPr>
              <a:t>OS_invalid</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表示</a:t>
            </a:r>
          </a:p>
          <a:p>
            <a:pPr marL="285750" lvl="0" indent="-285750" algn="just">
              <a:lnSpc>
                <a:spcPct val="150000"/>
              </a:lnSpc>
              <a:buFont typeface="Arial" panose="020B0604020202020204" pitchFamily="34" charset="0"/>
              <a:buChar char="•"/>
            </a:pPr>
            <a:r>
              <a:rPr lang="zh-CN" altLang="zh-CN" kern="100" dirty="0">
                <a:latin typeface="等线" panose="02010600030101010101" pitchFamily="2" charset="-122"/>
                <a:ea typeface="等线" panose="02010600030101010101" pitchFamily="2" charset="-122"/>
                <a:cs typeface="Times New Roman" panose="02020603050405020304" pitchFamily="18" charset="0"/>
              </a:rPr>
              <a:t>刚经历一个节拍</a:t>
            </a:r>
          </a:p>
          <a:p>
            <a:pPr marL="285750" lvl="0" indent="-285750" algn="just">
              <a:lnSpc>
                <a:spcPct val="150000"/>
              </a:lnSpc>
              <a:buFont typeface="Arial" panose="020B0604020202020204" pitchFamily="34" charset="0"/>
              <a:buChar char="•"/>
            </a:pPr>
            <a:r>
              <a:rPr lang="en-US" altLang="zh-CN" kern="100" dirty="0">
                <a:latin typeface="等线" panose="02010600030101010101" pitchFamily="2" charset="-122"/>
                <a:ea typeface="等线" panose="02010600030101010101" pitchFamily="2" charset="-122"/>
                <a:cs typeface="Times New Roman" panose="02020603050405020304" pitchFamily="18" charset="0"/>
              </a:rPr>
              <a:t>main</a:t>
            </a:r>
            <a:r>
              <a:rPr lang="zh-CN" altLang="zh-CN" kern="100" dirty="0">
                <a:latin typeface="等线" panose="02010600030101010101" pitchFamily="2" charset="-122"/>
                <a:ea typeface="等线" panose="02010600030101010101" pitchFamily="2" charset="-122"/>
                <a:cs typeface="Times New Roman" panose="02020603050405020304" pitchFamily="18" charset="0"/>
              </a:rPr>
              <a:t>调度</a:t>
            </a:r>
            <a:r>
              <a:rPr lang="en-US" altLang="zh-CN" kern="100" dirty="0">
                <a:latin typeface="等线" panose="02010600030101010101" pitchFamily="2" charset="-122"/>
                <a:ea typeface="等线" panose="02010600030101010101" pitchFamily="2" charset="-122"/>
                <a:cs typeface="Times New Roman" panose="02020603050405020304" pitchFamily="18" charset="0"/>
              </a:rPr>
              <a:t>Start</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85750" lvl="0" indent="-285750" algn="just">
              <a:lnSpc>
                <a:spcPct val="150000"/>
              </a:lnSpc>
              <a:buFont typeface="Arial" panose="020B0604020202020204" pitchFamily="34" charset="0"/>
              <a:buChar char="•"/>
            </a:pPr>
            <a:r>
              <a:rPr lang="zh-CN" altLang="zh-CN" kern="100" dirty="0">
                <a:latin typeface="等线" panose="02010600030101010101" pitchFamily="2" charset="-122"/>
                <a:ea typeface="等线" panose="02010600030101010101" pitchFamily="2" charset="-122"/>
                <a:cs typeface="Times New Roman" panose="02020603050405020304" pitchFamily="18" charset="0"/>
              </a:rPr>
              <a:t>新</a:t>
            </a:r>
            <a:r>
              <a:rPr lang="en-US" altLang="zh-CN" kern="100" dirty="0">
                <a:latin typeface="等线" panose="02010600030101010101" pitchFamily="2" charset="-122"/>
                <a:ea typeface="等线" panose="02010600030101010101" pitchFamily="2" charset="-122"/>
                <a:cs typeface="Times New Roman" panose="02020603050405020304" pitchFamily="18" charset="0"/>
              </a:rPr>
              <a:t>task</a:t>
            </a:r>
            <a:r>
              <a:rPr lang="zh-CN" altLang="zh-CN" kern="100" dirty="0">
                <a:latin typeface="等线" panose="02010600030101010101" pitchFamily="2" charset="-122"/>
                <a:ea typeface="等线" panose="02010600030101010101" pitchFamily="2" charset="-122"/>
                <a:cs typeface="Times New Roman" panose="02020603050405020304" pitchFamily="18" charset="0"/>
              </a:rPr>
              <a:t>时间片用完前已经到</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nextExpireTime</a:t>
            </a:r>
            <a:r>
              <a:rPr lang="zh-CN" altLang="zh-CN" kern="100" dirty="0">
                <a:latin typeface="等线" panose="02010600030101010101" pitchFamily="2" charset="-122"/>
                <a:ea typeface="等线" panose="02010600030101010101" pitchFamily="2" charset="-122"/>
                <a:cs typeface="Times New Roman" panose="02020603050405020304" pitchFamily="18" charset="0"/>
              </a:rPr>
              <a:t>了</a:t>
            </a:r>
            <a:r>
              <a:rPr lang="zh-CN" altLang="en-US" kern="100" dirty="0">
                <a:latin typeface="等线" panose="02010600030101010101" pitchFamily="2" charset="-122"/>
                <a:ea typeface="等线" panose="02010600030101010101" pitchFamily="2" charset="-122"/>
                <a:cs typeface="Times New Roman" panose="02020603050405020304" pitchFamily="18" charset="0"/>
              </a:rPr>
              <a:t>，所以</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tick</a:t>
            </a:r>
            <a:r>
              <a:rPr lang="zh-CN" altLang="zh-CN" kern="100" dirty="0">
                <a:latin typeface="等线" panose="02010600030101010101" pitchFamily="2" charset="-122"/>
                <a:ea typeface="等线" panose="02010600030101010101" pitchFamily="2" charset="-122"/>
                <a:cs typeface="Times New Roman" panose="02020603050405020304" pitchFamily="18" charset="0"/>
              </a:rPr>
              <a:t>扫描超时队列</a:t>
            </a:r>
          </a:p>
          <a:p>
            <a:pPr algn="just">
              <a:lnSpc>
                <a:spcPct val="150000"/>
              </a:lnSpc>
            </a:pPr>
            <a:r>
              <a:rPr lang="zh-CN" altLang="zh-CN" b="1" kern="100" dirty="0">
                <a:latin typeface="等线" panose="02010600030101010101" pitchFamily="2" charset="-122"/>
                <a:ea typeface="等线" panose="02010600030101010101" pitchFamily="2" charset="-122"/>
                <a:cs typeface="Times New Roman" panose="02020603050405020304" pitchFamily="18" charset="0"/>
              </a:rPr>
              <a:t>为具体值表示</a:t>
            </a:r>
          </a:p>
          <a:p>
            <a:pPr marL="342900" lvl="0" indent="-342900" algn="just">
              <a:lnSpc>
                <a:spcPct val="150000"/>
              </a:lnSpc>
              <a:buFont typeface="Arial" panose="020B0604020202020204" pitchFamily="34" charset="0"/>
              <a:buChar char="•"/>
            </a:pPr>
            <a:r>
              <a:rPr lang="zh-CN" altLang="zh-CN" kern="100" dirty="0">
                <a:latin typeface="等线" panose="02010600030101010101" pitchFamily="2" charset="-122"/>
                <a:ea typeface="等线" panose="02010600030101010101" pitchFamily="2" charset="-122"/>
                <a:cs typeface="Times New Roman" panose="02020603050405020304" pitchFamily="18" charset="0"/>
              </a:rPr>
              <a:t>新</a:t>
            </a:r>
            <a:r>
              <a:rPr lang="en-US" altLang="zh-CN" kern="100" dirty="0">
                <a:latin typeface="等线" panose="02010600030101010101" pitchFamily="2" charset="-122"/>
                <a:ea typeface="等线" panose="02010600030101010101" pitchFamily="2" charset="-122"/>
                <a:cs typeface="Times New Roman" panose="02020603050405020304" pitchFamily="18" charset="0"/>
              </a:rPr>
              <a:t>task</a:t>
            </a:r>
            <a:r>
              <a:rPr lang="zh-CN" altLang="zh-CN" kern="100" dirty="0">
                <a:latin typeface="等线" panose="02010600030101010101" pitchFamily="2" charset="-122"/>
                <a:ea typeface="等线" panose="02010600030101010101" pitchFamily="2" charset="-122"/>
                <a:cs typeface="Times New Roman" panose="02020603050405020304" pitchFamily="18" charset="0"/>
              </a:rPr>
              <a:t>时间片用完前还没到</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nextExpireTime</a:t>
            </a:r>
            <a:r>
              <a:rPr lang="zh-CN" altLang="en-US" kern="100" dirty="0">
                <a:latin typeface="等线" panose="02010600030101010101" pitchFamily="2" charset="-122"/>
                <a:ea typeface="等线" panose="02010600030101010101" pitchFamily="2" charset="-122"/>
                <a:cs typeface="Times New Roman" panose="02020603050405020304" pitchFamily="18" charset="0"/>
              </a:rPr>
              <a:t>，所以</a:t>
            </a:r>
            <a:r>
              <a:rPr lang="zh-CN" altLang="zh-CN" kern="100" dirty="0">
                <a:latin typeface="等线" panose="02010600030101010101" pitchFamily="2" charset="-122"/>
                <a:ea typeface="等线" panose="02010600030101010101" pitchFamily="2" charset="-122"/>
                <a:cs typeface="Times New Roman" panose="02020603050405020304" pitchFamily="18" charset="0"/>
              </a:rPr>
              <a:t>，</a:t>
            </a:r>
            <a:r>
              <a:rPr lang="en-US" altLang="zh-CN" kern="100" dirty="0">
                <a:latin typeface="等线" panose="02010600030101010101" pitchFamily="2" charset="-122"/>
                <a:ea typeface="等线" panose="02010600030101010101" pitchFamily="2" charset="-122"/>
                <a:cs typeface="Times New Roman" panose="02020603050405020304" pitchFamily="18" charset="0"/>
              </a:rPr>
              <a:t>tick</a:t>
            </a:r>
            <a:r>
              <a:rPr lang="zh-CN" altLang="zh-CN" kern="100" dirty="0">
                <a:latin typeface="等线" panose="02010600030101010101" pitchFamily="2" charset="-122"/>
                <a:ea typeface="等线" panose="02010600030101010101" pitchFamily="2" charset="-122"/>
                <a:cs typeface="Times New Roman" panose="02020603050405020304" pitchFamily="18" charset="0"/>
              </a:rPr>
              <a:t>不需要扫描超时队列，因为</a:t>
            </a:r>
          </a:p>
          <a:p>
            <a:pPr algn="just">
              <a:lnSpc>
                <a:spcPct val="150000"/>
              </a:lnSpc>
            </a:pP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rq</a:t>
            </a:r>
            <a:r>
              <a:rPr lang="zh-CN" altLang="zh-CN" kern="100" dirty="0">
                <a:latin typeface="等线" panose="02010600030101010101" pitchFamily="2" charset="-122"/>
                <a:ea typeface="等线" panose="02010600030101010101" pitchFamily="2" charset="-122"/>
                <a:cs typeface="Times New Roman" panose="02020603050405020304" pitchFamily="18" charset="0"/>
              </a:rPr>
              <a:t>的</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responsetime</a:t>
            </a:r>
            <a:r>
              <a:rPr lang="zh-CN" altLang="zh-CN" kern="100" dirty="0">
                <a:latin typeface="等线" panose="02010600030101010101" pitchFamily="2" charset="-122"/>
                <a:ea typeface="等线" panose="02010600030101010101" pitchFamily="2" charset="-122"/>
                <a:cs typeface="Times New Roman" panose="02020603050405020304" pitchFamily="18" charset="0"/>
              </a:rPr>
              <a:t>设置为其他值表示下一次释放</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cpu</a:t>
            </a:r>
            <a:r>
              <a:rPr lang="zh-CN" altLang="zh-CN" kern="100" dirty="0">
                <a:latin typeface="等线" panose="02010600030101010101" pitchFamily="2" charset="-122"/>
                <a:ea typeface="等线" panose="02010600030101010101" pitchFamily="2" charset="-122"/>
                <a:cs typeface="Times New Roman" panose="02020603050405020304" pitchFamily="18" charset="0"/>
              </a:rPr>
              <a:t>的时间</a:t>
            </a:r>
          </a:p>
        </p:txBody>
      </p:sp>
      <p:sp>
        <p:nvSpPr>
          <p:cNvPr id="3" name="文本框 2">
            <a:extLst>
              <a:ext uri="{FF2B5EF4-FFF2-40B4-BE49-F238E27FC236}">
                <a16:creationId xmlns:a16="http://schemas.microsoft.com/office/drawing/2014/main" id="{D52D25C6-B809-5F19-DB67-AB5D326C2180}"/>
              </a:ext>
            </a:extLst>
          </p:cNvPr>
          <p:cNvSpPr txBox="1"/>
          <p:nvPr/>
        </p:nvSpPr>
        <p:spPr>
          <a:xfrm>
            <a:off x="398982" y="2087590"/>
            <a:ext cx="11076737" cy="369332"/>
          </a:xfrm>
          <a:prstGeom prst="rect">
            <a:avLst/>
          </a:prstGeom>
          <a:noFill/>
        </p:spPr>
        <p:txBody>
          <a:bodyPr wrap="square">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补充</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rq</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responseID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，表示当前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tick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中断的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response id</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taskID</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赋值</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。即</a:t>
            </a:r>
            <a:r>
              <a:rPr lang="zh-CN" altLang="zh-CN" sz="1800" dirty="0">
                <a:effectLst/>
                <a:ea typeface="等线" panose="02010600030101010101" pitchFamily="2" charset="-122"/>
                <a:cs typeface="Times New Roman" panose="02020603050405020304" pitchFamily="18" charset="0"/>
              </a:rPr>
              <a:t>响应</a:t>
            </a:r>
            <a:r>
              <a:rPr lang="en-US" altLang="zh-CN" sz="1800" dirty="0" err="1">
                <a:effectLst/>
                <a:ea typeface="等线" panose="02010600030101010101" pitchFamily="2" charset="-122"/>
                <a:cs typeface="Times New Roman" panose="02020603050405020304" pitchFamily="18" charset="0"/>
              </a:rPr>
              <a:t>rq</a:t>
            </a:r>
            <a:r>
              <a:rPr lang="zh-CN" altLang="zh-CN" sz="1800" dirty="0">
                <a:effectLst/>
                <a:ea typeface="等线" panose="02010600030101010101" pitchFamily="2" charset="-122"/>
                <a:cs typeface="Times New Roman" panose="02020603050405020304" pitchFamily="18" charset="0"/>
              </a:rPr>
              <a:t>当前</a:t>
            </a:r>
            <a:r>
              <a:rPr lang="en-US" altLang="zh-CN" sz="1800" dirty="0">
                <a:effectLst/>
                <a:ea typeface="等线" panose="02010600030101010101" pitchFamily="2" charset="-122"/>
                <a:cs typeface="Times New Roman" panose="02020603050405020304" pitchFamily="18" charset="0"/>
              </a:rPr>
              <a:t>tick</a:t>
            </a:r>
            <a:r>
              <a:rPr lang="zh-CN" altLang="zh-CN" sz="1800" dirty="0">
                <a:effectLst/>
                <a:ea typeface="等线" panose="02010600030101010101" pitchFamily="2" charset="-122"/>
                <a:cs typeface="Times New Roman" panose="02020603050405020304" pitchFamily="18" charset="0"/>
              </a:rPr>
              <a:t>中断的</a:t>
            </a:r>
            <a:r>
              <a:rPr lang="en-US" altLang="zh-CN" sz="1800" dirty="0" err="1">
                <a:effectLst/>
                <a:ea typeface="等线" panose="02010600030101010101" pitchFamily="2" charset="-122"/>
                <a:cs typeface="Times New Roman" panose="02020603050405020304" pitchFamily="18" charset="0"/>
              </a:rPr>
              <a:t>taskID</a:t>
            </a:r>
            <a:r>
              <a:rPr lang="zh-CN" altLang="en-US" sz="1800" dirty="0">
                <a:effectLst/>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36E691FF-E888-8113-3198-BBC84E5047B9}"/>
              </a:ext>
            </a:extLst>
          </p:cNvPr>
          <p:cNvSpPr txBox="1"/>
          <p:nvPr/>
        </p:nvSpPr>
        <p:spPr>
          <a:xfrm>
            <a:off x="398983" y="1102552"/>
            <a:ext cx="6023757" cy="369332"/>
          </a:xfrm>
          <a:prstGeom prst="rect">
            <a:avLst/>
          </a:prstGeom>
          <a:noFill/>
        </p:spPr>
        <p:txBody>
          <a:bodyPr wrap="square" rtlCol="0">
            <a:spAutoFit/>
          </a:bodyPr>
          <a:lstStyle/>
          <a:p>
            <a:r>
              <a:rPr lang="zh-CN" altLang="en-US" b="1" dirty="0"/>
              <a:t>调度入口</a:t>
            </a:r>
            <a:r>
              <a:rPr lang="en-US" altLang="zh-CN" b="1" dirty="0"/>
              <a:t>——</a:t>
            </a:r>
            <a:r>
              <a:rPr lang="zh-CN" altLang="en-US" b="1" dirty="0"/>
              <a:t>时钟中断</a:t>
            </a:r>
          </a:p>
        </p:txBody>
      </p:sp>
    </p:spTree>
    <p:extLst>
      <p:ext uri="{BB962C8B-B14F-4D97-AF65-F5344CB8AC3E}">
        <p14:creationId xmlns:p14="http://schemas.microsoft.com/office/powerpoint/2010/main" val="1660700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45D40D89-4323-6670-5C47-04F3B7FCD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810" y="3389498"/>
            <a:ext cx="2737341" cy="249958"/>
          </a:xfrm>
          <a:prstGeom prst="rect">
            <a:avLst/>
          </a:prstGeom>
        </p:spPr>
      </p:pic>
      <p:pic>
        <p:nvPicPr>
          <p:cNvPr id="18" name="图片 17">
            <a:extLst>
              <a:ext uri="{FF2B5EF4-FFF2-40B4-BE49-F238E27FC236}">
                <a16:creationId xmlns:a16="http://schemas.microsoft.com/office/drawing/2014/main" id="{3032B1FF-105D-2B2B-346F-36AB33557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686" y="4276128"/>
            <a:ext cx="2737341" cy="249958"/>
          </a:xfrm>
          <a:prstGeom prst="rect">
            <a:avLst/>
          </a:prstGeom>
        </p:spPr>
      </p:pic>
      <p:pic>
        <p:nvPicPr>
          <p:cNvPr id="20" name="图片 19">
            <a:extLst>
              <a:ext uri="{FF2B5EF4-FFF2-40B4-BE49-F238E27FC236}">
                <a16:creationId xmlns:a16="http://schemas.microsoft.com/office/drawing/2014/main" id="{BFDFF6F1-20C1-17C5-C192-2A3E3A2D0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444" y="2377889"/>
            <a:ext cx="2737341" cy="249958"/>
          </a:xfrm>
          <a:prstGeom prst="rect">
            <a:avLst/>
          </a:prstGeom>
        </p:spPr>
      </p:pic>
      <p:sp>
        <p:nvSpPr>
          <p:cNvPr id="21" name="文本框 20">
            <a:extLst>
              <a:ext uri="{FF2B5EF4-FFF2-40B4-BE49-F238E27FC236}">
                <a16:creationId xmlns:a16="http://schemas.microsoft.com/office/drawing/2014/main" id="{84A76E68-81B9-DC4F-7858-8E3759CC2501}"/>
              </a:ext>
            </a:extLst>
          </p:cNvPr>
          <p:cNvSpPr txBox="1"/>
          <p:nvPr/>
        </p:nvSpPr>
        <p:spPr>
          <a:xfrm>
            <a:off x="656328" y="2302488"/>
            <a:ext cx="1104405" cy="369332"/>
          </a:xfrm>
          <a:prstGeom prst="rect">
            <a:avLst/>
          </a:prstGeom>
          <a:noFill/>
        </p:spPr>
        <p:txBody>
          <a:bodyPr wrap="square" rtlCol="0">
            <a:spAutoFit/>
          </a:bodyPr>
          <a:lstStyle/>
          <a:p>
            <a:r>
              <a:rPr lang="en-US" altLang="zh-CN" dirty="0" err="1"/>
              <a:t>SortLink</a:t>
            </a:r>
            <a:endParaRPr lang="zh-CN" altLang="en-US" dirty="0"/>
          </a:p>
        </p:txBody>
      </p:sp>
      <p:sp>
        <p:nvSpPr>
          <p:cNvPr id="22" name="文本框 21">
            <a:extLst>
              <a:ext uri="{FF2B5EF4-FFF2-40B4-BE49-F238E27FC236}">
                <a16:creationId xmlns:a16="http://schemas.microsoft.com/office/drawing/2014/main" id="{F5DDF097-683D-6BBA-2377-67DC3E5A7C14}"/>
              </a:ext>
            </a:extLst>
          </p:cNvPr>
          <p:cNvSpPr txBox="1"/>
          <p:nvPr/>
        </p:nvSpPr>
        <p:spPr>
          <a:xfrm>
            <a:off x="0" y="3318964"/>
            <a:ext cx="2208810" cy="338554"/>
          </a:xfrm>
          <a:prstGeom prst="rect">
            <a:avLst/>
          </a:prstGeom>
          <a:noFill/>
        </p:spPr>
        <p:txBody>
          <a:bodyPr wrap="square" rtlCol="0">
            <a:spAutoFit/>
          </a:bodyPr>
          <a:lstStyle/>
          <a:p>
            <a:r>
              <a:rPr lang="en-US" altLang="zh-CN" sz="1600" dirty="0"/>
              <a:t>LOS_DL_LIST_ENTRY</a:t>
            </a:r>
          </a:p>
        </p:txBody>
      </p:sp>
      <p:graphicFrame>
        <p:nvGraphicFramePr>
          <p:cNvPr id="23" name="表格 23">
            <a:extLst>
              <a:ext uri="{FF2B5EF4-FFF2-40B4-BE49-F238E27FC236}">
                <a16:creationId xmlns:a16="http://schemas.microsoft.com/office/drawing/2014/main" id="{0E1ABE8A-9411-2535-FB09-55C38B5EF21B}"/>
              </a:ext>
            </a:extLst>
          </p:cNvPr>
          <p:cNvGraphicFramePr>
            <a:graphicFrameLocks noGrp="1"/>
          </p:cNvGraphicFramePr>
          <p:nvPr>
            <p:extLst>
              <p:ext uri="{D42A27DB-BD31-4B8C-83A1-F6EECF244321}">
                <p14:modId xmlns:p14="http://schemas.microsoft.com/office/powerpoint/2010/main" val="3294945236"/>
              </p:ext>
            </p:extLst>
          </p:nvPr>
        </p:nvGraphicFramePr>
        <p:xfrm>
          <a:off x="250041" y="4276128"/>
          <a:ext cx="1566224" cy="1122444"/>
        </p:xfrm>
        <a:graphic>
          <a:graphicData uri="http://schemas.openxmlformats.org/drawingml/2006/table">
            <a:tbl>
              <a:tblPr firstRow="1" bandRow="1">
                <a:tableStyleId>{5C22544A-7EE6-4342-B048-85BDC9FD1C3A}</a:tableStyleId>
              </a:tblPr>
              <a:tblGrid>
                <a:gridCol w="1566224">
                  <a:extLst>
                    <a:ext uri="{9D8B030D-6E8A-4147-A177-3AD203B41FA5}">
                      <a16:colId xmlns:a16="http://schemas.microsoft.com/office/drawing/2014/main" val="2569667617"/>
                    </a:ext>
                  </a:extLst>
                </a:gridCol>
              </a:tblGrid>
              <a:tr h="374148">
                <a:tc>
                  <a:txBody>
                    <a:bodyPr/>
                    <a:lstStyle/>
                    <a:p>
                      <a:pPr algn="ctr"/>
                      <a:r>
                        <a:rPr lang="en-US" altLang="zh-CN" sz="1400" b="0" dirty="0" err="1">
                          <a:solidFill>
                            <a:schemeClr val="tx1"/>
                          </a:solidFill>
                        </a:rPr>
                        <a:t>sortlinkNode</a:t>
                      </a:r>
                      <a:endParaRPr lang="zh-CN" altLang="en-US" sz="1400" b="0" dirty="0">
                        <a:solidFill>
                          <a:schemeClr val="tx1"/>
                        </a:solidFill>
                      </a:endParaRPr>
                    </a:p>
                  </a:txBody>
                  <a:tcPr/>
                </a:tc>
                <a:extLst>
                  <a:ext uri="{0D108BD9-81ED-4DB2-BD59-A6C34878D82A}">
                    <a16:rowId xmlns:a16="http://schemas.microsoft.com/office/drawing/2014/main" val="1230353258"/>
                  </a:ext>
                </a:extLst>
              </a:tr>
              <a:tr h="374148">
                <a:tc>
                  <a:txBody>
                    <a:bodyPr/>
                    <a:lstStyle/>
                    <a:p>
                      <a:pPr algn="ctr"/>
                      <a:r>
                        <a:rPr lang="en-US" altLang="zh-CN" sz="1400" b="1" u="sng" dirty="0" err="1">
                          <a:solidFill>
                            <a:schemeClr val="tx1"/>
                          </a:solidFill>
                        </a:rPr>
                        <a:t>responseTime</a:t>
                      </a:r>
                      <a:endParaRPr lang="zh-CN" altLang="en-US" sz="1400" b="1" u="sng" dirty="0">
                        <a:solidFill>
                          <a:schemeClr val="tx1"/>
                        </a:solidFill>
                      </a:endParaRPr>
                    </a:p>
                  </a:txBody>
                  <a:tcPr/>
                </a:tc>
                <a:extLst>
                  <a:ext uri="{0D108BD9-81ED-4DB2-BD59-A6C34878D82A}">
                    <a16:rowId xmlns:a16="http://schemas.microsoft.com/office/drawing/2014/main" val="3869886197"/>
                  </a:ext>
                </a:extLst>
              </a:tr>
              <a:tr h="374148">
                <a:tc>
                  <a:txBody>
                    <a:bodyPr/>
                    <a:lstStyle/>
                    <a:p>
                      <a:pPr algn="ctr"/>
                      <a:r>
                        <a:rPr lang="en-US" altLang="zh-CN" sz="1400" dirty="0" err="1">
                          <a:solidFill>
                            <a:schemeClr val="tx1"/>
                          </a:solidFill>
                        </a:rPr>
                        <a:t>Cpuid</a:t>
                      </a:r>
                      <a:endParaRPr lang="en-US" altLang="zh-CN" sz="1400" dirty="0">
                        <a:solidFill>
                          <a:schemeClr val="tx1"/>
                        </a:solidFill>
                      </a:endParaRPr>
                    </a:p>
                  </a:txBody>
                  <a:tcPr/>
                </a:tc>
                <a:extLst>
                  <a:ext uri="{0D108BD9-81ED-4DB2-BD59-A6C34878D82A}">
                    <a16:rowId xmlns:a16="http://schemas.microsoft.com/office/drawing/2014/main" val="1373869322"/>
                  </a:ext>
                </a:extLst>
              </a:tr>
            </a:tbl>
          </a:graphicData>
        </a:graphic>
      </p:graphicFrame>
      <p:sp>
        <p:nvSpPr>
          <p:cNvPr id="24" name="文本框 23">
            <a:extLst>
              <a:ext uri="{FF2B5EF4-FFF2-40B4-BE49-F238E27FC236}">
                <a16:creationId xmlns:a16="http://schemas.microsoft.com/office/drawing/2014/main" id="{4DDB99D7-8EAA-8AC5-36CC-F9CD82A2AD74}"/>
              </a:ext>
            </a:extLst>
          </p:cNvPr>
          <p:cNvSpPr txBox="1"/>
          <p:nvPr/>
        </p:nvSpPr>
        <p:spPr>
          <a:xfrm>
            <a:off x="250041" y="5462795"/>
            <a:ext cx="1670463" cy="369332"/>
          </a:xfrm>
          <a:prstGeom prst="rect">
            <a:avLst/>
          </a:prstGeom>
          <a:noFill/>
        </p:spPr>
        <p:txBody>
          <a:bodyPr wrap="square" rtlCol="0">
            <a:spAutoFit/>
          </a:bodyPr>
          <a:lstStyle/>
          <a:p>
            <a:r>
              <a:rPr lang="en-US" altLang="zh-CN" dirty="0" err="1"/>
              <a:t>SortLinkList</a:t>
            </a:r>
            <a:endParaRPr lang="zh-CN" altLang="en-US" dirty="0"/>
          </a:p>
        </p:txBody>
      </p:sp>
      <p:sp>
        <p:nvSpPr>
          <p:cNvPr id="27" name="箭头: 右 26">
            <a:extLst>
              <a:ext uri="{FF2B5EF4-FFF2-40B4-BE49-F238E27FC236}">
                <a16:creationId xmlns:a16="http://schemas.microsoft.com/office/drawing/2014/main" id="{9925B596-F00D-084F-CF94-4D0C0A51EA16}"/>
              </a:ext>
            </a:extLst>
          </p:cNvPr>
          <p:cNvSpPr/>
          <p:nvPr/>
        </p:nvSpPr>
        <p:spPr>
          <a:xfrm rot="20575421">
            <a:off x="1762209" y="4338806"/>
            <a:ext cx="580001" cy="971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1A167B9D-A38F-38A1-058C-4B481E9916AC}"/>
              </a:ext>
            </a:extLst>
          </p:cNvPr>
          <p:cNvSpPr/>
          <p:nvPr/>
        </p:nvSpPr>
        <p:spPr>
          <a:xfrm rot="19671668">
            <a:off x="2162414" y="2722800"/>
            <a:ext cx="92790" cy="571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3">
            <a:extLst>
              <a:ext uri="{FF2B5EF4-FFF2-40B4-BE49-F238E27FC236}">
                <a16:creationId xmlns:a16="http://schemas.microsoft.com/office/drawing/2014/main" id="{CD327A19-0AE4-B0CD-2616-079572D6704C}"/>
              </a:ext>
            </a:extLst>
          </p:cNvPr>
          <p:cNvSpPr txBox="1">
            <a:spLocks/>
          </p:cNvSpPr>
          <p:nvPr/>
        </p:nvSpPr>
        <p:spPr>
          <a:xfrm>
            <a:off x="1122439" y="397595"/>
            <a:ext cx="3111335" cy="369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075BF"/>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调度流程：时机与实现</a:t>
            </a:r>
            <a:endParaRPr lang="zh-CN" altLang="en-US" dirty="0"/>
          </a:p>
        </p:txBody>
      </p:sp>
      <p:sp>
        <p:nvSpPr>
          <p:cNvPr id="4" name="文本框 3">
            <a:extLst>
              <a:ext uri="{FF2B5EF4-FFF2-40B4-BE49-F238E27FC236}">
                <a16:creationId xmlns:a16="http://schemas.microsoft.com/office/drawing/2014/main" id="{51D892E9-5FC2-A2C7-613E-D1B5C6746629}"/>
              </a:ext>
            </a:extLst>
          </p:cNvPr>
          <p:cNvSpPr txBox="1"/>
          <p:nvPr/>
        </p:nvSpPr>
        <p:spPr>
          <a:xfrm>
            <a:off x="250041" y="1196160"/>
            <a:ext cx="6023757" cy="369332"/>
          </a:xfrm>
          <a:prstGeom prst="rect">
            <a:avLst/>
          </a:prstGeom>
          <a:noFill/>
        </p:spPr>
        <p:txBody>
          <a:bodyPr wrap="square" rtlCol="0">
            <a:spAutoFit/>
          </a:bodyPr>
          <a:lstStyle/>
          <a:p>
            <a:r>
              <a:rPr lang="zh-CN" altLang="en-US" b="1" dirty="0"/>
              <a:t>调度入口</a:t>
            </a:r>
            <a:r>
              <a:rPr lang="en-US" altLang="zh-CN" b="1" dirty="0"/>
              <a:t>——</a:t>
            </a:r>
            <a:r>
              <a:rPr lang="zh-CN" altLang="en-US" b="1" dirty="0"/>
              <a:t>时钟中断</a:t>
            </a:r>
          </a:p>
        </p:txBody>
      </p:sp>
      <p:pic>
        <p:nvPicPr>
          <p:cNvPr id="9" name="图片 8">
            <a:extLst>
              <a:ext uri="{FF2B5EF4-FFF2-40B4-BE49-F238E27FC236}">
                <a16:creationId xmlns:a16="http://schemas.microsoft.com/office/drawing/2014/main" id="{41E14B4D-4855-1779-6DE8-61E1C09C53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2255" y="2227986"/>
            <a:ext cx="6696075" cy="3419475"/>
          </a:xfrm>
          <a:prstGeom prst="rect">
            <a:avLst/>
          </a:prstGeom>
        </p:spPr>
      </p:pic>
      <p:cxnSp>
        <p:nvCxnSpPr>
          <p:cNvPr id="11" name="直接连接符 10">
            <a:extLst>
              <a:ext uri="{FF2B5EF4-FFF2-40B4-BE49-F238E27FC236}">
                <a16:creationId xmlns:a16="http://schemas.microsoft.com/office/drawing/2014/main" id="{5C597C41-9FEB-6C37-5272-9BF87B24E381}"/>
              </a:ext>
            </a:extLst>
          </p:cNvPr>
          <p:cNvCxnSpPr>
            <a:cxnSpLocks/>
          </p:cNvCxnSpPr>
          <p:nvPr/>
        </p:nvCxnSpPr>
        <p:spPr>
          <a:xfrm>
            <a:off x="5740344" y="4407277"/>
            <a:ext cx="3998016"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40F23FF7-4FB5-3D2A-5AF7-1015976168AA}"/>
              </a:ext>
            </a:extLst>
          </p:cNvPr>
          <p:cNvCxnSpPr>
            <a:cxnSpLocks/>
          </p:cNvCxnSpPr>
          <p:nvPr/>
        </p:nvCxnSpPr>
        <p:spPr>
          <a:xfrm>
            <a:off x="5907984" y="3904357"/>
            <a:ext cx="2626416"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948223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AE3425A-7BD0-327A-4005-52E89794DE97}"/>
              </a:ext>
            </a:extLst>
          </p:cNvPr>
          <p:cNvPicPr>
            <a:picLocks noChangeAspect="1"/>
          </p:cNvPicPr>
          <p:nvPr/>
        </p:nvPicPr>
        <p:blipFill>
          <a:blip r:embed="rId3"/>
          <a:stretch>
            <a:fillRect/>
          </a:stretch>
        </p:blipFill>
        <p:spPr>
          <a:xfrm>
            <a:off x="642620" y="1753204"/>
            <a:ext cx="5453380" cy="4370219"/>
          </a:xfrm>
          <a:prstGeom prst="rect">
            <a:avLst/>
          </a:prstGeom>
        </p:spPr>
      </p:pic>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p:txBody>
          <a:bodyPr/>
          <a:lstStyle/>
          <a:p>
            <a:r>
              <a:rPr lang="zh-CN" altLang="en-US" dirty="0"/>
              <a:t>基础：超时队列</a:t>
            </a:r>
          </a:p>
        </p:txBody>
      </p:sp>
      <p:sp>
        <p:nvSpPr>
          <p:cNvPr id="7" name="文本框 6">
            <a:extLst>
              <a:ext uri="{FF2B5EF4-FFF2-40B4-BE49-F238E27FC236}">
                <a16:creationId xmlns:a16="http://schemas.microsoft.com/office/drawing/2014/main" id="{F61285E8-8FAF-C62C-E698-58AC9A4FF75A}"/>
              </a:ext>
            </a:extLst>
          </p:cNvPr>
          <p:cNvSpPr txBox="1"/>
          <p:nvPr/>
        </p:nvSpPr>
        <p:spPr>
          <a:xfrm>
            <a:off x="6357620" y="1951672"/>
            <a:ext cx="5453380" cy="1477328"/>
          </a:xfrm>
          <a:prstGeom prst="rect">
            <a:avLst/>
          </a:prstGeom>
          <a:noFill/>
        </p:spPr>
        <p:txBody>
          <a:bodyPr wrap="square">
            <a:spAutoFit/>
          </a:bodyPr>
          <a:lstStyle/>
          <a:p>
            <a:pPr algn="just"/>
            <a:r>
              <a:rPr lang="zh-CN" altLang="zh-CN" kern="100" dirty="0">
                <a:latin typeface="等线" panose="02010600030101010101" pitchFamily="2" charset="-122"/>
                <a:ea typeface="等线" panose="02010600030101010101" pitchFamily="2" charset="-122"/>
                <a:cs typeface="Times New Roman" panose="02020603050405020304" pitchFamily="18" charset="0"/>
              </a:rPr>
              <a:t>加入</a:t>
            </a:r>
            <a:r>
              <a:rPr lang="en-US" altLang="zh-CN" kern="100" dirty="0" err="1">
                <a:latin typeface="等线" panose="02010600030101010101" pitchFamily="2" charset="-122"/>
                <a:ea typeface="等线" panose="02010600030101010101" pitchFamily="2" charset="-122"/>
                <a:cs typeface="Times New Roman" panose="02020603050405020304" pitchFamily="18" charset="0"/>
              </a:rPr>
              <a:t>timeoutqueue</a:t>
            </a:r>
            <a:r>
              <a:rPr lang="zh-CN" altLang="zh-CN" kern="100" dirty="0">
                <a:latin typeface="等线" panose="02010600030101010101" pitchFamily="2" charset="-122"/>
                <a:ea typeface="等线" panose="02010600030101010101" pitchFamily="2" charset="-122"/>
                <a:cs typeface="Times New Roman" panose="02020603050405020304" pitchFamily="18" charset="0"/>
              </a:rPr>
              <a:t>后</a:t>
            </a:r>
            <a:r>
              <a:rPr lang="zh-CN" altLang="en-US"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responseTime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如何起作用：</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SchedTimeoutQueueScan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（）中，比较当前时间</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currTime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和每一个</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taskCB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sortList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responseTime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responseTime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小于</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currTime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的将会被调出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timeoutQueue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。重新加入就绪队列。</a:t>
            </a:r>
          </a:p>
        </p:txBody>
      </p:sp>
      <p:sp>
        <p:nvSpPr>
          <p:cNvPr id="3" name="文本框 2">
            <a:extLst>
              <a:ext uri="{FF2B5EF4-FFF2-40B4-BE49-F238E27FC236}">
                <a16:creationId xmlns:a16="http://schemas.microsoft.com/office/drawing/2014/main" id="{3DA1E69D-87E7-8BCD-A91A-AB5483CF98E9}"/>
              </a:ext>
            </a:extLst>
          </p:cNvPr>
          <p:cNvSpPr txBox="1"/>
          <p:nvPr/>
        </p:nvSpPr>
        <p:spPr>
          <a:xfrm>
            <a:off x="552450" y="876109"/>
            <a:ext cx="6103620" cy="622543"/>
          </a:xfrm>
          <a:prstGeom prst="rect">
            <a:avLst/>
          </a:prstGeom>
          <a:noFill/>
        </p:spPr>
        <p:txBody>
          <a:bodyPr wrap="square">
            <a:spAutoFit/>
          </a:bodyPr>
          <a:lstStyle/>
          <a:p>
            <a:pPr>
              <a:lnSpc>
                <a:spcPct val="200000"/>
              </a:lnSpc>
            </a:pPr>
            <a:r>
              <a:rPr lang="en-US" altLang="zh-CN" sz="2000" b="1" dirty="0" err="1">
                <a:latin typeface="等线" panose="02010600030101010101" pitchFamily="2" charset="-122"/>
                <a:ea typeface="等线" panose="02010600030101010101" pitchFamily="2" charset="-122"/>
                <a:cs typeface="Times New Roman" panose="02020603050405020304" pitchFamily="18" charset="0"/>
              </a:rPr>
              <a:t>responseTime</a:t>
            </a:r>
            <a:r>
              <a:rPr lang="en-US" altLang="zh-CN" sz="2000" b="1" dirty="0">
                <a:latin typeface="等线" panose="02010600030101010101" pitchFamily="2" charset="-122"/>
                <a:ea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41168661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122439" y="397595"/>
            <a:ext cx="3111335" cy="369332"/>
          </a:xfrm>
        </p:spPr>
        <p:txBody>
          <a:bodyPr/>
          <a:lstStyle/>
          <a:p>
            <a:r>
              <a:rPr lang="zh-CN" altLang="en-US" dirty="0"/>
              <a:t>调度流程：时机与实现</a:t>
            </a:r>
          </a:p>
        </p:txBody>
      </p:sp>
      <p:sp>
        <p:nvSpPr>
          <p:cNvPr id="11" name="文本框 10">
            <a:extLst>
              <a:ext uri="{FF2B5EF4-FFF2-40B4-BE49-F238E27FC236}">
                <a16:creationId xmlns:a16="http://schemas.microsoft.com/office/drawing/2014/main" id="{EE125CD0-8652-9509-3A56-365D099EE748}"/>
              </a:ext>
            </a:extLst>
          </p:cNvPr>
          <p:cNvSpPr txBox="1"/>
          <p:nvPr/>
        </p:nvSpPr>
        <p:spPr>
          <a:xfrm>
            <a:off x="872490" y="3784193"/>
            <a:ext cx="6103620" cy="369332"/>
          </a:xfrm>
          <a:prstGeom prst="rect">
            <a:avLst/>
          </a:prstGeom>
          <a:noFill/>
        </p:spPr>
        <p:txBody>
          <a:bodyPr wrap="square">
            <a:spAutoFit/>
          </a:bodyPr>
          <a:lstStyle/>
          <a:p>
            <a:pPr algn="just"/>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36E691FF-E888-8113-3198-BBC84E5047B9}"/>
              </a:ext>
            </a:extLst>
          </p:cNvPr>
          <p:cNvSpPr txBox="1"/>
          <p:nvPr/>
        </p:nvSpPr>
        <p:spPr>
          <a:xfrm>
            <a:off x="398983" y="1102552"/>
            <a:ext cx="6023757" cy="369332"/>
          </a:xfrm>
          <a:prstGeom prst="rect">
            <a:avLst/>
          </a:prstGeom>
          <a:noFill/>
        </p:spPr>
        <p:txBody>
          <a:bodyPr wrap="square" rtlCol="0">
            <a:spAutoFit/>
          </a:bodyPr>
          <a:lstStyle/>
          <a:p>
            <a:r>
              <a:rPr lang="zh-CN" altLang="en-US" b="1" dirty="0"/>
              <a:t>调度入口</a:t>
            </a:r>
            <a:r>
              <a:rPr lang="en-US" altLang="zh-CN" b="1" dirty="0"/>
              <a:t>——</a:t>
            </a:r>
            <a:r>
              <a:rPr lang="zh-CN" altLang="en-US" b="1" dirty="0"/>
              <a:t>时钟中断</a:t>
            </a:r>
          </a:p>
        </p:txBody>
      </p:sp>
      <p:pic>
        <p:nvPicPr>
          <p:cNvPr id="6" name="图片 5">
            <a:extLst>
              <a:ext uri="{FF2B5EF4-FFF2-40B4-BE49-F238E27FC236}">
                <a16:creationId xmlns:a16="http://schemas.microsoft.com/office/drawing/2014/main" id="{8EE13887-4E2C-0A7A-D259-45CE2E099744}"/>
              </a:ext>
            </a:extLst>
          </p:cNvPr>
          <p:cNvPicPr>
            <a:picLocks noChangeAspect="1"/>
          </p:cNvPicPr>
          <p:nvPr/>
        </p:nvPicPr>
        <p:blipFill>
          <a:blip r:embed="rId3"/>
          <a:stretch>
            <a:fillRect/>
          </a:stretch>
        </p:blipFill>
        <p:spPr>
          <a:xfrm>
            <a:off x="442022" y="1748023"/>
            <a:ext cx="7583503" cy="4712382"/>
          </a:xfrm>
          <a:prstGeom prst="rect">
            <a:avLst/>
          </a:prstGeom>
        </p:spPr>
      </p:pic>
      <p:cxnSp>
        <p:nvCxnSpPr>
          <p:cNvPr id="7" name="直接连接符 6">
            <a:extLst>
              <a:ext uri="{FF2B5EF4-FFF2-40B4-BE49-F238E27FC236}">
                <a16:creationId xmlns:a16="http://schemas.microsoft.com/office/drawing/2014/main" id="{08C70087-7436-3E95-3304-F7059B21FEF3}"/>
              </a:ext>
            </a:extLst>
          </p:cNvPr>
          <p:cNvCxnSpPr>
            <a:cxnSpLocks/>
          </p:cNvCxnSpPr>
          <p:nvPr/>
        </p:nvCxnSpPr>
        <p:spPr>
          <a:xfrm>
            <a:off x="872490" y="5717917"/>
            <a:ext cx="2626416" cy="0"/>
          </a:xfrm>
          <a:prstGeom prst="line">
            <a:avLst/>
          </a:prstGeom>
          <a:ln w="28575">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33655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122439" y="397595"/>
            <a:ext cx="3111335" cy="369332"/>
          </a:xfrm>
        </p:spPr>
        <p:txBody>
          <a:bodyPr/>
          <a:lstStyle/>
          <a:p>
            <a:r>
              <a:rPr lang="zh-CN" altLang="en-US" dirty="0"/>
              <a:t>调度流程：时机与实现</a:t>
            </a:r>
          </a:p>
        </p:txBody>
      </p:sp>
      <p:sp>
        <p:nvSpPr>
          <p:cNvPr id="5" name="文本框 4">
            <a:extLst>
              <a:ext uri="{FF2B5EF4-FFF2-40B4-BE49-F238E27FC236}">
                <a16:creationId xmlns:a16="http://schemas.microsoft.com/office/drawing/2014/main" id="{36E691FF-E888-8113-3198-BBC84E5047B9}"/>
              </a:ext>
            </a:extLst>
          </p:cNvPr>
          <p:cNvSpPr txBox="1"/>
          <p:nvPr/>
        </p:nvSpPr>
        <p:spPr>
          <a:xfrm>
            <a:off x="72243" y="950633"/>
            <a:ext cx="6023757" cy="369332"/>
          </a:xfrm>
          <a:prstGeom prst="rect">
            <a:avLst/>
          </a:prstGeom>
          <a:noFill/>
        </p:spPr>
        <p:txBody>
          <a:bodyPr wrap="square" rtlCol="0">
            <a:spAutoFit/>
          </a:bodyPr>
          <a:lstStyle/>
          <a:p>
            <a:r>
              <a:rPr lang="zh-CN" altLang="en-US" b="1" dirty="0"/>
              <a:t>调度入口</a:t>
            </a:r>
            <a:r>
              <a:rPr lang="en-US" altLang="zh-CN" b="1" dirty="0"/>
              <a:t>——</a:t>
            </a:r>
            <a:r>
              <a:rPr lang="zh-CN" altLang="en-US" b="1" dirty="0"/>
              <a:t>阻塞：</a:t>
            </a:r>
            <a:r>
              <a:rPr lang="en-US" altLang="zh-CN" b="1" dirty="0" err="1"/>
              <a:t>OsSchedIrqEndCheckNeedSched</a:t>
            </a:r>
            <a:endParaRPr lang="zh-CN" altLang="en-US" b="1" dirty="0"/>
          </a:p>
        </p:txBody>
      </p:sp>
      <p:pic>
        <p:nvPicPr>
          <p:cNvPr id="2" name="图片 1">
            <a:extLst>
              <a:ext uri="{FF2B5EF4-FFF2-40B4-BE49-F238E27FC236}">
                <a16:creationId xmlns:a16="http://schemas.microsoft.com/office/drawing/2014/main" id="{C69772D5-D848-8889-DE49-A9A726F6460E}"/>
              </a:ext>
            </a:extLst>
          </p:cNvPr>
          <p:cNvPicPr>
            <a:picLocks noChangeAspect="1"/>
          </p:cNvPicPr>
          <p:nvPr/>
        </p:nvPicPr>
        <p:blipFill>
          <a:blip r:embed="rId3"/>
          <a:stretch>
            <a:fillRect/>
          </a:stretch>
        </p:blipFill>
        <p:spPr>
          <a:xfrm>
            <a:off x="547562" y="1471884"/>
            <a:ext cx="5334274" cy="3867349"/>
          </a:xfrm>
          <a:prstGeom prst="rect">
            <a:avLst/>
          </a:prstGeom>
        </p:spPr>
      </p:pic>
      <p:sp>
        <p:nvSpPr>
          <p:cNvPr id="3" name="文本框 2">
            <a:extLst>
              <a:ext uri="{FF2B5EF4-FFF2-40B4-BE49-F238E27FC236}">
                <a16:creationId xmlns:a16="http://schemas.microsoft.com/office/drawing/2014/main" id="{51B6B6CD-42BF-A16F-2126-54645453EB32}"/>
              </a:ext>
            </a:extLst>
          </p:cNvPr>
          <p:cNvSpPr txBox="1"/>
          <p:nvPr/>
        </p:nvSpPr>
        <p:spPr>
          <a:xfrm>
            <a:off x="5576134" y="1196655"/>
            <a:ext cx="6106884" cy="369332"/>
          </a:xfrm>
          <a:prstGeom prst="rect">
            <a:avLst/>
          </a:prstGeom>
          <a:noFill/>
        </p:spPr>
        <p:txBody>
          <a:bodyPr wrap="square">
            <a:spAutoFit/>
          </a:bodyPr>
          <a:lstStyle/>
          <a:p>
            <a:r>
              <a:rPr lang="zh-CN" altLang="en-US" dirty="0"/>
              <a:t>每一次中断结束后会被调用来检查当前是否需要进行调度</a:t>
            </a:r>
          </a:p>
        </p:txBody>
      </p:sp>
      <p:sp>
        <p:nvSpPr>
          <p:cNvPr id="8" name="矩形: 圆角 7">
            <a:extLst>
              <a:ext uri="{FF2B5EF4-FFF2-40B4-BE49-F238E27FC236}">
                <a16:creationId xmlns:a16="http://schemas.microsoft.com/office/drawing/2014/main" id="{97306BE5-605B-1D62-3E87-29548C3BC560}"/>
              </a:ext>
            </a:extLst>
          </p:cNvPr>
          <p:cNvSpPr/>
          <p:nvPr/>
        </p:nvSpPr>
        <p:spPr>
          <a:xfrm>
            <a:off x="1074718" y="2464441"/>
            <a:ext cx="1110342" cy="19000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5E078AAC-C9F0-D86A-5B52-2D10B251F030}"/>
              </a:ext>
            </a:extLst>
          </p:cNvPr>
          <p:cNvPicPr>
            <a:picLocks noChangeAspect="1"/>
          </p:cNvPicPr>
          <p:nvPr/>
        </p:nvPicPr>
        <p:blipFill>
          <a:blip r:embed="rId4"/>
          <a:stretch>
            <a:fillRect/>
          </a:stretch>
        </p:blipFill>
        <p:spPr>
          <a:xfrm>
            <a:off x="4181982" y="3566455"/>
            <a:ext cx="6597989" cy="952549"/>
          </a:xfrm>
          <a:prstGeom prst="rect">
            <a:avLst/>
          </a:prstGeom>
        </p:spPr>
      </p:pic>
      <p:sp>
        <p:nvSpPr>
          <p:cNvPr id="10" name="矩形: 圆角 9">
            <a:extLst>
              <a:ext uri="{FF2B5EF4-FFF2-40B4-BE49-F238E27FC236}">
                <a16:creationId xmlns:a16="http://schemas.microsoft.com/office/drawing/2014/main" id="{677E6AA3-9718-0E77-98F7-6C1412D81577}"/>
              </a:ext>
            </a:extLst>
          </p:cNvPr>
          <p:cNvSpPr/>
          <p:nvPr/>
        </p:nvSpPr>
        <p:spPr>
          <a:xfrm>
            <a:off x="1381501" y="3698190"/>
            <a:ext cx="1110342" cy="19000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4F09A56D-B3FC-FEEB-563A-7DDD580540C4}"/>
              </a:ext>
            </a:extLst>
          </p:cNvPr>
          <p:cNvPicPr>
            <a:picLocks noChangeAspect="1"/>
          </p:cNvPicPr>
          <p:nvPr/>
        </p:nvPicPr>
        <p:blipFill>
          <a:blip r:embed="rId5"/>
          <a:stretch>
            <a:fillRect/>
          </a:stretch>
        </p:blipFill>
        <p:spPr>
          <a:xfrm>
            <a:off x="4181982" y="4562331"/>
            <a:ext cx="6998060" cy="2292468"/>
          </a:xfrm>
          <a:prstGeom prst="rect">
            <a:avLst/>
          </a:prstGeom>
        </p:spPr>
      </p:pic>
      <p:sp>
        <p:nvSpPr>
          <p:cNvPr id="13" name="矩形: 圆角 12">
            <a:extLst>
              <a:ext uri="{FF2B5EF4-FFF2-40B4-BE49-F238E27FC236}">
                <a16:creationId xmlns:a16="http://schemas.microsoft.com/office/drawing/2014/main" id="{77B27805-324F-F2C6-A6C4-5C53E46990FC}"/>
              </a:ext>
            </a:extLst>
          </p:cNvPr>
          <p:cNvSpPr/>
          <p:nvPr/>
        </p:nvSpPr>
        <p:spPr>
          <a:xfrm>
            <a:off x="1041075" y="4907495"/>
            <a:ext cx="2028696" cy="190005"/>
          </a:xfrm>
          <a:prstGeom prst="round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BA954D5B-71E3-8EE9-F1A2-D686540AD3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6254" y="1509329"/>
            <a:ext cx="3627079" cy="1997522"/>
          </a:xfrm>
          <a:prstGeom prst="rect">
            <a:avLst/>
          </a:prstGeom>
        </p:spPr>
      </p:pic>
      <p:cxnSp>
        <p:nvCxnSpPr>
          <p:cNvPr id="15" name="直接箭头连接符 14">
            <a:extLst>
              <a:ext uri="{FF2B5EF4-FFF2-40B4-BE49-F238E27FC236}">
                <a16:creationId xmlns:a16="http://schemas.microsoft.com/office/drawing/2014/main" id="{78D387FB-9EFD-DED2-BE34-3893B6CD67EF}"/>
              </a:ext>
            </a:extLst>
          </p:cNvPr>
          <p:cNvCxnSpPr/>
          <p:nvPr/>
        </p:nvCxnSpPr>
        <p:spPr>
          <a:xfrm flipV="1">
            <a:off x="2345377" y="1602512"/>
            <a:ext cx="3860877" cy="908463"/>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15CA420-EDF9-F0D6-4FBC-629CFC929043}"/>
              </a:ext>
            </a:extLst>
          </p:cNvPr>
          <p:cNvCxnSpPr>
            <a:cxnSpLocks/>
          </p:cNvCxnSpPr>
          <p:nvPr/>
        </p:nvCxnSpPr>
        <p:spPr>
          <a:xfrm flipV="1">
            <a:off x="2568861" y="3724933"/>
            <a:ext cx="1551877" cy="4901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080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38DA0FD-C1EE-C84E-2109-0E9A3565527B}"/>
              </a:ext>
            </a:extLst>
          </p:cNvPr>
          <p:cNvPicPr>
            <a:picLocks noChangeAspect="1"/>
          </p:cNvPicPr>
          <p:nvPr/>
        </p:nvPicPr>
        <p:blipFill>
          <a:blip r:embed="rId3"/>
          <a:stretch>
            <a:fillRect/>
          </a:stretch>
        </p:blipFill>
        <p:spPr>
          <a:xfrm>
            <a:off x="278744" y="1603139"/>
            <a:ext cx="4798723" cy="1805402"/>
          </a:xfrm>
          <a:prstGeom prst="rect">
            <a:avLst/>
          </a:prstGeom>
        </p:spPr>
      </p:pic>
      <p:pic>
        <p:nvPicPr>
          <p:cNvPr id="5" name="图片 4">
            <a:extLst>
              <a:ext uri="{FF2B5EF4-FFF2-40B4-BE49-F238E27FC236}">
                <a16:creationId xmlns:a16="http://schemas.microsoft.com/office/drawing/2014/main" id="{7A74F9BC-1F79-1E64-F6D2-BA408006CC1E}"/>
              </a:ext>
            </a:extLst>
          </p:cNvPr>
          <p:cNvPicPr>
            <a:picLocks noChangeAspect="1"/>
          </p:cNvPicPr>
          <p:nvPr/>
        </p:nvPicPr>
        <p:blipFill>
          <a:blip r:embed="rId4"/>
          <a:stretch>
            <a:fillRect/>
          </a:stretch>
        </p:blipFill>
        <p:spPr>
          <a:xfrm>
            <a:off x="4886707" y="2017826"/>
            <a:ext cx="7175869" cy="4781796"/>
          </a:xfrm>
          <a:prstGeom prst="rect">
            <a:avLst/>
          </a:prstGeom>
        </p:spPr>
      </p:pic>
      <p:sp>
        <p:nvSpPr>
          <p:cNvPr id="25" name="文本占位符 3">
            <a:extLst>
              <a:ext uri="{FF2B5EF4-FFF2-40B4-BE49-F238E27FC236}">
                <a16:creationId xmlns:a16="http://schemas.microsoft.com/office/drawing/2014/main" id="{9EA69B15-04B5-8739-3A74-ECBCED51E3C1}"/>
              </a:ext>
            </a:extLst>
          </p:cNvPr>
          <p:cNvSpPr txBox="1">
            <a:spLocks/>
          </p:cNvSpPr>
          <p:nvPr/>
        </p:nvSpPr>
        <p:spPr>
          <a:xfrm>
            <a:off x="1122439" y="397595"/>
            <a:ext cx="3111335" cy="369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075BF"/>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调度流程：时机与实现</a:t>
            </a:r>
            <a:endParaRPr lang="zh-CN" altLang="en-US" dirty="0"/>
          </a:p>
        </p:txBody>
      </p:sp>
      <p:sp>
        <p:nvSpPr>
          <p:cNvPr id="28" name="文本框 27">
            <a:extLst>
              <a:ext uri="{FF2B5EF4-FFF2-40B4-BE49-F238E27FC236}">
                <a16:creationId xmlns:a16="http://schemas.microsoft.com/office/drawing/2014/main" id="{2F4F458C-D018-A22F-B07E-E641530A89B2}"/>
              </a:ext>
            </a:extLst>
          </p:cNvPr>
          <p:cNvSpPr txBox="1"/>
          <p:nvPr/>
        </p:nvSpPr>
        <p:spPr>
          <a:xfrm>
            <a:off x="286939" y="979412"/>
            <a:ext cx="6023757" cy="369332"/>
          </a:xfrm>
          <a:prstGeom prst="rect">
            <a:avLst/>
          </a:prstGeom>
          <a:noFill/>
        </p:spPr>
        <p:txBody>
          <a:bodyPr wrap="square" rtlCol="0">
            <a:spAutoFit/>
          </a:bodyPr>
          <a:lstStyle/>
          <a:p>
            <a:r>
              <a:rPr lang="zh-CN" altLang="en-US" b="1" dirty="0"/>
              <a:t>调度入口</a:t>
            </a:r>
            <a:r>
              <a:rPr lang="en-US" altLang="zh-CN" b="1" dirty="0"/>
              <a:t>——</a:t>
            </a:r>
            <a:r>
              <a:rPr lang="zh-CN" altLang="en-US" b="1" dirty="0"/>
              <a:t>阻塞：</a:t>
            </a:r>
            <a:r>
              <a:rPr lang="en-US" altLang="zh-CN" b="1" dirty="0" err="1"/>
              <a:t>OsSchedIrqEndCheckNeedSched</a:t>
            </a:r>
            <a:endParaRPr lang="zh-CN" altLang="en-US" b="1" dirty="0"/>
          </a:p>
        </p:txBody>
      </p:sp>
    </p:spTree>
    <p:extLst>
      <p:ext uri="{BB962C8B-B14F-4D97-AF65-F5344CB8AC3E}">
        <p14:creationId xmlns:p14="http://schemas.microsoft.com/office/powerpoint/2010/main" val="109115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占位符 15">
            <a:extLst>
              <a:ext uri="{FF2B5EF4-FFF2-40B4-BE49-F238E27FC236}">
                <a16:creationId xmlns:a16="http://schemas.microsoft.com/office/drawing/2014/main" id="{E066CB38-1091-D3A3-CEC1-477C7FD16FA1}"/>
              </a:ext>
            </a:extLst>
          </p:cNvPr>
          <p:cNvSpPr>
            <a:spLocks noGrp="1"/>
          </p:cNvSpPr>
          <p:nvPr>
            <p:ph type="body" sz="quarter" idx="10"/>
          </p:nvPr>
        </p:nvSpPr>
        <p:spPr>
          <a:xfrm>
            <a:off x="209651" y="274233"/>
            <a:ext cx="2590115" cy="355600"/>
          </a:xfrm>
        </p:spPr>
        <p:txBody>
          <a:bodyPr/>
          <a:lstStyle/>
          <a:p>
            <a:r>
              <a:rPr lang="en-US" altLang="zh-CN" dirty="0"/>
              <a:t>CLZ</a:t>
            </a:r>
            <a:r>
              <a:rPr lang="zh-CN" altLang="en-US" dirty="0"/>
              <a:t>算法和</a:t>
            </a:r>
            <a:r>
              <a:rPr lang="en-US" altLang="zh-CN" dirty="0"/>
              <a:t>bitmap</a:t>
            </a:r>
            <a:endParaRPr lang="zh-CN" altLang="en-US" dirty="0"/>
          </a:p>
        </p:txBody>
      </p:sp>
      <p:graphicFrame>
        <p:nvGraphicFramePr>
          <p:cNvPr id="18" name="表格 2">
            <a:extLst>
              <a:ext uri="{FF2B5EF4-FFF2-40B4-BE49-F238E27FC236}">
                <a16:creationId xmlns:a16="http://schemas.microsoft.com/office/drawing/2014/main" id="{3EC30D3D-3891-1A94-4E86-E05F9E72D43E}"/>
              </a:ext>
            </a:extLst>
          </p:cNvPr>
          <p:cNvGraphicFramePr>
            <a:graphicFrameLocks noGrp="1"/>
          </p:cNvGraphicFramePr>
          <p:nvPr>
            <p:extLst>
              <p:ext uri="{D42A27DB-BD31-4B8C-83A1-F6EECF244321}">
                <p14:modId xmlns:p14="http://schemas.microsoft.com/office/powerpoint/2010/main" val="823335709"/>
              </p:ext>
            </p:extLst>
          </p:nvPr>
        </p:nvGraphicFramePr>
        <p:xfrm>
          <a:off x="1011949" y="1531620"/>
          <a:ext cx="985520" cy="2675044"/>
        </p:xfrm>
        <a:graphic>
          <a:graphicData uri="http://schemas.openxmlformats.org/drawingml/2006/table">
            <a:tbl>
              <a:tblPr firstRow="1" bandRow="1">
                <a:tableStyleId>{22838BEF-8BB2-4498-84A7-C5851F593DF1}</a:tableStyleId>
              </a:tblPr>
              <a:tblGrid>
                <a:gridCol w="985520">
                  <a:extLst>
                    <a:ext uri="{9D8B030D-6E8A-4147-A177-3AD203B41FA5}">
                      <a16:colId xmlns:a16="http://schemas.microsoft.com/office/drawing/2014/main" val="1636357250"/>
                    </a:ext>
                  </a:extLst>
                </a:gridCol>
              </a:tblGrid>
              <a:tr h="668761">
                <a:tc>
                  <a:txBody>
                    <a:bodyPr/>
                    <a:lstStyle/>
                    <a:p>
                      <a:pPr algn="ctr">
                        <a:lnSpc>
                          <a:spcPct val="150000"/>
                        </a:lnSpc>
                      </a:pPr>
                      <a:r>
                        <a:rPr lang="en-US" altLang="zh-CN" dirty="0"/>
                        <a:t>0</a:t>
                      </a:r>
                      <a:endParaRPr lang="zh-CN" altLang="en-US" dirty="0"/>
                    </a:p>
                  </a:txBody>
                  <a:tcPr/>
                </a:tc>
                <a:extLst>
                  <a:ext uri="{0D108BD9-81ED-4DB2-BD59-A6C34878D82A}">
                    <a16:rowId xmlns:a16="http://schemas.microsoft.com/office/drawing/2014/main" val="2672277593"/>
                  </a:ext>
                </a:extLst>
              </a:tr>
              <a:tr h="668761">
                <a:tc>
                  <a:txBody>
                    <a:bodyPr/>
                    <a:lstStyle/>
                    <a:p>
                      <a:pPr marL="0" algn="ctr" defTabSz="914400" rtl="0" eaLnBrk="1" latinLnBrk="0" hangingPunct="1">
                        <a:lnSpc>
                          <a:spcPct val="150000"/>
                        </a:lnSpc>
                      </a:pPr>
                      <a:r>
                        <a:rPr lang="en-US" altLang="zh-CN" sz="1800" b="1" kern="1200" dirty="0">
                          <a:solidFill>
                            <a:schemeClr val="dk1"/>
                          </a:solidFill>
                          <a:latin typeface="+mn-lt"/>
                          <a:ea typeface="+mn-ea"/>
                          <a:cs typeface="+mn-cs"/>
                        </a:rPr>
                        <a:t>1</a:t>
                      </a:r>
                      <a:endParaRPr lang="zh-CN" altLang="en-US" sz="1800" b="1" kern="1200" dirty="0">
                        <a:solidFill>
                          <a:schemeClr val="dk1"/>
                        </a:solidFill>
                        <a:latin typeface="+mn-lt"/>
                        <a:ea typeface="+mn-ea"/>
                        <a:cs typeface="+mn-cs"/>
                      </a:endParaRPr>
                    </a:p>
                  </a:txBody>
                  <a:tcPr/>
                </a:tc>
                <a:extLst>
                  <a:ext uri="{0D108BD9-81ED-4DB2-BD59-A6C34878D82A}">
                    <a16:rowId xmlns:a16="http://schemas.microsoft.com/office/drawing/2014/main" val="2068089526"/>
                  </a:ext>
                </a:extLst>
              </a:tr>
              <a:tr h="668761">
                <a:tc>
                  <a:txBody>
                    <a:bodyPr/>
                    <a:lstStyle/>
                    <a:p>
                      <a:pPr marL="0" algn="ctr" defTabSz="914400" rtl="0" eaLnBrk="1" latinLnBrk="0" hangingPunct="1">
                        <a:lnSpc>
                          <a:spcPct val="150000"/>
                        </a:lnSpc>
                      </a:pPr>
                      <a:r>
                        <a:rPr lang="en-US" altLang="zh-CN" sz="1800" b="1" kern="1200" dirty="0">
                          <a:solidFill>
                            <a:schemeClr val="dk1"/>
                          </a:solidFill>
                          <a:latin typeface="+mn-lt"/>
                          <a:ea typeface="+mn-ea"/>
                          <a:cs typeface="+mn-cs"/>
                        </a:rPr>
                        <a:t>……</a:t>
                      </a:r>
                      <a:endParaRPr lang="zh-CN" altLang="en-US" sz="1800" b="1" kern="1200" dirty="0">
                        <a:solidFill>
                          <a:schemeClr val="dk1"/>
                        </a:solidFill>
                        <a:latin typeface="+mn-lt"/>
                        <a:ea typeface="+mn-ea"/>
                        <a:cs typeface="+mn-cs"/>
                      </a:endParaRPr>
                    </a:p>
                  </a:txBody>
                  <a:tcPr/>
                </a:tc>
                <a:extLst>
                  <a:ext uri="{0D108BD9-81ED-4DB2-BD59-A6C34878D82A}">
                    <a16:rowId xmlns:a16="http://schemas.microsoft.com/office/drawing/2014/main" val="917836002"/>
                  </a:ext>
                </a:extLst>
              </a:tr>
              <a:tr h="668761">
                <a:tc>
                  <a:txBody>
                    <a:bodyPr/>
                    <a:lstStyle/>
                    <a:p>
                      <a:pPr marL="0" algn="ctr" defTabSz="914400" rtl="0" eaLnBrk="1" latinLnBrk="0" hangingPunct="1">
                        <a:lnSpc>
                          <a:spcPct val="150000"/>
                        </a:lnSpc>
                      </a:pPr>
                      <a:r>
                        <a:rPr lang="en-US" altLang="zh-CN" sz="1800" b="1" kern="1200" dirty="0">
                          <a:solidFill>
                            <a:schemeClr val="dk1"/>
                          </a:solidFill>
                          <a:latin typeface="+mn-lt"/>
                          <a:ea typeface="+mn-ea"/>
                          <a:cs typeface="+mn-cs"/>
                        </a:rPr>
                        <a:t>31</a:t>
                      </a:r>
                      <a:endParaRPr lang="zh-CN" altLang="en-US" sz="1800" b="1" kern="1200" dirty="0">
                        <a:solidFill>
                          <a:schemeClr val="dk1"/>
                        </a:solidFill>
                        <a:latin typeface="+mn-lt"/>
                        <a:ea typeface="+mn-ea"/>
                        <a:cs typeface="+mn-cs"/>
                      </a:endParaRPr>
                    </a:p>
                  </a:txBody>
                  <a:tcPr/>
                </a:tc>
                <a:extLst>
                  <a:ext uri="{0D108BD9-81ED-4DB2-BD59-A6C34878D82A}">
                    <a16:rowId xmlns:a16="http://schemas.microsoft.com/office/drawing/2014/main" val="1429122033"/>
                  </a:ext>
                </a:extLst>
              </a:tr>
            </a:tbl>
          </a:graphicData>
        </a:graphic>
      </p:graphicFrame>
      <p:cxnSp>
        <p:nvCxnSpPr>
          <p:cNvPr id="20" name="直接箭头连接符 19">
            <a:extLst>
              <a:ext uri="{FF2B5EF4-FFF2-40B4-BE49-F238E27FC236}">
                <a16:creationId xmlns:a16="http://schemas.microsoft.com/office/drawing/2014/main" id="{C6A98C6F-947A-43D8-B2EF-2208DE27E3FB}"/>
              </a:ext>
            </a:extLst>
          </p:cNvPr>
          <p:cNvCxnSpPr>
            <a:cxnSpLocks/>
          </p:cNvCxnSpPr>
          <p:nvPr/>
        </p:nvCxnSpPr>
        <p:spPr>
          <a:xfrm>
            <a:off x="146234" y="2869142"/>
            <a:ext cx="7741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C41DDE11-842A-608D-3D38-72E4A6304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236" y="2661256"/>
            <a:ext cx="5622206" cy="513387"/>
          </a:xfrm>
          <a:prstGeom prst="rect">
            <a:avLst/>
          </a:prstGeom>
        </p:spPr>
      </p:pic>
      <p:sp>
        <p:nvSpPr>
          <p:cNvPr id="23" name="文本框 22">
            <a:extLst>
              <a:ext uri="{FF2B5EF4-FFF2-40B4-BE49-F238E27FC236}">
                <a16:creationId xmlns:a16="http://schemas.microsoft.com/office/drawing/2014/main" id="{0FCD6CEB-6751-7D78-5A52-36D5EE39F93C}"/>
              </a:ext>
            </a:extLst>
          </p:cNvPr>
          <p:cNvSpPr txBox="1"/>
          <p:nvPr/>
        </p:nvSpPr>
        <p:spPr>
          <a:xfrm>
            <a:off x="-80558" y="2424421"/>
            <a:ext cx="1227736" cy="369332"/>
          </a:xfrm>
          <a:prstGeom prst="rect">
            <a:avLst/>
          </a:prstGeom>
          <a:noFill/>
        </p:spPr>
        <p:txBody>
          <a:bodyPr wrap="square" rtlCol="0">
            <a:spAutoFit/>
          </a:bodyPr>
          <a:lstStyle/>
          <a:p>
            <a:r>
              <a:rPr lang="en-US" altLang="zh-CN" dirty="0" err="1"/>
              <a:t>basePrio</a:t>
            </a:r>
            <a:endParaRPr lang="zh-CN" altLang="en-US" dirty="0"/>
          </a:p>
        </p:txBody>
      </p:sp>
      <p:graphicFrame>
        <p:nvGraphicFramePr>
          <p:cNvPr id="25" name="表格 16">
            <a:extLst>
              <a:ext uri="{FF2B5EF4-FFF2-40B4-BE49-F238E27FC236}">
                <a16:creationId xmlns:a16="http://schemas.microsoft.com/office/drawing/2014/main" id="{DB90FEAB-91E2-0892-F0E9-CBC82E857E12}"/>
              </a:ext>
            </a:extLst>
          </p:cNvPr>
          <p:cNvGraphicFramePr>
            <a:graphicFrameLocks noGrp="1"/>
          </p:cNvGraphicFramePr>
          <p:nvPr>
            <p:extLst>
              <p:ext uri="{D42A27DB-BD31-4B8C-83A1-F6EECF244321}">
                <p14:modId xmlns:p14="http://schemas.microsoft.com/office/powerpoint/2010/main" val="3793720959"/>
              </p:ext>
            </p:extLst>
          </p:nvPr>
        </p:nvGraphicFramePr>
        <p:xfrm>
          <a:off x="2579995" y="4330921"/>
          <a:ext cx="8120380" cy="457200"/>
        </p:xfrm>
        <a:graphic>
          <a:graphicData uri="http://schemas.openxmlformats.org/drawingml/2006/table">
            <a:tbl>
              <a:tblPr firstRow="1" bandRow="1">
                <a:tableStyleId>{0505E3EF-67EA-436B-97B2-0124C06EBD24}</a:tableStyleId>
              </a:tblPr>
              <a:tblGrid>
                <a:gridCol w="246380">
                  <a:extLst>
                    <a:ext uri="{9D8B030D-6E8A-4147-A177-3AD203B41FA5}">
                      <a16:colId xmlns:a16="http://schemas.microsoft.com/office/drawing/2014/main" val="3933632960"/>
                    </a:ext>
                  </a:extLst>
                </a:gridCol>
                <a:gridCol w="254000">
                  <a:extLst>
                    <a:ext uri="{9D8B030D-6E8A-4147-A177-3AD203B41FA5}">
                      <a16:colId xmlns:a16="http://schemas.microsoft.com/office/drawing/2014/main" val="336367395"/>
                    </a:ext>
                  </a:extLst>
                </a:gridCol>
                <a:gridCol w="254000">
                  <a:extLst>
                    <a:ext uri="{9D8B030D-6E8A-4147-A177-3AD203B41FA5}">
                      <a16:colId xmlns:a16="http://schemas.microsoft.com/office/drawing/2014/main" val="3911538907"/>
                    </a:ext>
                  </a:extLst>
                </a:gridCol>
                <a:gridCol w="254000">
                  <a:extLst>
                    <a:ext uri="{9D8B030D-6E8A-4147-A177-3AD203B41FA5}">
                      <a16:colId xmlns:a16="http://schemas.microsoft.com/office/drawing/2014/main" val="51099242"/>
                    </a:ext>
                  </a:extLst>
                </a:gridCol>
                <a:gridCol w="254000">
                  <a:extLst>
                    <a:ext uri="{9D8B030D-6E8A-4147-A177-3AD203B41FA5}">
                      <a16:colId xmlns:a16="http://schemas.microsoft.com/office/drawing/2014/main" val="1255502789"/>
                    </a:ext>
                  </a:extLst>
                </a:gridCol>
                <a:gridCol w="254000">
                  <a:extLst>
                    <a:ext uri="{9D8B030D-6E8A-4147-A177-3AD203B41FA5}">
                      <a16:colId xmlns:a16="http://schemas.microsoft.com/office/drawing/2014/main" val="1761667035"/>
                    </a:ext>
                  </a:extLst>
                </a:gridCol>
                <a:gridCol w="254000">
                  <a:extLst>
                    <a:ext uri="{9D8B030D-6E8A-4147-A177-3AD203B41FA5}">
                      <a16:colId xmlns:a16="http://schemas.microsoft.com/office/drawing/2014/main" val="3112588320"/>
                    </a:ext>
                  </a:extLst>
                </a:gridCol>
                <a:gridCol w="254000">
                  <a:extLst>
                    <a:ext uri="{9D8B030D-6E8A-4147-A177-3AD203B41FA5}">
                      <a16:colId xmlns:a16="http://schemas.microsoft.com/office/drawing/2014/main" val="4019500033"/>
                    </a:ext>
                  </a:extLst>
                </a:gridCol>
                <a:gridCol w="254000">
                  <a:extLst>
                    <a:ext uri="{9D8B030D-6E8A-4147-A177-3AD203B41FA5}">
                      <a16:colId xmlns:a16="http://schemas.microsoft.com/office/drawing/2014/main" val="1553448959"/>
                    </a:ext>
                  </a:extLst>
                </a:gridCol>
                <a:gridCol w="254000">
                  <a:extLst>
                    <a:ext uri="{9D8B030D-6E8A-4147-A177-3AD203B41FA5}">
                      <a16:colId xmlns:a16="http://schemas.microsoft.com/office/drawing/2014/main" val="675290936"/>
                    </a:ext>
                  </a:extLst>
                </a:gridCol>
                <a:gridCol w="254000">
                  <a:extLst>
                    <a:ext uri="{9D8B030D-6E8A-4147-A177-3AD203B41FA5}">
                      <a16:colId xmlns:a16="http://schemas.microsoft.com/office/drawing/2014/main" val="1785174768"/>
                    </a:ext>
                  </a:extLst>
                </a:gridCol>
                <a:gridCol w="254000">
                  <a:extLst>
                    <a:ext uri="{9D8B030D-6E8A-4147-A177-3AD203B41FA5}">
                      <a16:colId xmlns:a16="http://schemas.microsoft.com/office/drawing/2014/main" val="213726665"/>
                    </a:ext>
                  </a:extLst>
                </a:gridCol>
                <a:gridCol w="254000">
                  <a:extLst>
                    <a:ext uri="{9D8B030D-6E8A-4147-A177-3AD203B41FA5}">
                      <a16:colId xmlns:a16="http://schemas.microsoft.com/office/drawing/2014/main" val="3790431575"/>
                    </a:ext>
                  </a:extLst>
                </a:gridCol>
                <a:gridCol w="254000">
                  <a:extLst>
                    <a:ext uri="{9D8B030D-6E8A-4147-A177-3AD203B41FA5}">
                      <a16:colId xmlns:a16="http://schemas.microsoft.com/office/drawing/2014/main" val="348376414"/>
                    </a:ext>
                  </a:extLst>
                </a:gridCol>
                <a:gridCol w="254000">
                  <a:extLst>
                    <a:ext uri="{9D8B030D-6E8A-4147-A177-3AD203B41FA5}">
                      <a16:colId xmlns:a16="http://schemas.microsoft.com/office/drawing/2014/main" val="563328146"/>
                    </a:ext>
                  </a:extLst>
                </a:gridCol>
                <a:gridCol w="254000">
                  <a:extLst>
                    <a:ext uri="{9D8B030D-6E8A-4147-A177-3AD203B41FA5}">
                      <a16:colId xmlns:a16="http://schemas.microsoft.com/office/drawing/2014/main" val="1864192710"/>
                    </a:ext>
                  </a:extLst>
                </a:gridCol>
                <a:gridCol w="254000">
                  <a:extLst>
                    <a:ext uri="{9D8B030D-6E8A-4147-A177-3AD203B41FA5}">
                      <a16:colId xmlns:a16="http://schemas.microsoft.com/office/drawing/2014/main" val="2836725104"/>
                    </a:ext>
                  </a:extLst>
                </a:gridCol>
                <a:gridCol w="254000">
                  <a:extLst>
                    <a:ext uri="{9D8B030D-6E8A-4147-A177-3AD203B41FA5}">
                      <a16:colId xmlns:a16="http://schemas.microsoft.com/office/drawing/2014/main" val="3851190436"/>
                    </a:ext>
                  </a:extLst>
                </a:gridCol>
                <a:gridCol w="254000">
                  <a:extLst>
                    <a:ext uri="{9D8B030D-6E8A-4147-A177-3AD203B41FA5}">
                      <a16:colId xmlns:a16="http://schemas.microsoft.com/office/drawing/2014/main" val="514365365"/>
                    </a:ext>
                  </a:extLst>
                </a:gridCol>
                <a:gridCol w="254000">
                  <a:extLst>
                    <a:ext uri="{9D8B030D-6E8A-4147-A177-3AD203B41FA5}">
                      <a16:colId xmlns:a16="http://schemas.microsoft.com/office/drawing/2014/main" val="1068962807"/>
                    </a:ext>
                  </a:extLst>
                </a:gridCol>
                <a:gridCol w="254000">
                  <a:extLst>
                    <a:ext uri="{9D8B030D-6E8A-4147-A177-3AD203B41FA5}">
                      <a16:colId xmlns:a16="http://schemas.microsoft.com/office/drawing/2014/main" val="2724389160"/>
                    </a:ext>
                  </a:extLst>
                </a:gridCol>
                <a:gridCol w="254000">
                  <a:extLst>
                    <a:ext uri="{9D8B030D-6E8A-4147-A177-3AD203B41FA5}">
                      <a16:colId xmlns:a16="http://schemas.microsoft.com/office/drawing/2014/main" val="2850018840"/>
                    </a:ext>
                  </a:extLst>
                </a:gridCol>
                <a:gridCol w="254000">
                  <a:extLst>
                    <a:ext uri="{9D8B030D-6E8A-4147-A177-3AD203B41FA5}">
                      <a16:colId xmlns:a16="http://schemas.microsoft.com/office/drawing/2014/main" val="155617835"/>
                    </a:ext>
                  </a:extLst>
                </a:gridCol>
                <a:gridCol w="254000">
                  <a:extLst>
                    <a:ext uri="{9D8B030D-6E8A-4147-A177-3AD203B41FA5}">
                      <a16:colId xmlns:a16="http://schemas.microsoft.com/office/drawing/2014/main" val="1007234151"/>
                    </a:ext>
                  </a:extLst>
                </a:gridCol>
                <a:gridCol w="254000">
                  <a:extLst>
                    <a:ext uri="{9D8B030D-6E8A-4147-A177-3AD203B41FA5}">
                      <a16:colId xmlns:a16="http://schemas.microsoft.com/office/drawing/2014/main" val="1396723357"/>
                    </a:ext>
                  </a:extLst>
                </a:gridCol>
                <a:gridCol w="254000">
                  <a:extLst>
                    <a:ext uri="{9D8B030D-6E8A-4147-A177-3AD203B41FA5}">
                      <a16:colId xmlns:a16="http://schemas.microsoft.com/office/drawing/2014/main" val="1861899506"/>
                    </a:ext>
                  </a:extLst>
                </a:gridCol>
                <a:gridCol w="254000">
                  <a:extLst>
                    <a:ext uri="{9D8B030D-6E8A-4147-A177-3AD203B41FA5}">
                      <a16:colId xmlns:a16="http://schemas.microsoft.com/office/drawing/2014/main" val="3844672382"/>
                    </a:ext>
                  </a:extLst>
                </a:gridCol>
                <a:gridCol w="254000">
                  <a:extLst>
                    <a:ext uri="{9D8B030D-6E8A-4147-A177-3AD203B41FA5}">
                      <a16:colId xmlns:a16="http://schemas.microsoft.com/office/drawing/2014/main" val="363836434"/>
                    </a:ext>
                  </a:extLst>
                </a:gridCol>
                <a:gridCol w="254000">
                  <a:extLst>
                    <a:ext uri="{9D8B030D-6E8A-4147-A177-3AD203B41FA5}">
                      <a16:colId xmlns:a16="http://schemas.microsoft.com/office/drawing/2014/main" val="3338593967"/>
                    </a:ext>
                  </a:extLst>
                </a:gridCol>
                <a:gridCol w="254000">
                  <a:extLst>
                    <a:ext uri="{9D8B030D-6E8A-4147-A177-3AD203B41FA5}">
                      <a16:colId xmlns:a16="http://schemas.microsoft.com/office/drawing/2014/main" val="525984078"/>
                    </a:ext>
                  </a:extLst>
                </a:gridCol>
                <a:gridCol w="254000">
                  <a:extLst>
                    <a:ext uri="{9D8B030D-6E8A-4147-A177-3AD203B41FA5}">
                      <a16:colId xmlns:a16="http://schemas.microsoft.com/office/drawing/2014/main" val="2826505683"/>
                    </a:ext>
                  </a:extLst>
                </a:gridCol>
                <a:gridCol w="254000">
                  <a:extLst>
                    <a:ext uri="{9D8B030D-6E8A-4147-A177-3AD203B41FA5}">
                      <a16:colId xmlns:a16="http://schemas.microsoft.com/office/drawing/2014/main" val="2716247699"/>
                    </a:ext>
                  </a:extLst>
                </a:gridCol>
              </a:tblGrid>
              <a:tr h="370840">
                <a:tc>
                  <a:txBody>
                    <a:bodyPr/>
                    <a:lstStyle/>
                    <a:p>
                      <a:r>
                        <a:rPr lang="en-US" altLang="zh-CN" dirty="0"/>
                        <a:t>0</a:t>
                      </a:r>
                      <a:endParaRPr lang="zh-CN" altLang="en-US" dirty="0"/>
                    </a:p>
                  </a:txBody>
                  <a:tcPr>
                    <a:solidFill>
                      <a:schemeClr val="accent2"/>
                    </a:solidFill>
                  </a:tcPr>
                </a:tc>
                <a:tc>
                  <a:txBody>
                    <a:bodyPr/>
                    <a:lstStyle/>
                    <a:p>
                      <a:r>
                        <a:rPr lang="en-US" altLang="zh-CN" dirty="0"/>
                        <a:t>0</a:t>
                      </a:r>
                      <a:endParaRPr lang="zh-CN" altLang="en-US" dirty="0"/>
                    </a:p>
                  </a:txBody>
                  <a:tcPr>
                    <a:solidFill>
                      <a:schemeClr val="accent2"/>
                    </a:solidFill>
                  </a:tcPr>
                </a:tc>
                <a:tc>
                  <a:txBody>
                    <a:bodyPr/>
                    <a:lstStyle/>
                    <a:p>
                      <a:r>
                        <a:rPr lang="en-US" altLang="zh-CN" dirty="0"/>
                        <a:t>0</a:t>
                      </a:r>
                      <a:endParaRPr lang="zh-CN" altLang="en-US" dirty="0"/>
                    </a:p>
                  </a:txBody>
                  <a:tcPr>
                    <a:solidFill>
                      <a:schemeClr val="accent2"/>
                    </a:solidFill>
                  </a:tcPr>
                </a:tc>
                <a:tc>
                  <a:txBody>
                    <a:bodyPr/>
                    <a:lstStyle/>
                    <a:p>
                      <a:r>
                        <a:rPr lang="en-US" altLang="zh-CN" dirty="0"/>
                        <a:t>1</a:t>
                      </a:r>
                      <a:endParaRPr lang="zh-CN" altLang="en-US" dirty="0"/>
                    </a:p>
                  </a:txBody>
                  <a:tcPr>
                    <a:solidFill>
                      <a:schemeClr val="accent2"/>
                    </a:solidFill>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496490701"/>
                  </a:ext>
                </a:extLst>
              </a:tr>
            </a:tbl>
          </a:graphicData>
        </a:graphic>
      </p:graphicFrame>
      <p:graphicFrame>
        <p:nvGraphicFramePr>
          <p:cNvPr id="26" name="表格 25">
            <a:extLst>
              <a:ext uri="{FF2B5EF4-FFF2-40B4-BE49-F238E27FC236}">
                <a16:creationId xmlns:a16="http://schemas.microsoft.com/office/drawing/2014/main" id="{A2801E25-1A15-3573-3D21-F1BFD5964D46}"/>
              </a:ext>
            </a:extLst>
          </p:cNvPr>
          <p:cNvGraphicFramePr>
            <a:graphicFrameLocks noGrp="1"/>
          </p:cNvGraphicFramePr>
          <p:nvPr>
            <p:extLst>
              <p:ext uri="{D42A27DB-BD31-4B8C-83A1-F6EECF244321}">
                <p14:modId xmlns:p14="http://schemas.microsoft.com/office/powerpoint/2010/main" val="3935101085"/>
              </p:ext>
            </p:extLst>
          </p:nvPr>
        </p:nvGraphicFramePr>
        <p:xfrm>
          <a:off x="2579995" y="5920642"/>
          <a:ext cx="8120380" cy="457200"/>
        </p:xfrm>
        <a:graphic>
          <a:graphicData uri="http://schemas.openxmlformats.org/drawingml/2006/table">
            <a:tbl>
              <a:tblPr firstRow="1" bandRow="1">
                <a:tableStyleId>{16D9F66E-5EB9-4882-86FB-DCBF35E3C3E4}</a:tableStyleId>
              </a:tblPr>
              <a:tblGrid>
                <a:gridCol w="246380">
                  <a:extLst>
                    <a:ext uri="{9D8B030D-6E8A-4147-A177-3AD203B41FA5}">
                      <a16:colId xmlns:a16="http://schemas.microsoft.com/office/drawing/2014/main" val="3933632960"/>
                    </a:ext>
                  </a:extLst>
                </a:gridCol>
                <a:gridCol w="254000">
                  <a:extLst>
                    <a:ext uri="{9D8B030D-6E8A-4147-A177-3AD203B41FA5}">
                      <a16:colId xmlns:a16="http://schemas.microsoft.com/office/drawing/2014/main" val="336367395"/>
                    </a:ext>
                  </a:extLst>
                </a:gridCol>
                <a:gridCol w="254000">
                  <a:extLst>
                    <a:ext uri="{9D8B030D-6E8A-4147-A177-3AD203B41FA5}">
                      <a16:colId xmlns:a16="http://schemas.microsoft.com/office/drawing/2014/main" val="3911538907"/>
                    </a:ext>
                  </a:extLst>
                </a:gridCol>
                <a:gridCol w="254000">
                  <a:extLst>
                    <a:ext uri="{9D8B030D-6E8A-4147-A177-3AD203B41FA5}">
                      <a16:colId xmlns:a16="http://schemas.microsoft.com/office/drawing/2014/main" val="51099242"/>
                    </a:ext>
                  </a:extLst>
                </a:gridCol>
                <a:gridCol w="254000">
                  <a:extLst>
                    <a:ext uri="{9D8B030D-6E8A-4147-A177-3AD203B41FA5}">
                      <a16:colId xmlns:a16="http://schemas.microsoft.com/office/drawing/2014/main" val="1255502789"/>
                    </a:ext>
                  </a:extLst>
                </a:gridCol>
                <a:gridCol w="254000">
                  <a:extLst>
                    <a:ext uri="{9D8B030D-6E8A-4147-A177-3AD203B41FA5}">
                      <a16:colId xmlns:a16="http://schemas.microsoft.com/office/drawing/2014/main" val="1761667035"/>
                    </a:ext>
                  </a:extLst>
                </a:gridCol>
                <a:gridCol w="254000">
                  <a:extLst>
                    <a:ext uri="{9D8B030D-6E8A-4147-A177-3AD203B41FA5}">
                      <a16:colId xmlns:a16="http://schemas.microsoft.com/office/drawing/2014/main" val="3112588320"/>
                    </a:ext>
                  </a:extLst>
                </a:gridCol>
                <a:gridCol w="254000">
                  <a:extLst>
                    <a:ext uri="{9D8B030D-6E8A-4147-A177-3AD203B41FA5}">
                      <a16:colId xmlns:a16="http://schemas.microsoft.com/office/drawing/2014/main" val="4019500033"/>
                    </a:ext>
                  </a:extLst>
                </a:gridCol>
                <a:gridCol w="254000">
                  <a:extLst>
                    <a:ext uri="{9D8B030D-6E8A-4147-A177-3AD203B41FA5}">
                      <a16:colId xmlns:a16="http://schemas.microsoft.com/office/drawing/2014/main" val="1553448959"/>
                    </a:ext>
                  </a:extLst>
                </a:gridCol>
                <a:gridCol w="254000">
                  <a:extLst>
                    <a:ext uri="{9D8B030D-6E8A-4147-A177-3AD203B41FA5}">
                      <a16:colId xmlns:a16="http://schemas.microsoft.com/office/drawing/2014/main" val="675290936"/>
                    </a:ext>
                  </a:extLst>
                </a:gridCol>
                <a:gridCol w="254000">
                  <a:extLst>
                    <a:ext uri="{9D8B030D-6E8A-4147-A177-3AD203B41FA5}">
                      <a16:colId xmlns:a16="http://schemas.microsoft.com/office/drawing/2014/main" val="1785174768"/>
                    </a:ext>
                  </a:extLst>
                </a:gridCol>
                <a:gridCol w="254000">
                  <a:extLst>
                    <a:ext uri="{9D8B030D-6E8A-4147-A177-3AD203B41FA5}">
                      <a16:colId xmlns:a16="http://schemas.microsoft.com/office/drawing/2014/main" val="213726665"/>
                    </a:ext>
                  </a:extLst>
                </a:gridCol>
                <a:gridCol w="254000">
                  <a:extLst>
                    <a:ext uri="{9D8B030D-6E8A-4147-A177-3AD203B41FA5}">
                      <a16:colId xmlns:a16="http://schemas.microsoft.com/office/drawing/2014/main" val="3790431575"/>
                    </a:ext>
                  </a:extLst>
                </a:gridCol>
                <a:gridCol w="254000">
                  <a:extLst>
                    <a:ext uri="{9D8B030D-6E8A-4147-A177-3AD203B41FA5}">
                      <a16:colId xmlns:a16="http://schemas.microsoft.com/office/drawing/2014/main" val="348376414"/>
                    </a:ext>
                  </a:extLst>
                </a:gridCol>
                <a:gridCol w="254000">
                  <a:extLst>
                    <a:ext uri="{9D8B030D-6E8A-4147-A177-3AD203B41FA5}">
                      <a16:colId xmlns:a16="http://schemas.microsoft.com/office/drawing/2014/main" val="563328146"/>
                    </a:ext>
                  </a:extLst>
                </a:gridCol>
                <a:gridCol w="254000">
                  <a:extLst>
                    <a:ext uri="{9D8B030D-6E8A-4147-A177-3AD203B41FA5}">
                      <a16:colId xmlns:a16="http://schemas.microsoft.com/office/drawing/2014/main" val="1864192710"/>
                    </a:ext>
                  </a:extLst>
                </a:gridCol>
                <a:gridCol w="254000">
                  <a:extLst>
                    <a:ext uri="{9D8B030D-6E8A-4147-A177-3AD203B41FA5}">
                      <a16:colId xmlns:a16="http://schemas.microsoft.com/office/drawing/2014/main" val="2836725104"/>
                    </a:ext>
                  </a:extLst>
                </a:gridCol>
                <a:gridCol w="254000">
                  <a:extLst>
                    <a:ext uri="{9D8B030D-6E8A-4147-A177-3AD203B41FA5}">
                      <a16:colId xmlns:a16="http://schemas.microsoft.com/office/drawing/2014/main" val="3851190436"/>
                    </a:ext>
                  </a:extLst>
                </a:gridCol>
                <a:gridCol w="254000">
                  <a:extLst>
                    <a:ext uri="{9D8B030D-6E8A-4147-A177-3AD203B41FA5}">
                      <a16:colId xmlns:a16="http://schemas.microsoft.com/office/drawing/2014/main" val="514365365"/>
                    </a:ext>
                  </a:extLst>
                </a:gridCol>
                <a:gridCol w="254000">
                  <a:extLst>
                    <a:ext uri="{9D8B030D-6E8A-4147-A177-3AD203B41FA5}">
                      <a16:colId xmlns:a16="http://schemas.microsoft.com/office/drawing/2014/main" val="1068962807"/>
                    </a:ext>
                  </a:extLst>
                </a:gridCol>
                <a:gridCol w="254000">
                  <a:extLst>
                    <a:ext uri="{9D8B030D-6E8A-4147-A177-3AD203B41FA5}">
                      <a16:colId xmlns:a16="http://schemas.microsoft.com/office/drawing/2014/main" val="2724389160"/>
                    </a:ext>
                  </a:extLst>
                </a:gridCol>
                <a:gridCol w="254000">
                  <a:extLst>
                    <a:ext uri="{9D8B030D-6E8A-4147-A177-3AD203B41FA5}">
                      <a16:colId xmlns:a16="http://schemas.microsoft.com/office/drawing/2014/main" val="2850018840"/>
                    </a:ext>
                  </a:extLst>
                </a:gridCol>
                <a:gridCol w="254000">
                  <a:extLst>
                    <a:ext uri="{9D8B030D-6E8A-4147-A177-3AD203B41FA5}">
                      <a16:colId xmlns:a16="http://schemas.microsoft.com/office/drawing/2014/main" val="155617835"/>
                    </a:ext>
                  </a:extLst>
                </a:gridCol>
                <a:gridCol w="254000">
                  <a:extLst>
                    <a:ext uri="{9D8B030D-6E8A-4147-A177-3AD203B41FA5}">
                      <a16:colId xmlns:a16="http://schemas.microsoft.com/office/drawing/2014/main" val="1007234151"/>
                    </a:ext>
                  </a:extLst>
                </a:gridCol>
                <a:gridCol w="254000">
                  <a:extLst>
                    <a:ext uri="{9D8B030D-6E8A-4147-A177-3AD203B41FA5}">
                      <a16:colId xmlns:a16="http://schemas.microsoft.com/office/drawing/2014/main" val="1396723357"/>
                    </a:ext>
                  </a:extLst>
                </a:gridCol>
                <a:gridCol w="254000">
                  <a:extLst>
                    <a:ext uri="{9D8B030D-6E8A-4147-A177-3AD203B41FA5}">
                      <a16:colId xmlns:a16="http://schemas.microsoft.com/office/drawing/2014/main" val="1861899506"/>
                    </a:ext>
                  </a:extLst>
                </a:gridCol>
                <a:gridCol w="254000">
                  <a:extLst>
                    <a:ext uri="{9D8B030D-6E8A-4147-A177-3AD203B41FA5}">
                      <a16:colId xmlns:a16="http://schemas.microsoft.com/office/drawing/2014/main" val="3844672382"/>
                    </a:ext>
                  </a:extLst>
                </a:gridCol>
                <a:gridCol w="254000">
                  <a:extLst>
                    <a:ext uri="{9D8B030D-6E8A-4147-A177-3AD203B41FA5}">
                      <a16:colId xmlns:a16="http://schemas.microsoft.com/office/drawing/2014/main" val="363836434"/>
                    </a:ext>
                  </a:extLst>
                </a:gridCol>
                <a:gridCol w="254000">
                  <a:extLst>
                    <a:ext uri="{9D8B030D-6E8A-4147-A177-3AD203B41FA5}">
                      <a16:colId xmlns:a16="http://schemas.microsoft.com/office/drawing/2014/main" val="3338593967"/>
                    </a:ext>
                  </a:extLst>
                </a:gridCol>
                <a:gridCol w="254000">
                  <a:extLst>
                    <a:ext uri="{9D8B030D-6E8A-4147-A177-3AD203B41FA5}">
                      <a16:colId xmlns:a16="http://schemas.microsoft.com/office/drawing/2014/main" val="525984078"/>
                    </a:ext>
                  </a:extLst>
                </a:gridCol>
                <a:gridCol w="254000">
                  <a:extLst>
                    <a:ext uri="{9D8B030D-6E8A-4147-A177-3AD203B41FA5}">
                      <a16:colId xmlns:a16="http://schemas.microsoft.com/office/drawing/2014/main" val="2826505683"/>
                    </a:ext>
                  </a:extLst>
                </a:gridCol>
                <a:gridCol w="254000">
                  <a:extLst>
                    <a:ext uri="{9D8B030D-6E8A-4147-A177-3AD203B41FA5}">
                      <a16:colId xmlns:a16="http://schemas.microsoft.com/office/drawing/2014/main" val="2716247699"/>
                    </a:ext>
                  </a:extLst>
                </a:gridCol>
              </a:tblGrid>
              <a:tr h="370840">
                <a:tc>
                  <a:txBody>
                    <a:bodyPr/>
                    <a:lstStyle/>
                    <a:p>
                      <a:r>
                        <a:rPr lang="en-US" altLang="zh-CN" dirty="0"/>
                        <a:t>0</a:t>
                      </a:r>
                      <a:endParaRPr lang="zh-CN" altLang="en-US" dirty="0"/>
                    </a:p>
                  </a:txBody>
                  <a:tcPr>
                    <a:solidFill>
                      <a:schemeClr val="accent2"/>
                    </a:solidFill>
                  </a:tcPr>
                </a:tc>
                <a:tc>
                  <a:txBody>
                    <a:bodyPr/>
                    <a:lstStyle/>
                    <a:p>
                      <a:r>
                        <a:rPr lang="en-US" altLang="zh-CN" dirty="0"/>
                        <a:t>0</a:t>
                      </a:r>
                      <a:endParaRPr lang="zh-CN" altLang="en-US" dirty="0"/>
                    </a:p>
                  </a:txBody>
                  <a:tcPr>
                    <a:solidFill>
                      <a:schemeClr val="accent2"/>
                    </a:solidFill>
                  </a:tcPr>
                </a:tc>
                <a:tc>
                  <a:txBody>
                    <a:bodyPr/>
                    <a:lstStyle/>
                    <a:p>
                      <a:r>
                        <a:rPr lang="en-US" altLang="zh-CN" dirty="0"/>
                        <a:t>0</a:t>
                      </a:r>
                      <a:endParaRPr lang="zh-CN" altLang="en-US" dirty="0"/>
                    </a:p>
                  </a:txBody>
                  <a:tcPr>
                    <a:solidFill>
                      <a:schemeClr val="accent2"/>
                    </a:solidFill>
                  </a:tcPr>
                </a:tc>
                <a:tc>
                  <a:txBody>
                    <a:bodyPr/>
                    <a:lstStyle/>
                    <a:p>
                      <a:r>
                        <a:rPr lang="en-US" altLang="zh-CN" dirty="0"/>
                        <a:t>0</a:t>
                      </a:r>
                      <a:endParaRPr lang="zh-CN" altLang="en-US" dirty="0"/>
                    </a:p>
                  </a:txBody>
                  <a:tcPr>
                    <a:solidFill>
                      <a:schemeClr val="accent2"/>
                    </a:solidFill>
                  </a:tcPr>
                </a:tc>
                <a:tc>
                  <a:txBody>
                    <a:bodyPr/>
                    <a:lstStyle/>
                    <a:p>
                      <a:r>
                        <a:rPr lang="en-US" altLang="zh-CN" dirty="0"/>
                        <a:t>0</a:t>
                      </a:r>
                      <a:endParaRPr lang="zh-CN" altLang="en-US" dirty="0"/>
                    </a:p>
                  </a:txBody>
                  <a:tcPr>
                    <a:solidFill>
                      <a:schemeClr val="accent2"/>
                    </a:solidFill>
                  </a:tcPr>
                </a:tc>
                <a:tc>
                  <a:txBody>
                    <a:bodyPr/>
                    <a:lstStyle/>
                    <a:p>
                      <a:r>
                        <a:rPr lang="en-US" altLang="zh-CN" dirty="0"/>
                        <a:t>1</a:t>
                      </a:r>
                      <a:endParaRPr lang="zh-CN" altLang="en-US" dirty="0"/>
                    </a:p>
                  </a:txBody>
                  <a:tcPr>
                    <a:solidFill>
                      <a:schemeClr val="accent2"/>
                    </a:solidFill>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496490701"/>
                  </a:ext>
                </a:extLst>
              </a:tr>
            </a:tbl>
          </a:graphicData>
        </a:graphic>
      </p:graphicFrame>
      <p:sp>
        <p:nvSpPr>
          <p:cNvPr id="27" name="文本框 26">
            <a:extLst>
              <a:ext uri="{FF2B5EF4-FFF2-40B4-BE49-F238E27FC236}">
                <a16:creationId xmlns:a16="http://schemas.microsoft.com/office/drawing/2014/main" id="{7C5993EF-41C9-C589-978D-78051A526BDD}"/>
              </a:ext>
            </a:extLst>
          </p:cNvPr>
          <p:cNvSpPr txBox="1"/>
          <p:nvPr/>
        </p:nvSpPr>
        <p:spPr>
          <a:xfrm>
            <a:off x="2496013" y="3813641"/>
            <a:ext cx="3870635" cy="369332"/>
          </a:xfrm>
          <a:prstGeom prst="rect">
            <a:avLst/>
          </a:prstGeom>
          <a:noFill/>
        </p:spPr>
        <p:txBody>
          <a:bodyPr wrap="square" rtlCol="0">
            <a:spAutoFit/>
          </a:bodyPr>
          <a:lstStyle/>
          <a:p>
            <a:r>
              <a:rPr lang="en-US" altLang="zh-CN" dirty="0" err="1"/>
              <a:t>baseBitmap</a:t>
            </a:r>
            <a:r>
              <a:rPr lang="en-US" altLang="zh-CN" dirty="0"/>
              <a:t>(</a:t>
            </a:r>
            <a:r>
              <a:rPr lang="en-US" altLang="zh-CN" b="1" dirty="0" err="1"/>
              <a:t>HPFRunqueue</a:t>
            </a:r>
            <a:r>
              <a:rPr lang="zh-CN" altLang="en-US" dirty="0"/>
              <a:t>中</a:t>
            </a:r>
            <a:r>
              <a:rPr lang="en-US" altLang="zh-CN" dirty="0"/>
              <a:t>)</a:t>
            </a:r>
            <a:endParaRPr lang="zh-CN" altLang="en-US" dirty="0"/>
          </a:p>
        </p:txBody>
      </p:sp>
      <p:sp>
        <p:nvSpPr>
          <p:cNvPr id="29" name="文本框 28">
            <a:extLst>
              <a:ext uri="{FF2B5EF4-FFF2-40B4-BE49-F238E27FC236}">
                <a16:creationId xmlns:a16="http://schemas.microsoft.com/office/drawing/2014/main" id="{D152509A-C8D3-DC1C-DB91-F12FE6F6E976}"/>
              </a:ext>
            </a:extLst>
          </p:cNvPr>
          <p:cNvSpPr txBox="1"/>
          <p:nvPr/>
        </p:nvSpPr>
        <p:spPr>
          <a:xfrm>
            <a:off x="751943" y="1063169"/>
            <a:ext cx="1995293" cy="369332"/>
          </a:xfrm>
          <a:prstGeom prst="rect">
            <a:avLst/>
          </a:prstGeom>
          <a:noFill/>
        </p:spPr>
        <p:txBody>
          <a:bodyPr wrap="square">
            <a:spAutoFit/>
          </a:bodyPr>
          <a:lstStyle/>
          <a:p>
            <a:r>
              <a:rPr lang="en-US" altLang="zh-CN" b="1" dirty="0" err="1">
                <a:highlight>
                  <a:srgbClr val="FFFF00"/>
                </a:highlight>
              </a:rPr>
              <a:t>HPFRunqueue</a:t>
            </a:r>
            <a:endParaRPr lang="zh-CN" altLang="en-US" dirty="0">
              <a:highlight>
                <a:srgbClr val="FFFF00"/>
              </a:highlight>
            </a:endParaRPr>
          </a:p>
        </p:txBody>
      </p:sp>
      <p:sp>
        <p:nvSpPr>
          <p:cNvPr id="30" name="文本框 29">
            <a:extLst>
              <a:ext uri="{FF2B5EF4-FFF2-40B4-BE49-F238E27FC236}">
                <a16:creationId xmlns:a16="http://schemas.microsoft.com/office/drawing/2014/main" id="{43B05E80-955F-0D56-4CBE-7B7B8BE2C07A}"/>
              </a:ext>
            </a:extLst>
          </p:cNvPr>
          <p:cNvSpPr txBox="1"/>
          <p:nvPr/>
        </p:nvSpPr>
        <p:spPr>
          <a:xfrm>
            <a:off x="2868930" y="1063169"/>
            <a:ext cx="1495680" cy="369332"/>
          </a:xfrm>
          <a:prstGeom prst="rect">
            <a:avLst/>
          </a:prstGeom>
          <a:noFill/>
        </p:spPr>
        <p:txBody>
          <a:bodyPr wrap="square">
            <a:spAutoFit/>
          </a:bodyPr>
          <a:lstStyle/>
          <a:p>
            <a:r>
              <a:rPr lang="en-US" altLang="zh-CN" b="1" dirty="0" err="1">
                <a:highlight>
                  <a:srgbClr val="FFFF00"/>
                </a:highlight>
              </a:rPr>
              <a:t>HPFQueue</a:t>
            </a:r>
            <a:endParaRPr lang="zh-CN" altLang="en-US" dirty="0">
              <a:highlight>
                <a:srgbClr val="FFFF00"/>
              </a:highlight>
            </a:endParaRPr>
          </a:p>
        </p:txBody>
      </p:sp>
      <p:pic>
        <p:nvPicPr>
          <p:cNvPr id="36" name="图片 35">
            <a:extLst>
              <a:ext uri="{FF2B5EF4-FFF2-40B4-BE49-F238E27FC236}">
                <a16:creationId xmlns:a16="http://schemas.microsoft.com/office/drawing/2014/main" id="{CF455855-DC59-47D3-7B3B-A7C933F32DD7}"/>
              </a:ext>
            </a:extLst>
          </p:cNvPr>
          <p:cNvPicPr>
            <a:picLocks noChangeAspect="1"/>
          </p:cNvPicPr>
          <p:nvPr/>
        </p:nvPicPr>
        <p:blipFill>
          <a:blip r:embed="rId4"/>
          <a:stretch>
            <a:fillRect/>
          </a:stretch>
        </p:blipFill>
        <p:spPr>
          <a:xfrm>
            <a:off x="6047559" y="4981786"/>
            <a:ext cx="4506134" cy="748123"/>
          </a:xfrm>
          <a:prstGeom prst="rect">
            <a:avLst/>
          </a:prstGeom>
        </p:spPr>
      </p:pic>
      <p:pic>
        <p:nvPicPr>
          <p:cNvPr id="37" name="图片 36">
            <a:extLst>
              <a:ext uri="{FF2B5EF4-FFF2-40B4-BE49-F238E27FC236}">
                <a16:creationId xmlns:a16="http://schemas.microsoft.com/office/drawing/2014/main" id="{53E9C407-000E-31DD-C42B-C888237C2528}"/>
              </a:ext>
            </a:extLst>
          </p:cNvPr>
          <p:cNvPicPr>
            <a:picLocks noChangeAspect="1"/>
          </p:cNvPicPr>
          <p:nvPr/>
        </p:nvPicPr>
        <p:blipFill>
          <a:blip r:embed="rId5"/>
          <a:stretch>
            <a:fillRect/>
          </a:stretch>
        </p:blipFill>
        <p:spPr>
          <a:xfrm>
            <a:off x="6096000" y="3522797"/>
            <a:ext cx="3621606" cy="683867"/>
          </a:xfrm>
          <a:prstGeom prst="rect">
            <a:avLst/>
          </a:prstGeom>
        </p:spPr>
      </p:pic>
      <p:graphicFrame>
        <p:nvGraphicFramePr>
          <p:cNvPr id="39" name="表格 39">
            <a:extLst>
              <a:ext uri="{FF2B5EF4-FFF2-40B4-BE49-F238E27FC236}">
                <a16:creationId xmlns:a16="http://schemas.microsoft.com/office/drawing/2014/main" id="{4235AC3E-7057-CDF7-E43E-0A54E97719EC}"/>
              </a:ext>
            </a:extLst>
          </p:cNvPr>
          <p:cNvGraphicFramePr>
            <a:graphicFrameLocks noGrp="1"/>
          </p:cNvGraphicFramePr>
          <p:nvPr>
            <p:extLst>
              <p:ext uri="{D42A27DB-BD31-4B8C-83A1-F6EECF244321}">
                <p14:modId xmlns:p14="http://schemas.microsoft.com/office/powerpoint/2010/main" val="2050196387"/>
              </p:ext>
            </p:extLst>
          </p:nvPr>
        </p:nvGraphicFramePr>
        <p:xfrm>
          <a:off x="2018769" y="1536646"/>
          <a:ext cx="3652688" cy="645553"/>
        </p:xfrm>
        <a:graphic>
          <a:graphicData uri="http://schemas.openxmlformats.org/drawingml/2006/table">
            <a:tbl>
              <a:tblPr bandCol="1">
                <a:tableStyleId>{21E4AEA4-8DFA-4A89-87EB-49C32662AFE0}</a:tableStyleId>
              </a:tblPr>
              <a:tblGrid>
                <a:gridCol w="913172">
                  <a:extLst>
                    <a:ext uri="{9D8B030D-6E8A-4147-A177-3AD203B41FA5}">
                      <a16:colId xmlns:a16="http://schemas.microsoft.com/office/drawing/2014/main" val="3797215683"/>
                    </a:ext>
                  </a:extLst>
                </a:gridCol>
                <a:gridCol w="913172">
                  <a:extLst>
                    <a:ext uri="{9D8B030D-6E8A-4147-A177-3AD203B41FA5}">
                      <a16:colId xmlns:a16="http://schemas.microsoft.com/office/drawing/2014/main" val="552890880"/>
                    </a:ext>
                  </a:extLst>
                </a:gridCol>
                <a:gridCol w="913172">
                  <a:extLst>
                    <a:ext uri="{9D8B030D-6E8A-4147-A177-3AD203B41FA5}">
                      <a16:colId xmlns:a16="http://schemas.microsoft.com/office/drawing/2014/main" val="759867706"/>
                    </a:ext>
                  </a:extLst>
                </a:gridCol>
                <a:gridCol w="913172">
                  <a:extLst>
                    <a:ext uri="{9D8B030D-6E8A-4147-A177-3AD203B41FA5}">
                      <a16:colId xmlns:a16="http://schemas.microsoft.com/office/drawing/2014/main" val="3580504609"/>
                    </a:ext>
                  </a:extLst>
                </a:gridCol>
              </a:tblGrid>
              <a:tr h="645553">
                <a:tc>
                  <a:txBody>
                    <a:bodyPr/>
                    <a:lstStyle/>
                    <a:p>
                      <a:pPr algn="ctr">
                        <a:lnSpc>
                          <a:spcPct val="150000"/>
                        </a:lnSpc>
                      </a:pPr>
                      <a:r>
                        <a:rPr lang="en-US" altLang="zh-CN" dirty="0"/>
                        <a:t>0</a:t>
                      </a:r>
                      <a:endParaRPr lang="zh-CN" altLang="en-US" dirty="0"/>
                    </a:p>
                  </a:txBody>
                  <a:tcPr/>
                </a:tc>
                <a:tc>
                  <a:txBody>
                    <a:bodyPr/>
                    <a:lstStyle/>
                    <a:p>
                      <a:pPr algn="ctr">
                        <a:lnSpc>
                          <a:spcPct val="150000"/>
                        </a:lnSpc>
                      </a:pPr>
                      <a:r>
                        <a:rPr lang="en-US" altLang="zh-CN" dirty="0"/>
                        <a:t>1</a:t>
                      </a:r>
                      <a:endParaRPr lang="zh-CN" altLang="en-US" dirty="0"/>
                    </a:p>
                  </a:txBody>
                  <a:tcPr/>
                </a:tc>
                <a:tc>
                  <a:txBody>
                    <a:bodyPr/>
                    <a:lstStyle/>
                    <a:p>
                      <a:pPr algn="ctr">
                        <a:lnSpc>
                          <a:spcPct val="150000"/>
                        </a:lnSpc>
                      </a:pPr>
                      <a:r>
                        <a:rPr lang="en-US" altLang="zh-CN" dirty="0"/>
                        <a:t>……</a:t>
                      </a:r>
                      <a:endParaRPr lang="zh-CN" altLang="en-US" dirty="0"/>
                    </a:p>
                  </a:txBody>
                  <a:tcPr/>
                </a:tc>
                <a:tc>
                  <a:txBody>
                    <a:bodyPr/>
                    <a:lstStyle/>
                    <a:p>
                      <a:pPr algn="ctr">
                        <a:lnSpc>
                          <a:spcPct val="150000"/>
                        </a:lnSpc>
                      </a:pPr>
                      <a:r>
                        <a:rPr lang="en-US" altLang="zh-CN" dirty="0"/>
                        <a:t>31</a:t>
                      </a:r>
                      <a:endParaRPr lang="zh-CN" altLang="en-US" dirty="0"/>
                    </a:p>
                  </a:txBody>
                  <a:tcPr/>
                </a:tc>
                <a:extLst>
                  <a:ext uri="{0D108BD9-81ED-4DB2-BD59-A6C34878D82A}">
                    <a16:rowId xmlns:a16="http://schemas.microsoft.com/office/drawing/2014/main" val="2226087445"/>
                  </a:ext>
                </a:extLst>
              </a:tr>
            </a:tbl>
          </a:graphicData>
        </a:graphic>
      </p:graphicFrame>
      <p:cxnSp>
        <p:nvCxnSpPr>
          <p:cNvPr id="21" name="直接箭头连接符 20">
            <a:extLst>
              <a:ext uri="{FF2B5EF4-FFF2-40B4-BE49-F238E27FC236}">
                <a16:creationId xmlns:a16="http://schemas.microsoft.com/office/drawing/2014/main" id="{89CF15E8-D113-CC8F-1BF2-39B1B93FBE50}"/>
              </a:ext>
            </a:extLst>
          </p:cNvPr>
          <p:cNvCxnSpPr>
            <a:cxnSpLocks/>
          </p:cNvCxnSpPr>
          <p:nvPr/>
        </p:nvCxnSpPr>
        <p:spPr>
          <a:xfrm>
            <a:off x="3119302" y="1856789"/>
            <a:ext cx="0" cy="6508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19C81D39-62EC-49F2-E917-C4CFB59E66F6}"/>
              </a:ext>
            </a:extLst>
          </p:cNvPr>
          <p:cNvSpPr txBox="1"/>
          <p:nvPr/>
        </p:nvSpPr>
        <p:spPr>
          <a:xfrm>
            <a:off x="3205366" y="2008634"/>
            <a:ext cx="1227736" cy="369332"/>
          </a:xfrm>
          <a:prstGeom prst="rect">
            <a:avLst/>
          </a:prstGeom>
          <a:noFill/>
        </p:spPr>
        <p:txBody>
          <a:bodyPr wrap="square" rtlCol="0">
            <a:spAutoFit/>
          </a:bodyPr>
          <a:lstStyle/>
          <a:p>
            <a:r>
              <a:rPr lang="en-US" altLang="zh-CN" dirty="0"/>
              <a:t>priority</a:t>
            </a:r>
            <a:endParaRPr lang="zh-CN" altLang="en-US" dirty="0"/>
          </a:p>
        </p:txBody>
      </p:sp>
      <p:sp>
        <p:nvSpPr>
          <p:cNvPr id="28" name="文本框 27">
            <a:extLst>
              <a:ext uri="{FF2B5EF4-FFF2-40B4-BE49-F238E27FC236}">
                <a16:creationId xmlns:a16="http://schemas.microsoft.com/office/drawing/2014/main" id="{220F97B1-59C0-70A0-1BAF-34C0E75CAD6D}"/>
              </a:ext>
            </a:extLst>
          </p:cNvPr>
          <p:cNvSpPr txBox="1"/>
          <p:nvPr/>
        </p:nvSpPr>
        <p:spPr>
          <a:xfrm>
            <a:off x="2861034" y="5490572"/>
            <a:ext cx="3537624" cy="369332"/>
          </a:xfrm>
          <a:prstGeom prst="rect">
            <a:avLst/>
          </a:prstGeom>
          <a:noFill/>
        </p:spPr>
        <p:txBody>
          <a:bodyPr wrap="square" rtlCol="0">
            <a:spAutoFit/>
          </a:bodyPr>
          <a:lstStyle/>
          <a:p>
            <a:r>
              <a:rPr lang="en-US" altLang="zh-CN" dirty="0"/>
              <a:t>bitmap</a:t>
            </a:r>
            <a:r>
              <a:rPr lang="zh-CN" altLang="en-US" dirty="0"/>
              <a:t>（</a:t>
            </a:r>
            <a:r>
              <a:rPr lang="en-US" altLang="zh-CN" b="1" dirty="0" err="1"/>
              <a:t>HPFQueue</a:t>
            </a:r>
            <a:r>
              <a:rPr lang="zh-CN" altLang="en-US" dirty="0"/>
              <a:t>中）</a:t>
            </a:r>
          </a:p>
        </p:txBody>
      </p:sp>
      <p:sp>
        <p:nvSpPr>
          <p:cNvPr id="46" name="矩形 45">
            <a:extLst>
              <a:ext uri="{FF2B5EF4-FFF2-40B4-BE49-F238E27FC236}">
                <a16:creationId xmlns:a16="http://schemas.microsoft.com/office/drawing/2014/main" id="{2864EE61-74FE-E0E8-322C-0F3E37B3BBCA}"/>
              </a:ext>
            </a:extLst>
          </p:cNvPr>
          <p:cNvSpPr/>
          <p:nvPr/>
        </p:nvSpPr>
        <p:spPr>
          <a:xfrm>
            <a:off x="1944334" y="4240096"/>
            <a:ext cx="611065"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3</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47" name="矩形 46">
            <a:extLst>
              <a:ext uri="{FF2B5EF4-FFF2-40B4-BE49-F238E27FC236}">
                <a16:creationId xmlns:a16="http://schemas.microsoft.com/office/drawing/2014/main" id="{6409769C-ECE0-C41C-B95A-884EAA3A6182}"/>
              </a:ext>
            </a:extLst>
          </p:cNvPr>
          <p:cNvSpPr/>
          <p:nvPr/>
        </p:nvSpPr>
        <p:spPr>
          <a:xfrm>
            <a:off x="1944334" y="5644397"/>
            <a:ext cx="611065" cy="923330"/>
          </a:xfrm>
          <a:prstGeom prst="rect">
            <a:avLst/>
          </a:prstGeom>
          <a:noFill/>
        </p:spPr>
        <p:txBody>
          <a:bodyPr wrap="none" lIns="91440" tIns="45720" rIns="91440" bIns="45720">
            <a:spAutoFit/>
          </a:bodyPr>
          <a:lstStyle/>
          <a:p>
            <a:pPr algn="ctr"/>
            <a:r>
              <a:rPr lang="en-US" altLang="zh-CN" sz="5400" b="1" cap="none" spc="0" dirty="0">
                <a:ln w="22225">
                  <a:solidFill>
                    <a:schemeClr val="accent2"/>
                  </a:solidFill>
                  <a:prstDash val="solid"/>
                </a:ln>
                <a:solidFill>
                  <a:schemeClr val="accent2">
                    <a:lumMod val="40000"/>
                    <a:lumOff val="60000"/>
                  </a:schemeClr>
                </a:solidFill>
                <a:effectLst/>
              </a:rPr>
              <a:t>5</a:t>
            </a:r>
            <a:endParaRPr lang="zh-CN" altLang="en-US" sz="5400" b="1" cap="none" spc="0" dirty="0">
              <a:ln w="22225">
                <a:solidFill>
                  <a:schemeClr val="accent2"/>
                </a:solidFill>
                <a:prstDash val="solid"/>
              </a:ln>
              <a:solidFill>
                <a:schemeClr val="accent2">
                  <a:lumMod val="40000"/>
                  <a:lumOff val="60000"/>
                </a:schemeClr>
              </a:solidFill>
              <a:effectLst/>
            </a:endParaRPr>
          </a:p>
        </p:txBody>
      </p:sp>
      <p:sp>
        <p:nvSpPr>
          <p:cNvPr id="49" name="文本框 48">
            <a:extLst>
              <a:ext uri="{FF2B5EF4-FFF2-40B4-BE49-F238E27FC236}">
                <a16:creationId xmlns:a16="http://schemas.microsoft.com/office/drawing/2014/main" id="{9E65656E-7EA5-7DD2-6502-9C5F99C03ED3}"/>
              </a:ext>
            </a:extLst>
          </p:cNvPr>
          <p:cNvSpPr txBox="1"/>
          <p:nvPr/>
        </p:nvSpPr>
        <p:spPr>
          <a:xfrm>
            <a:off x="2555399" y="4749441"/>
            <a:ext cx="6172200" cy="369332"/>
          </a:xfrm>
          <a:prstGeom prst="rect">
            <a:avLst/>
          </a:prstGeom>
          <a:noFill/>
        </p:spPr>
        <p:txBody>
          <a:bodyPr wrap="square">
            <a:spAutoFit/>
          </a:bodyPr>
          <a:lstStyle/>
          <a:p>
            <a:r>
              <a:rPr lang="en-US" altLang="zh-CN" dirty="0"/>
              <a:t>0  1  2  </a:t>
            </a:r>
            <a:r>
              <a:rPr lang="en-US" altLang="zh-CN" dirty="0">
                <a:solidFill>
                  <a:srgbClr val="FF0000"/>
                </a:solidFill>
              </a:rPr>
              <a:t>3</a:t>
            </a:r>
            <a:r>
              <a:rPr lang="en-US" altLang="zh-CN" dirty="0"/>
              <a:t>  ……</a:t>
            </a:r>
            <a:endParaRPr lang="zh-CN" altLang="en-US" dirty="0"/>
          </a:p>
        </p:txBody>
      </p:sp>
      <p:sp>
        <p:nvSpPr>
          <p:cNvPr id="50" name="文本框 49">
            <a:extLst>
              <a:ext uri="{FF2B5EF4-FFF2-40B4-BE49-F238E27FC236}">
                <a16:creationId xmlns:a16="http://schemas.microsoft.com/office/drawing/2014/main" id="{FC24C8B8-BBAD-17F1-7EBC-8F8DEEEB573C}"/>
              </a:ext>
            </a:extLst>
          </p:cNvPr>
          <p:cNvSpPr txBox="1"/>
          <p:nvPr/>
        </p:nvSpPr>
        <p:spPr>
          <a:xfrm>
            <a:off x="2500903" y="6337654"/>
            <a:ext cx="6172200" cy="369332"/>
          </a:xfrm>
          <a:prstGeom prst="rect">
            <a:avLst/>
          </a:prstGeom>
          <a:noFill/>
        </p:spPr>
        <p:txBody>
          <a:bodyPr wrap="square">
            <a:spAutoFit/>
          </a:bodyPr>
          <a:lstStyle/>
          <a:p>
            <a:r>
              <a:rPr lang="en-US" altLang="zh-CN" dirty="0"/>
              <a:t>0  1  2  3  4  </a:t>
            </a:r>
            <a:r>
              <a:rPr lang="en-US" altLang="zh-CN" dirty="0">
                <a:solidFill>
                  <a:srgbClr val="FF0000"/>
                </a:solidFill>
              </a:rPr>
              <a:t>5 </a:t>
            </a:r>
            <a:r>
              <a:rPr lang="en-US" altLang="zh-CN" dirty="0"/>
              <a:t> ……</a:t>
            </a:r>
            <a:endParaRPr lang="zh-CN" altLang="en-US" dirty="0"/>
          </a:p>
        </p:txBody>
      </p:sp>
    </p:spTree>
    <p:extLst>
      <p:ext uri="{BB962C8B-B14F-4D97-AF65-F5344CB8AC3E}">
        <p14:creationId xmlns:p14="http://schemas.microsoft.com/office/powerpoint/2010/main" val="5337929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122439" y="397595"/>
            <a:ext cx="3111335" cy="369332"/>
          </a:xfrm>
        </p:spPr>
        <p:txBody>
          <a:bodyPr/>
          <a:lstStyle/>
          <a:p>
            <a:r>
              <a:rPr lang="zh-CN" altLang="en-US" dirty="0"/>
              <a:t>调度流程：时机与实现</a:t>
            </a:r>
          </a:p>
        </p:txBody>
      </p:sp>
      <p:sp>
        <p:nvSpPr>
          <p:cNvPr id="5" name="文本框 4">
            <a:extLst>
              <a:ext uri="{FF2B5EF4-FFF2-40B4-BE49-F238E27FC236}">
                <a16:creationId xmlns:a16="http://schemas.microsoft.com/office/drawing/2014/main" id="{36E691FF-E888-8113-3198-BBC84E5047B9}"/>
              </a:ext>
            </a:extLst>
          </p:cNvPr>
          <p:cNvSpPr txBox="1"/>
          <p:nvPr/>
        </p:nvSpPr>
        <p:spPr>
          <a:xfrm>
            <a:off x="398983" y="1102552"/>
            <a:ext cx="6023757" cy="369332"/>
          </a:xfrm>
          <a:prstGeom prst="rect">
            <a:avLst/>
          </a:prstGeom>
          <a:noFill/>
        </p:spPr>
        <p:txBody>
          <a:bodyPr wrap="square" rtlCol="0">
            <a:spAutoFit/>
          </a:bodyPr>
          <a:lstStyle/>
          <a:p>
            <a:r>
              <a:rPr lang="zh-CN" altLang="en-US" b="1" dirty="0"/>
              <a:t>调度入口</a:t>
            </a:r>
            <a:r>
              <a:rPr lang="en-US" altLang="zh-CN" b="1" dirty="0"/>
              <a:t>——</a:t>
            </a:r>
            <a:r>
              <a:rPr lang="zh-CN" altLang="en-US" b="1" dirty="0"/>
              <a:t>阻塞：</a:t>
            </a:r>
            <a:r>
              <a:rPr lang="zh-CN" altLang="zh-CN" b="1" dirty="0"/>
              <a:t>重新调度函数</a:t>
            </a:r>
            <a:r>
              <a:rPr lang="en-US" altLang="zh-CN" b="1" dirty="0"/>
              <a:t>(</a:t>
            </a:r>
            <a:r>
              <a:rPr lang="en-US" altLang="zh-CN" b="1" dirty="0" err="1"/>
              <a:t>OsSchedResched</a:t>
            </a:r>
            <a:r>
              <a:rPr lang="en-US" altLang="zh-CN" b="1" dirty="0"/>
              <a:t>)</a:t>
            </a:r>
            <a:endParaRPr lang="zh-CN" altLang="en-US" b="1" dirty="0"/>
          </a:p>
        </p:txBody>
      </p:sp>
      <p:pic>
        <p:nvPicPr>
          <p:cNvPr id="2" name="图片 1">
            <a:extLst>
              <a:ext uri="{FF2B5EF4-FFF2-40B4-BE49-F238E27FC236}">
                <a16:creationId xmlns:a16="http://schemas.microsoft.com/office/drawing/2014/main" id="{00009CD3-0C07-7835-A844-317BBC6F1F3A}"/>
              </a:ext>
            </a:extLst>
          </p:cNvPr>
          <p:cNvPicPr>
            <a:picLocks noChangeAspect="1"/>
          </p:cNvPicPr>
          <p:nvPr/>
        </p:nvPicPr>
        <p:blipFill>
          <a:blip r:embed="rId3"/>
          <a:stretch>
            <a:fillRect/>
          </a:stretch>
        </p:blipFill>
        <p:spPr>
          <a:xfrm>
            <a:off x="456997" y="2176841"/>
            <a:ext cx="3870008" cy="3073845"/>
          </a:xfrm>
          <a:prstGeom prst="rect">
            <a:avLst/>
          </a:prstGeom>
        </p:spPr>
      </p:pic>
      <p:sp>
        <p:nvSpPr>
          <p:cNvPr id="6" name="文本框 5">
            <a:extLst>
              <a:ext uri="{FF2B5EF4-FFF2-40B4-BE49-F238E27FC236}">
                <a16:creationId xmlns:a16="http://schemas.microsoft.com/office/drawing/2014/main" id="{60CEBDA9-6030-C366-658F-870CD8B99BFA}"/>
              </a:ext>
            </a:extLst>
          </p:cNvPr>
          <p:cNvSpPr txBox="1"/>
          <p:nvPr/>
        </p:nvSpPr>
        <p:spPr>
          <a:xfrm>
            <a:off x="456997" y="1807509"/>
            <a:ext cx="6103620" cy="369332"/>
          </a:xfrm>
          <a:prstGeom prst="rect">
            <a:avLst/>
          </a:prstGeom>
          <a:noFill/>
        </p:spPr>
        <p:txBody>
          <a:bodyPr wrap="square">
            <a:spAutoFit/>
          </a:bodyPr>
          <a:lstStyle/>
          <a:p>
            <a:r>
              <a:rPr lang="zh-CN" altLang="zh-CN" sz="1800" dirty="0">
                <a:effectLst/>
                <a:ea typeface="等线" panose="02010600030101010101" pitchFamily="2" charset="-122"/>
                <a:cs typeface="Times New Roman" panose="02020603050405020304" pitchFamily="18" charset="0"/>
              </a:rPr>
              <a:t>原因</a:t>
            </a:r>
            <a:endParaRPr lang="zh-CN" altLang="en-US" dirty="0"/>
          </a:p>
        </p:txBody>
      </p:sp>
      <p:pic>
        <p:nvPicPr>
          <p:cNvPr id="7" name="图片 6">
            <a:extLst>
              <a:ext uri="{FF2B5EF4-FFF2-40B4-BE49-F238E27FC236}">
                <a16:creationId xmlns:a16="http://schemas.microsoft.com/office/drawing/2014/main" id="{A5C8C5B8-8A28-1AB9-FA45-9CA5E54FD84B}"/>
              </a:ext>
            </a:extLst>
          </p:cNvPr>
          <p:cNvPicPr>
            <a:picLocks noChangeAspect="1"/>
          </p:cNvPicPr>
          <p:nvPr/>
        </p:nvPicPr>
        <p:blipFill>
          <a:blip r:embed="rId4"/>
          <a:stretch>
            <a:fillRect/>
          </a:stretch>
        </p:blipFill>
        <p:spPr>
          <a:xfrm>
            <a:off x="4700097" y="2331625"/>
            <a:ext cx="3985605" cy="1097375"/>
          </a:xfrm>
          <a:prstGeom prst="rect">
            <a:avLst/>
          </a:prstGeom>
        </p:spPr>
      </p:pic>
    </p:spTree>
    <p:extLst>
      <p:ext uri="{BB962C8B-B14F-4D97-AF65-F5344CB8AC3E}">
        <p14:creationId xmlns:p14="http://schemas.microsoft.com/office/powerpoint/2010/main" val="2674921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69332E50-3179-2C95-2A0D-329DAEB3E297}"/>
              </a:ext>
            </a:extLst>
          </p:cNvPr>
          <p:cNvGrpSpPr/>
          <p:nvPr/>
        </p:nvGrpSpPr>
        <p:grpSpPr>
          <a:xfrm>
            <a:off x="240727" y="1351733"/>
            <a:ext cx="7632613" cy="5476681"/>
            <a:chOff x="290945" y="937332"/>
            <a:chExt cx="7632613" cy="5476681"/>
          </a:xfrm>
        </p:grpSpPr>
        <p:pic>
          <p:nvPicPr>
            <p:cNvPr id="2" name="图片 1">
              <a:extLst>
                <a:ext uri="{FF2B5EF4-FFF2-40B4-BE49-F238E27FC236}">
                  <a16:creationId xmlns:a16="http://schemas.microsoft.com/office/drawing/2014/main" id="{C25B3567-5430-79FB-DE78-46D9DCED3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45" y="937332"/>
              <a:ext cx="7632613" cy="5476681"/>
            </a:xfrm>
            <a:prstGeom prst="rect">
              <a:avLst/>
            </a:prstGeom>
          </p:spPr>
        </p:pic>
        <p:sp>
          <p:nvSpPr>
            <p:cNvPr id="3" name="矩形: 圆角 2">
              <a:extLst>
                <a:ext uri="{FF2B5EF4-FFF2-40B4-BE49-F238E27FC236}">
                  <a16:creationId xmlns:a16="http://schemas.microsoft.com/office/drawing/2014/main" id="{71AAC1A4-F9F2-8207-2F55-060531843C4C}"/>
                </a:ext>
              </a:extLst>
            </p:cNvPr>
            <p:cNvSpPr/>
            <p:nvPr/>
          </p:nvSpPr>
          <p:spPr>
            <a:xfrm>
              <a:off x="535875" y="2235914"/>
              <a:ext cx="7337465" cy="97463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B6A45A48-B54A-1C0F-F6DB-CEF94A206436}"/>
                </a:ext>
              </a:extLst>
            </p:cNvPr>
            <p:cNvSpPr/>
            <p:nvPr/>
          </p:nvSpPr>
          <p:spPr>
            <a:xfrm>
              <a:off x="706250" y="4802313"/>
              <a:ext cx="3471672" cy="16276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9C1F3EC1-C68B-335A-C28E-3E440C3D06EA}"/>
                </a:ext>
              </a:extLst>
            </p:cNvPr>
            <p:cNvSpPr txBox="1"/>
            <p:nvPr/>
          </p:nvSpPr>
          <p:spPr>
            <a:xfrm>
              <a:off x="4204607" y="4622086"/>
              <a:ext cx="2650390" cy="523220"/>
            </a:xfrm>
            <a:prstGeom prst="rect">
              <a:avLst/>
            </a:prstGeom>
            <a:noFill/>
          </p:spPr>
          <p:txBody>
            <a:bodyPr wrap="square" rtlCol="0">
              <a:spAutoFit/>
            </a:bodyPr>
            <a:lstStyle/>
            <a:p>
              <a:r>
                <a:rPr lang="zh-CN" altLang="en-US" sz="1400" dirty="0"/>
                <a:t>放进</a:t>
              </a:r>
              <a:r>
                <a:rPr lang="en-US" altLang="zh-CN" sz="1400" dirty="0" err="1"/>
                <a:t>SchedRunqueue</a:t>
              </a:r>
              <a:r>
                <a:rPr lang="zh-CN" altLang="en-US" sz="1400" dirty="0"/>
                <a:t>队列</a:t>
              </a:r>
              <a:endParaRPr lang="en-US" altLang="zh-CN" sz="1400" dirty="0"/>
            </a:p>
            <a:p>
              <a:r>
                <a:rPr lang="zh-CN" altLang="en-US" sz="1400" dirty="0"/>
                <a:t>中</a:t>
              </a:r>
              <a:r>
                <a:rPr lang="en-US" altLang="zh-CN" sz="1400" dirty="0" err="1"/>
                <a:t>hpfRunqueue</a:t>
              </a:r>
              <a:r>
                <a:rPr lang="zh-CN" altLang="en-US" sz="1400" dirty="0"/>
                <a:t>队列</a:t>
              </a:r>
            </a:p>
          </p:txBody>
        </p:sp>
        <p:sp>
          <p:nvSpPr>
            <p:cNvPr id="8" name="矩形: 圆角 7">
              <a:extLst>
                <a:ext uri="{FF2B5EF4-FFF2-40B4-BE49-F238E27FC236}">
                  <a16:creationId xmlns:a16="http://schemas.microsoft.com/office/drawing/2014/main" id="{15547E97-34A2-8ED4-7350-3E0CB6B1CFBC}"/>
                </a:ext>
              </a:extLst>
            </p:cNvPr>
            <p:cNvSpPr/>
            <p:nvPr/>
          </p:nvSpPr>
          <p:spPr>
            <a:xfrm>
              <a:off x="720601" y="5757901"/>
              <a:ext cx="1464921" cy="16276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E776214A-4BC1-6189-12E5-A1C57E5B3018}"/>
              </a:ext>
            </a:extLst>
          </p:cNvPr>
          <p:cNvGrpSpPr/>
          <p:nvPr/>
        </p:nvGrpSpPr>
        <p:grpSpPr>
          <a:xfrm>
            <a:off x="6498578" y="3795223"/>
            <a:ext cx="5614418" cy="3033191"/>
            <a:chOff x="6441273" y="3448484"/>
            <a:chExt cx="5614418" cy="3033191"/>
          </a:xfrm>
        </p:grpSpPr>
        <p:pic>
          <p:nvPicPr>
            <p:cNvPr id="10" name="图片 9">
              <a:extLst>
                <a:ext uri="{FF2B5EF4-FFF2-40B4-BE49-F238E27FC236}">
                  <a16:creationId xmlns:a16="http://schemas.microsoft.com/office/drawing/2014/main" id="{F67EB39B-EC5F-F6CA-987B-A788184B94FB}"/>
                </a:ext>
              </a:extLst>
            </p:cNvPr>
            <p:cNvPicPr>
              <a:picLocks noChangeAspect="1"/>
            </p:cNvPicPr>
            <p:nvPr/>
          </p:nvPicPr>
          <p:blipFill>
            <a:blip r:embed="rId4"/>
            <a:stretch>
              <a:fillRect/>
            </a:stretch>
          </p:blipFill>
          <p:spPr>
            <a:xfrm>
              <a:off x="6441273" y="3448484"/>
              <a:ext cx="5614418" cy="3033191"/>
            </a:xfrm>
            <a:prstGeom prst="rect">
              <a:avLst/>
            </a:prstGeom>
          </p:spPr>
        </p:pic>
        <p:sp>
          <p:nvSpPr>
            <p:cNvPr id="11" name="矩形: 圆角 10">
              <a:extLst>
                <a:ext uri="{FF2B5EF4-FFF2-40B4-BE49-F238E27FC236}">
                  <a16:creationId xmlns:a16="http://schemas.microsoft.com/office/drawing/2014/main" id="{4EC54829-FD18-ED13-0BCC-5180369E0129}"/>
                </a:ext>
              </a:extLst>
            </p:cNvPr>
            <p:cNvSpPr/>
            <p:nvPr/>
          </p:nvSpPr>
          <p:spPr>
            <a:xfrm>
              <a:off x="6650347" y="5315711"/>
              <a:ext cx="4263076" cy="16475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占位符 3">
            <a:extLst>
              <a:ext uri="{FF2B5EF4-FFF2-40B4-BE49-F238E27FC236}">
                <a16:creationId xmlns:a16="http://schemas.microsoft.com/office/drawing/2014/main" id="{38E5ADE3-2EDE-DF09-7353-8F401189887F}"/>
              </a:ext>
            </a:extLst>
          </p:cNvPr>
          <p:cNvSpPr txBox="1">
            <a:spLocks/>
          </p:cNvSpPr>
          <p:nvPr/>
        </p:nvSpPr>
        <p:spPr>
          <a:xfrm>
            <a:off x="1122439" y="397595"/>
            <a:ext cx="3111335" cy="369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075BF"/>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调度流程：时机与实现</a:t>
            </a:r>
            <a:endParaRPr lang="zh-CN" altLang="en-US" dirty="0"/>
          </a:p>
        </p:txBody>
      </p:sp>
      <p:sp>
        <p:nvSpPr>
          <p:cNvPr id="9" name="文本框 8">
            <a:extLst>
              <a:ext uri="{FF2B5EF4-FFF2-40B4-BE49-F238E27FC236}">
                <a16:creationId xmlns:a16="http://schemas.microsoft.com/office/drawing/2014/main" id="{D8D61998-2D1B-0234-D21F-6F5412CDE22D}"/>
              </a:ext>
            </a:extLst>
          </p:cNvPr>
          <p:cNvSpPr txBox="1"/>
          <p:nvPr/>
        </p:nvSpPr>
        <p:spPr>
          <a:xfrm>
            <a:off x="432109" y="947294"/>
            <a:ext cx="6023757" cy="369332"/>
          </a:xfrm>
          <a:prstGeom prst="rect">
            <a:avLst/>
          </a:prstGeom>
          <a:noFill/>
        </p:spPr>
        <p:txBody>
          <a:bodyPr wrap="square" rtlCol="0">
            <a:spAutoFit/>
          </a:bodyPr>
          <a:lstStyle/>
          <a:p>
            <a:r>
              <a:rPr lang="zh-CN" altLang="en-US" b="1" dirty="0"/>
              <a:t>调度入口</a:t>
            </a:r>
            <a:r>
              <a:rPr lang="en-US" altLang="zh-CN" b="1" dirty="0"/>
              <a:t>——</a:t>
            </a:r>
            <a:r>
              <a:rPr lang="zh-CN" altLang="en-US" b="1" dirty="0"/>
              <a:t>任务创建</a:t>
            </a:r>
          </a:p>
        </p:txBody>
      </p:sp>
    </p:spTree>
    <p:extLst>
      <p:ext uri="{BB962C8B-B14F-4D97-AF65-F5344CB8AC3E}">
        <p14:creationId xmlns:p14="http://schemas.microsoft.com/office/powerpoint/2010/main" val="2073889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35C8124-11BA-B3CB-49A9-A46ABFF5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854" y="2918295"/>
            <a:ext cx="8777202" cy="3792353"/>
          </a:xfrm>
          <a:prstGeom prst="rect">
            <a:avLst/>
          </a:prstGeom>
        </p:spPr>
      </p:pic>
      <p:grpSp>
        <p:nvGrpSpPr>
          <p:cNvPr id="2" name="组合 1">
            <a:extLst>
              <a:ext uri="{FF2B5EF4-FFF2-40B4-BE49-F238E27FC236}">
                <a16:creationId xmlns:a16="http://schemas.microsoft.com/office/drawing/2014/main" id="{C18E7AD7-9C92-BCEE-F3E0-1AF83FBA9C3B}"/>
              </a:ext>
            </a:extLst>
          </p:cNvPr>
          <p:cNvGrpSpPr/>
          <p:nvPr/>
        </p:nvGrpSpPr>
        <p:grpSpPr>
          <a:xfrm>
            <a:off x="231111" y="2985272"/>
            <a:ext cx="3265743" cy="2449307"/>
            <a:chOff x="172593" y="1085602"/>
            <a:chExt cx="3265743" cy="2449307"/>
          </a:xfrm>
        </p:grpSpPr>
        <p:pic>
          <p:nvPicPr>
            <p:cNvPr id="8" name="图片 7">
              <a:extLst>
                <a:ext uri="{FF2B5EF4-FFF2-40B4-BE49-F238E27FC236}">
                  <a16:creationId xmlns:a16="http://schemas.microsoft.com/office/drawing/2014/main" id="{8E2F4C60-20CB-895D-D72D-7078688270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593" y="1085602"/>
              <a:ext cx="3265743" cy="2449307"/>
            </a:xfrm>
            <a:prstGeom prst="rect">
              <a:avLst/>
            </a:prstGeom>
          </p:spPr>
        </p:pic>
        <p:sp>
          <p:nvSpPr>
            <p:cNvPr id="10" name="矩形: 圆角 9">
              <a:extLst>
                <a:ext uri="{FF2B5EF4-FFF2-40B4-BE49-F238E27FC236}">
                  <a16:creationId xmlns:a16="http://schemas.microsoft.com/office/drawing/2014/main" id="{529B732E-4F63-1189-0110-F549E91226AA}"/>
                </a:ext>
              </a:extLst>
            </p:cNvPr>
            <p:cNvSpPr/>
            <p:nvPr/>
          </p:nvSpPr>
          <p:spPr>
            <a:xfrm>
              <a:off x="224839" y="2845526"/>
              <a:ext cx="3000598" cy="17509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a:extLst>
              <a:ext uri="{FF2B5EF4-FFF2-40B4-BE49-F238E27FC236}">
                <a16:creationId xmlns:a16="http://schemas.microsoft.com/office/drawing/2014/main" id="{74F44D3B-BB44-7BDC-B968-D063BA633D4F}"/>
              </a:ext>
            </a:extLst>
          </p:cNvPr>
          <p:cNvSpPr txBox="1"/>
          <p:nvPr/>
        </p:nvSpPr>
        <p:spPr>
          <a:xfrm>
            <a:off x="432109" y="1791585"/>
            <a:ext cx="9702491" cy="584775"/>
          </a:xfrm>
          <a:prstGeom prst="rect">
            <a:avLst/>
          </a:prstGeom>
          <a:noFill/>
        </p:spPr>
        <p:txBody>
          <a:bodyPr wrap="square" rtlCol="0">
            <a:spAutoFit/>
          </a:bodyPr>
          <a:lstStyle/>
          <a:p>
            <a:r>
              <a:rPr lang="zh-CN" altLang="en-US" sz="1600" dirty="0"/>
              <a:t>调度统计</a:t>
            </a:r>
            <a:r>
              <a:rPr lang="en-US" altLang="zh-CN" sz="1600" dirty="0" err="1"/>
              <a:t>schedsta</a:t>
            </a:r>
            <a:r>
              <a:rPr lang="zh-CN" altLang="en-US" sz="1600" dirty="0"/>
              <a:t>是为了让相关数据及时重置为</a:t>
            </a:r>
            <a:r>
              <a:rPr lang="en-US" altLang="zh-CN" sz="1600" dirty="0"/>
              <a:t>0</a:t>
            </a:r>
            <a:r>
              <a:rPr lang="zh-CN" altLang="en-US" sz="1600" dirty="0"/>
              <a:t>，让数据不要那么大；</a:t>
            </a:r>
            <a:endParaRPr lang="en-US" altLang="zh-CN" sz="1600" dirty="0"/>
          </a:p>
          <a:p>
            <a:r>
              <a:rPr lang="zh-CN" altLang="en-US" sz="1600" dirty="0"/>
              <a:t>每个任务分配到的</a:t>
            </a:r>
            <a:r>
              <a:rPr lang="en-US" altLang="zh-CN" sz="1600" dirty="0" err="1"/>
              <a:t>timeslice</a:t>
            </a:r>
            <a:r>
              <a:rPr lang="zh-CN" altLang="en-US" sz="1600" dirty="0"/>
              <a:t>包括在调度运行队列里纯等待的时间（除去中断）</a:t>
            </a:r>
          </a:p>
        </p:txBody>
      </p:sp>
      <p:sp>
        <p:nvSpPr>
          <p:cNvPr id="5" name="文本框 4">
            <a:extLst>
              <a:ext uri="{FF2B5EF4-FFF2-40B4-BE49-F238E27FC236}">
                <a16:creationId xmlns:a16="http://schemas.microsoft.com/office/drawing/2014/main" id="{B92FFD8D-5604-033C-D4C3-2EB623D14FAF}"/>
              </a:ext>
            </a:extLst>
          </p:cNvPr>
          <p:cNvSpPr txBox="1"/>
          <p:nvPr/>
        </p:nvSpPr>
        <p:spPr>
          <a:xfrm>
            <a:off x="432109" y="947294"/>
            <a:ext cx="6023757" cy="369332"/>
          </a:xfrm>
          <a:prstGeom prst="rect">
            <a:avLst/>
          </a:prstGeom>
          <a:noFill/>
        </p:spPr>
        <p:txBody>
          <a:bodyPr wrap="square" rtlCol="0">
            <a:spAutoFit/>
          </a:bodyPr>
          <a:lstStyle/>
          <a:p>
            <a:r>
              <a:rPr lang="zh-CN" altLang="en-US" b="1" dirty="0"/>
              <a:t>调度入口</a:t>
            </a:r>
            <a:r>
              <a:rPr lang="en-US" altLang="zh-CN" b="1" dirty="0"/>
              <a:t>——</a:t>
            </a:r>
            <a:r>
              <a:rPr lang="zh-CN" altLang="en-US" b="1" dirty="0"/>
              <a:t>任务创建</a:t>
            </a:r>
          </a:p>
        </p:txBody>
      </p:sp>
      <p:sp>
        <p:nvSpPr>
          <p:cNvPr id="12" name="文本占位符 3">
            <a:extLst>
              <a:ext uri="{FF2B5EF4-FFF2-40B4-BE49-F238E27FC236}">
                <a16:creationId xmlns:a16="http://schemas.microsoft.com/office/drawing/2014/main" id="{C0224EBB-227D-2A62-A5F0-C4B31B28261E}"/>
              </a:ext>
            </a:extLst>
          </p:cNvPr>
          <p:cNvSpPr txBox="1">
            <a:spLocks/>
          </p:cNvSpPr>
          <p:nvPr/>
        </p:nvSpPr>
        <p:spPr>
          <a:xfrm>
            <a:off x="1122439" y="397595"/>
            <a:ext cx="3111335" cy="369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075BF"/>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调度流程：时机与实现</a:t>
            </a:r>
            <a:endParaRPr lang="zh-CN" altLang="en-US" dirty="0"/>
          </a:p>
        </p:txBody>
      </p:sp>
    </p:spTree>
    <p:extLst>
      <p:ext uri="{BB962C8B-B14F-4D97-AF65-F5344CB8AC3E}">
        <p14:creationId xmlns:p14="http://schemas.microsoft.com/office/powerpoint/2010/main" val="377318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FCFCF3D5-D3C2-B243-BEFC-EBCC8E3F144C}"/>
              </a:ext>
            </a:extLst>
          </p:cNvPr>
          <p:cNvGrpSpPr/>
          <p:nvPr/>
        </p:nvGrpSpPr>
        <p:grpSpPr>
          <a:xfrm>
            <a:off x="215482" y="1603801"/>
            <a:ext cx="7571178" cy="3853536"/>
            <a:chOff x="33645" y="884718"/>
            <a:chExt cx="7571178" cy="3853536"/>
          </a:xfrm>
        </p:grpSpPr>
        <p:pic>
          <p:nvPicPr>
            <p:cNvPr id="11" name="图片 10">
              <a:extLst>
                <a:ext uri="{FF2B5EF4-FFF2-40B4-BE49-F238E27FC236}">
                  <a16:creationId xmlns:a16="http://schemas.microsoft.com/office/drawing/2014/main" id="{D979FAAB-92AD-FB43-5190-4C173E7DD1B7}"/>
                </a:ext>
              </a:extLst>
            </p:cNvPr>
            <p:cNvPicPr>
              <a:picLocks noChangeAspect="1"/>
            </p:cNvPicPr>
            <p:nvPr/>
          </p:nvPicPr>
          <p:blipFill>
            <a:blip r:embed="rId3"/>
            <a:stretch>
              <a:fillRect/>
            </a:stretch>
          </p:blipFill>
          <p:spPr>
            <a:xfrm>
              <a:off x="33645" y="884718"/>
              <a:ext cx="7571178" cy="3853536"/>
            </a:xfrm>
            <a:prstGeom prst="rect">
              <a:avLst/>
            </a:prstGeom>
          </p:spPr>
        </p:pic>
        <p:sp>
          <p:nvSpPr>
            <p:cNvPr id="3" name="矩形: 圆角 2">
              <a:extLst>
                <a:ext uri="{FF2B5EF4-FFF2-40B4-BE49-F238E27FC236}">
                  <a16:creationId xmlns:a16="http://schemas.microsoft.com/office/drawing/2014/main" id="{ACAD59DE-84DA-D6EC-5806-B9319B0D3229}"/>
                </a:ext>
              </a:extLst>
            </p:cNvPr>
            <p:cNvSpPr/>
            <p:nvPr/>
          </p:nvSpPr>
          <p:spPr>
            <a:xfrm>
              <a:off x="391651" y="4264401"/>
              <a:ext cx="4265049" cy="20585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62E53A35-C04A-6DB7-9FA0-144CC7A12357}"/>
                </a:ext>
              </a:extLst>
            </p:cNvPr>
            <p:cNvSpPr/>
            <p:nvPr/>
          </p:nvSpPr>
          <p:spPr>
            <a:xfrm>
              <a:off x="303953" y="3339369"/>
              <a:ext cx="3704168" cy="20585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占位符 3">
            <a:extLst>
              <a:ext uri="{FF2B5EF4-FFF2-40B4-BE49-F238E27FC236}">
                <a16:creationId xmlns:a16="http://schemas.microsoft.com/office/drawing/2014/main" id="{91DB8F3E-803F-41AE-E2C9-7EB65234C2FC}"/>
              </a:ext>
            </a:extLst>
          </p:cNvPr>
          <p:cNvSpPr txBox="1">
            <a:spLocks/>
          </p:cNvSpPr>
          <p:nvPr/>
        </p:nvSpPr>
        <p:spPr>
          <a:xfrm>
            <a:off x="1122439" y="397595"/>
            <a:ext cx="3111335" cy="369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075BF"/>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调度流程：时机与实现</a:t>
            </a:r>
            <a:endParaRPr lang="zh-CN" altLang="en-US" dirty="0"/>
          </a:p>
        </p:txBody>
      </p:sp>
      <p:sp>
        <p:nvSpPr>
          <p:cNvPr id="13" name="文本框 12">
            <a:extLst>
              <a:ext uri="{FF2B5EF4-FFF2-40B4-BE49-F238E27FC236}">
                <a16:creationId xmlns:a16="http://schemas.microsoft.com/office/drawing/2014/main" id="{594FFBBB-59F3-1E88-AC46-BBDD641BFC12}"/>
              </a:ext>
            </a:extLst>
          </p:cNvPr>
          <p:cNvSpPr txBox="1"/>
          <p:nvPr/>
        </p:nvSpPr>
        <p:spPr>
          <a:xfrm>
            <a:off x="432109" y="947294"/>
            <a:ext cx="6023757" cy="369332"/>
          </a:xfrm>
          <a:prstGeom prst="rect">
            <a:avLst/>
          </a:prstGeom>
          <a:noFill/>
        </p:spPr>
        <p:txBody>
          <a:bodyPr wrap="square" rtlCol="0">
            <a:spAutoFit/>
          </a:bodyPr>
          <a:lstStyle/>
          <a:p>
            <a:r>
              <a:rPr lang="zh-CN" altLang="en-US" b="1" dirty="0"/>
              <a:t>调度入口</a:t>
            </a:r>
            <a:r>
              <a:rPr lang="en-US" altLang="zh-CN" b="1" dirty="0"/>
              <a:t>——</a:t>
            </a:r>
            <a:r>
              <a:rPr lang="zh-CN" altLang="en-US" b="1" dirty="0"/>
              <a:t>任务创建</a:t>
            </a:r>
          </a:p>
        </p:txBody>
      </p:sp>
      <p:grpSp>
        <p:nvGrpSpPr>
          <p:cNvPr id="15" name="组合 14">
            <a:extLst>
              <a:ext uri="{FF2B5EF4-FFF2-40B4-BE49-F238E27FC236}">
                <a16:creationId xmlns:a16="http://schemas.microsoft.com/office/drawing/2014/main" id="{29FBB218-2F2F-323C-9052-940AF6CCF522}"/>
              </a:ext>
            </a:extLst>
          </p:cNvPr>
          <p:cNvGrpSpPr/>
          <p:nvPr/>
        </p:nvGrpSpPr>
        <p:grpSpPr>
          <a:xfrm>
            <a:off x="5726163" y="4153654"/>
            <a:ext cx="6465837" cy="2660721"/>
            <a:chOff x="5479270" y="4153654"/>
            <a:chExt cx="6465837" cy="2660721"/>
          </a:xfrm>
        </p:grpSpPr>
        <p:pic>
          <p:nvPicPr>
            <p:cNvPr id="6" name="图片 5">
              <a:extLst>
                <a:ext uri="{FF2B5EF4-FFF2-40B4-BE49-F238E27FC236}">
                  <a16:creationId xmlns:a16="http://schemas.microsoft.com/office/drawing/2014/main" id="{83F413C6-21DA-AEAE-0AA3-0CF3F6EE58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9270" y="4153654"/>
              <a:ext cx="6465837" cy="2660721"/>
            </a:xfrm>
            <a:prstGeom prst="rect">
              <a:avLst/>
            </a:prstGeom>
          </p:spPr>
        </p:pic>
        <p:sp>
          <p:nvSpPr>
            <p:cNvPr id="9" name="矩形: 圆角 8">
              <a:extLst>
                <a:ext uri="{FF2B5EF4-FFF2-40B4-BE49-F238E27FC236}">
                  <a16:creationId xmlns:a16="http://schemas.microsoft.com/office/drawing/2014/main" id="{8A4393A7-E774-A840-A4EA-C32699DDECBA}"/>
                </a:ext>
              </a:extLst>
            </p:cNvPr>
            <p:cNvSpPr/>
            <p:nvPr/>
          </p:nvSpPr>
          <p:spPr>
            <a:xfrm>
              <a:off x="5479270" y="4165136"/>
              <a:ext cx="5226335" cy="30221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形 15" descr="线箭头逆时针弯曲">
            <a:extLst>
              <a:ext uri="{FF2B5EF4-FFF2-40B4-BE49-F238E27FC236}">
                <a16:creationId xmlns:a16="http://schemas.microsoft.com/office/drawing/2014/main" id="{09BDAC98-E43F-F09E-C415-C8B58CEC3D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789394" flipH="1">
            <a:off x="4609912" y="3323162"/>
            <a:ext cx="803106" cy="1775403"/>
          </a:xfrm>
          <a:prstGeom prst="rect">
            <a:avLst/>
          </a:prstGeom>
        </p:spPr>
      </p:pic>
    </p:spTree>
    <p:extLst>
      <p:ext uri="{BB962C8B-B14F-4D97-AF65-F5344CB8AC3E}">
        <p14:creationId xmlns:p14="http://schemas.microsoft.com/office/powerpoint/2010/main" val="2324984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3881839-8C31-132B-57F1-5C40B271B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2330" y="2014606"/>
            <a:ext cx="4038833" cy="2029340"/>
          </a:xfrm>
          <a:prstGeom prst="rect">
            <a:avLst/>
          </a:prstGeom>
        </p:spPr>
      </p:pic>
      <p:pic>
        <p:nvPicPr>
          <p:cNvPr id="17" name="图片 16">
            <a:extLst>
              <a:ext uri="{FF2B5EF4-FFF2-40B4-BE49-F238E27FC236}">
                <a16:creationId xmlns:a16="http://schemas.microsoft.com/office/drawing/2014/main" id="{5BA71020-7AF2-3D47-050C-A5282A91F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4609" y="921156"/>
            <a:ext cx="2871465" cy="2530059"/>
          </a:xfrm>
          <a:prstGeom prst="rect">
            <a:avLst/>
          </a:prstGeom>
        </p:spPr>
      </p:pic>
      <p:sp>
        <p:nvSpPr>
          <p:cNvPr id="5" name="内容占位符 2">
            <a:extLst>
              <a:ext uri="{FF2B5EF4-FFF2-40B4-BE49-F238E27FC236}">
                <a16:creationId xmlns:a16="http://schemas.microsoft.com/office/drawing/2014/main" id="{D2BCC31E-9463-CA87-5E02-8144DC47B132}"/>
              </a:ext>
            </a:extLst>
          </p:cNvPr>
          <p:cNvSpPr txBox="1">
            <a:spLocks/>
          </p:cNvSpPr>
          <p:nvPr/>
        </p:nvSpPr>
        <p:spPr>
          <a:xfrm>
            <a:off x="282742" y="999132"/>
            <a:ext cx="10361194" cy="3616108"/>
          </a:xfr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altLang="zh-CN" dirty="0"/>
          </a:p>
          <a:p>
            <a:r>
              <a:rPr lang="zh-CN" altLang="en-US" sz="1800" dirty="0"/>
              <a:t>从优先队列中找出一个优先级最高的任务运行</a:t>
            </a:r>
            <a:endParaRPr lang="en-US" altLang="zh-CN" sz="1800" dirty="0"/>
          </a:p>
          <a:p>
            <a:pPr>
              <a:lnSpc>
                <a:spcPct val="120000"/>
              </a:lnSpc>
            </a:pPr>
            <a:r>
              <a:rPr lang="zh-CN" altLang="en-US" sz="1800" dirty="0"/>
              <a:t>优先级队列：</a:t>
            </a:r>
            <a:br>
              <a:rPr lang="en-US" altLang="zh-CN" sz="1800" dirty="0"/>
            </a:br>
            <a:r>
              <a:rPr lang="zh-CN" altLang="en-US" sz="1800" dirty="0"/>
              <a:t>状态为</a:t>
            </a:r>
            <a:r>
              <a:rPr lang="en-US" altLang="zh-CN" sz="1800" dirty="0"/>
              <a:t>OS_TASK_STATUS_READY</a:t>
            </a:r>
            <a:r>
              <a:rPr lang="zh-CN" altLang="en-US" sz="1800" dirty="0"/>
              <a:t>的任务</a:t>
            </a:r>
            <a:endParaRPr lang="en-US" altLang="zh-CN" sz="1800" dirty="0"/>
          </a:p>
          <a:p>
            <a:r>
              <a:rPr lang="zh-CN" altLang="en-US" sz="1800" dirty="0"/>
              <a:t>调度的步骤：</a:t>
            </a:r>
            <a:endParaRPr lang="en-US" altLang="zh-CN" sz="1800" dirty="0"/>
          </a:p>
          <a:p>
            <a:pPr marL="514350" indent="-514350">
              <a:buFont typeface="+mj-lt"/>
              <a:buAutoNum type="arabicPeriod"/>
            </a:pPr>
            <a:r>
              <a:rPr lang="zh-CN" altLang="en-US" sz="1800" dirty="0"/>
              <a:t>使能调度</a:t>
            </a:r>
            <a:r>
              <a:rPr lang="en-US" altLang="zh-CN" sz="1800" dirty="0"/>
              <a:t>(</a:t>
            </a:r>
            <a:r>
              <a:rPr lang="en-US" altLang="zh-CN" sz="1800" dirty="0" err="1"/>
              <a:t>OsSchedStart</a:t>
            </a:r>
            <a:r>
              <a:rPr lang="en-US" altLang="zh-CN" sz="1800" dirty="0"/>
              <a:t>)</a:t>
            </a:r>
          </a:p>
          <a:p>
            <a:pPr marL="514350" indent="-514350">
              <a:buFont typeface="+mj-lt"/>
              <a:buAutoNum type="arabicPeriod"/>
            </a:pPr>
            <a:r>
              <a:rPr lang="zh-CN" altLang="en-US" sz="1800" dirty="0"/>
              <a:t>将老的任务寄存器入</a:t>
            </a:r>
            <a:r>
              <a:rPr lang="en-US" altLang="zh-CN" sz="1800" dirty="0" err="1"/>
              <a:t>rq</a:t>
            </a:r>
            <a:r>
              <a:rPr lang="zh-CN" altLang="en-US" sz="1800" dirty="0"/>
              <a:t>（</a:t>
            </a:r>
            <a:r>
              <a:rPr lang="en-US" altLang="zh-CN" sz="1800" dirty="0" err="1"/>
              <a:t>los_schedule</a:t>
            </a:r>
            <a:r>
              <a:rPr lang="en-US" altLang="zh-CN" sz="1800" dirty="0"/>
              <a:t>)</a:t>
            </a:r>
          </a:p>
          <a:p>
            <a:pPr marL="514350" indent="-514350">
              <a:buFont typeface="+mj-lt"/>
              <a:buAutoNum type="arabicPeriod"/>
            </a:pPr>
            <a:r>
              <a:rPr lang="zh-CN" altLang="en-US" sz="1800" dirty="0"/>
              <a:t>获取</a:t>
            </a:r>
            <a:r>
              <a:rPr lang="en-US" altLang="zh-CN" sz="1800" dirty="0" err="1"/>
              <a:t>rq</a:t>
            </a:r>
            <a:r>
              <a:rPr lang="zh-CN" altLang="en-US" sz="1800" dirty="0"/>
              <a:t>优先级最高的任务（</a:t>
            </a:r>
            <a:r>
              <a:rPr lang="en-US" altLang="zh-CN" sz="1800" dirty="0" err="1"/>
              <a:t>resched</a:t>
            </a:r>
            <a:r>
              <a:rPr lang="en-US" altLang="zh-CN" sz="1800" dirty="0"/>
              <a:t>)</a:t>
            </a:r>
          </a:p>
          <a:p>
            <a:pPr marL="514350" indent="-514350">
              <a:buFont typeface="+mj-lt"/>
              <a:buAutoNum type="arabicPeriod"/>
            </a:pPr>
            <a:r>
              <a:rPr lang="zh-CN" altLang="en-US" sz="1800" dirty="0"/>
              <a:t>设置老的任务状态为就绪</a:t>
            </a:r>
            <a:r>
              <a:rPr lang="en-US" altLang="zh-CN" sz="1800" dirty="0"/>
              <a:t>(</a:t>
            </a:r>
            <a:r>
              <a:rPr lang="en-US" altLang="zh-CN" sz="1800" dirty="0" err="1"/>
              <a:t>Taskswitch</a:t>
            </a:r>
            <a:r>
              <a:rPr lang="en-US" altLang="zh-CN" sz="1800" dirty="0"/>
              <a:t>)</a:t>
            </a:r>
          </a:p>
          <a:p>
            <a:pPr marL="514350" indent="-514350">
              <a:buFont typeface="+mj-lt"/>
              <a:buAutoNum type="arabicPeriod"/>
            </a:pPr>
            <a:r>
              <a:rPr lang="zh-CN" altLang="en-US" sz="1800" dirty="0"/>
              <a:t>将任务的状态设置为</a:t>
            </a:r>
            <a:r>
              <a:rPr lang="en-US" altLang="zh-CN" sz="1800" dirty="0"/>
              <a:t>running(</a:t>
            </a:r>
            <a:r>
              <a:rPr lang="en-US" altLang="zh-CN" sz="1800" dirty="0" err="1"/>
              <a:t>Taskswitch</a:t>
            </a:r>
            <a:r>
              <a:rPr lang="en-US" altLang="zh-CN" sz="1800" dirty="0"/>
              <a:t>)</a:t>
            </a:r>
          </a:p>
          <a:p>
            <a:pPr marL="514350" indent="-514350">
              <a:buFont typeface="+mj-lt"/>
              <a:buAutoNum type="arabicPeriod"/>
            </a:pPr>
            <a:r>
              <a:rPr lang="en-US" altLang="zh-CN" sz="1800" dirty="0"/>
              <a:t>CPU</a:t>
            </a:r>
            <a:r>
              <a:rPr lang="zh-CN" altLang="en-US" sz="1800" dirty="0"/>
              <a:t>加载新任务的上下文</a:t>
            </a:r>
            <a:r>
              <a:rPr lang="en-US" altLang="zh-CN" sz="1800" dirty="0"/>
              <a:t>(</a:t>
            </a:r>
            <a:r>
              <a:rPr lang="en-US" altLang="zh-CN" sz="1800" dirty="0" err="1"/>
              <a:t>Taskswitch</a:t>
            </a:r>
            <a:r>
              <a:rPr lang="en-US" altLang="zh-CN" sz="1800" dirty="0"/>
              <a:t>)</a:t>
            </a:r>
          </a:p>
          <a:p>
            <a:pPr marL="0" indent="0">
              <a:buNone/>
            </a:pPr>
            <a:endParaRPr lang="en-US" altLang="zh-CN" dirty="0"/>
          </a:p>
        </p:txBody>
      </p:sp>
      <p:pic>
        <p:nvPicPr>
          <p:cNvPr id="7" name="图片 6">
            <a:extLst>
              <a:ext uri="{FF2B5EF4-FFF2-40B4-BE49-F238E27FC236}">
                <a16:creationId xmlns:a16="http://schemas.microsoft.com/office/drawing/2014/main" id="{F4D19BCC-2419-851E-B0DE-F89A530ABD4D}"/>
              </a:ext>
            </a:extLst>
          </p:cNvPr>
          <p:cNvPicPr>
            <a:picLocks noChangeAspect="1"/>
          </p:cNvPicPr>
          <p:nvPr/>
        </p:nvPicPr>
        <p:blipFill>
          <a:blip r:embed="rId5"/>
          <a:stretch>
            <a:fillRect/>
          </a:stretch>
        </p:blipFill>
        <p:spPr>
          <a:xfrm>
            <a:off x="5508225" y="840571"/>
            <a:ext cx="2997354" cy="869995"/>
          </a:xfrm>
          <a:prstGeom prst="rect">
            <a:avLst/>
          </a:prstGeom>
        </p:spPr>
      </p:pic>
      <p:pic>
        <p:nvPicPr>
          <p:cNvPr id="22" name="图片 21">
            <a:extLst>
              <a:ext uri="{FF2B5EF4-FFF2-40B4-BE49-F238E27FC236}">
                <a16:creationId xmlns:a16="http://schemas.microsoft.com/office/drawing/2014/main" id="{A12C2A14-D69D-7D13-916A-054332A2AD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9053" y="3555619"/>
            <a:ext cx="4183566" cy="3214151"/>
          </a:xfrm>
          <a:prstGeom prst="rect">
            <a:avLst/>
          </a:prstGeom>
        </p:spPr>
      </p:pic>
      <p:sp>
        <p:nvSpPr>
          <p:cNvPr id="24" name="矩形: 圆角 23">
            <a:extLst>
              <a:ext uri="{FF2B5EF4-FFF2-40B4-BE49-F238E27FC236}">
                <a16:creationId xmlns:a16="http://schemas.microsoft.com/office/drawing/2014/main" id="{F3AAE908-8687-D5D8-F2B1-AB12837E7EBE}"/>
              </a:ext>
            </a:extLst>
          </p:cNvPr>
          <p:cNvSpPr/>
          <p:nvPr/>
        </p:nvSpPr>
        <p:spPr>
          <a:xfrm>
            <a:off x="5704161" y="1500014"/>
            <a:ext cx="1057586" cy="1663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53FE0671-7EDB-D292-88D0-769A6AB8DA2B}"/>
              </a:ext>
            </a:extLst>
          </p:cNvPr>
          <p:cNvPicPr>
            <a:picLocks noChangeAspect="1"/>
          </p:cNvPicPr>
          <p:nvPr/>
        </p:nvPicPr>
        <p:blipFill>
          <a:blip r:embed="rId7"/>
          <a:stretch>
            <a:fillRect/>
          </a:stretch>
        </p:blipFill>
        <p:spPr>
          <a:xfrm>
            <a:off x="1654181" y="6176696"/>
            <a:ext cx="869995" cy="228612"/>
          </a:xfrm>
          <a:prstGeom prst="rect">
            <a:avLst/>
          </a:prstGeom>
        </p:spPr>
      </p:pic>
      <p:pic>
        <p:nvPicPr>
          <p:cNvPr id="28" name="图片 27">
            <a:extLst>
              <a:ext uri="{FF2B5EF4-FFF2-40B4-BE49-F238E27FC236}">
                <a16:creationId xmlns:a16="http://schemas.microsoft.com/office/drawing/2014/main" id="{45660502-AA19-7035-53B7-ACB52B412A16}"/>
              </a:ext>
            </a:extLst>
          </p:cNvPr>
          <p:cNvPicPr>
            <a:picLocks noChangeAspect="1"/>
          </p:cNvPicPr>
          <p:nvPr/>
        </p:nvPicPr>
        <p:blipFill>
          <a:blip r:embed="rId8"/>
          <a:stretch>
            <a:fillRect/>
          </a:stretch>
        </p:blipFill>
        <p:spPr>
          <a:xfrm>
            <a:off x="3307795" y="6157645"/>
            <a:ext cx="977950" cy="247663"/>
          </a:xfrm>
          <a:prstGeom prst="rect">
            <a:avLst/>
          </a:prstGeom>
        </p:spPr>
      </p:pic>
      <p:pic>
        <p:nvPicPr>
          <p:cNvPr id="30" name="图片 29">
            <a:extLst>
              <a:ext uri="{FF2B5EF4-FFF2-40B4-BE49-F238E27FC236}">
                <a16:creationId xmlns:a16="http://schemas.microsoft.com/office/drawing/2014/main" id="{4B09A44C-2E0F-1EB9-A2B6-90D2DF03C2AC}"/>
              </a:ext>
            </a:extLst>
          </p:cNvPr>
          <p:cNvPicPr>
            <a:picLocks noChangeAspect="1"/>
          </p:cNvPicPr>
          <p:nvPr/>
        </p:nvPicPr>
        <p:blipFill>
          <a:blip r:embed="rId9"/>
          <a:stretch>
            <a:fillRect/>
          </a:stretch>
        </p:blipFill>
        <p:spPr>
          <a:xfrm>
            <a:off x="282742" y="4880158"/>
            <a:ext cx="5331347" cy="397655"/>
          </a:xfrm>
          <a:prstGeom prst="rect">
            <a:avLst/>
          </a:prstGeom>
        </p:spPr>
      </p:pic>
      <p:pic>
        <p:nvPicPr>
          <p:cNvPr id="32" name="图片 31">
            <a:extLst>
              <a:ext uri="{FF2B5EF4-FFF2-40B4-BE49-F238E27FC236}">
                <a16:creationId xmlns:a16="http://schemas.microsoft.com/office/drawing/2014/main" id="{BEB6E39E-1432-46B6-C5C3-5C1422EB03D3}"/>
              </a:ext>
            </a:extLst>
          </p:cNvPr>
          <p:cNvPicPr>
            <a:picLocks noChangeAspect="1"/>
          </p:cNvPicPr>
          <p:nvPr/>
        </p:nvPicPr>
        <p:blipFill>
          <a:blip r:embed="rId10"/>
          <a:stretch>
            <a:fillRect/>
          </a:stretch>
        </p:blipFill>
        <p:spPr>
          <a:xfrm>
            <a:off x="4949396" y="6157645"/>
            <a:ext cx="1117657" cy="266714"/>
          </a:xfrm>
          <a:prstGeom prst="rect">
            <a:avLst/>
          </a:prstGeom>
        </p:spPr>
      </p:pic>
      <p:cxnSp>
        <p:nvCxnSpPr>
          <p:cNvPr id="34" name="直接箭头连接符 33">
            <a:extLst>
              <a:ext uri="{FF2B5EF4-FFF2-40B4-BE49-F238E27FC236}">
                <a16:creationId xmlns:a16="http://schemas.microsoft.com/office/drawing/2014/main" id="{7381BD16-34BC-935B-7A97-F5ACA8D22324}"/>
              </a:ext>
            </a:extLst>
          </p:cNvPr>
          <p:cNvCxnSpPr>
            <a:cxnSpLocks/>
            <a:stCxn id="26" idx="3"/>
            <a:endCxn id="28" idx="1"/>
          </p:cNvCxnSpPr>
          <p:nvPr/>
        </p:nvCxnSpPr>
        <p:spPr>
          <a:xfrm flipV="1">
            <a:off x="2524176" y="6281477"/>
            <a:ext cx="783619" cy="9525"/>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7BB475FC-3378-436B-F7E7-BEF69B83A555}"/>
              </a:ext>
            </a:extLst>
          </p:cNvPr>
          <p:cNvCxnSpPr>
            <a:cxnSpLocks/>
            <a:stCxn id="28" idx="3"/>
            <a:endCxn id="32" idx="1"/>
          </p:cNvCxnSpPr>
          <p:nvPr/>
        </p:nvCxnSpPr>
        <p:spPr>
          <a:xfrm>
            <a:off x="4285745" y="6281477"/>
            <a:ext cx="663651" cy="9525"/>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6657CEA0-FDC1-9BDF-55AB-F5E9A5CD4567}"/>
              </a:ext>
            </a:extLst>
          </p:cNvPr>
          <p:cNvPicPr>
            <a:picLocks noChangeAspect="1"/>
          </p:cNvPicPr>
          <p:nvPr/>
        </p:nvPicPr>
        <p:blipFill>
          <a:blip r:embed="rId11"/>
          <a:stretch>
            <a:fillRect/>
          </a:stretch>
        </p:blipFill>
        <p:spPr>
          <a:xfrm>
            <a:off x="2698015" y="5714158"/>
            <a:ext cx="1257365" cy="190510"/>
          </a:xfrm>
          <a:prstGeom prst="rect">
            <a:avLst/>
          </a:prstGeom>
        </p:spPr>
      </p:pic>
      <p:pic>
        <p:nvPicPr>
          <p:cNvPr id="47" name="图片 46">
            <a:extLst>
              <a:ext uri="{FF2B5EF4-FFF2-40B4-BE49-F238E27FC236}">
                <a16:creationId xmlns:a16="http://schemas.microsoft.com/office/drawing/2014/main" id="{1766DF3F-BA19-1571-C314-58102C20474F}"/>
              </a:ext>
            </a:extLst>
          </p:cNvPr>
          <p:cNvPicPr>
            <a:picLocks noChangeAspect="1"/>
          </p:cNvPicPr>
          <p:nvPr/>
        </p:nvPicPr>
        <p:blipFill>
          <a:blip r:embed="rId12"/>
          <a:stretch>
            <a:fillRect/>
          </a:stretch>
        </p:blipFill>
        <p:spPr>
          <a:xfrm>
            <a:off x="758558" y="5704746"/>
            <a:ext cx="774740" cy="190510"/>
          </a:xfrm>
          <a:prstGeom prst="rect">
            <a:avLst/>
          </a:prstGeom>
          <a:ln w="12700">
            <a:solidFill>
              <a:srgbClr val="537EC5"/>
            </a:solidFill>
          </a:ln>
        </p:spPr>
      </p:pic>
      <p:cxnSp>
        <p:nvCxnSpPr>
          <p:cNvPr id="49" name="连接符: 肘形 48">
            <a:extLst>
              <a:ext uri="{FF2B5EF4-FFF2-40B4-BE49-F238E27FC236}">
                <a16:creationId xmlns:a16="http://schemas.microsoft.com/office/drawing/2014/main" id="{A036A252-4D52-6B2F-5BEE-C9E8559D0215}"/>
              </a:ext>
            </a:extLst>
          </p:cNvPr>
          <p:cNvCxnSpPr>
            <a:cxnSpLocks/>
            <a:stCxn id="30" idx="3"/>
            <a:endCxn id="45" idx="3"/>
          </p:cNvCxnSpPr>
          <p:nvPr/>
        </p:nvCxnSpPr>
        <p:spPr>
          <a:xfrm flipH="1">
            <a:off x="3955380" y="5078986"/>
            <a:ext cx="1658709" cy="730427"/>
          </a:xfrm>
          <a:prstGeom prst="bentConnector3">
            <a:avLst>
              <a:gd name="adj1" fmla="val -13782"/>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F7641D2-A579-D9DE-77B0-73B483C57223}"/>
              </a:ext>
            </a:extLst>
          </p:cNvPr>
          <p:cNvCxnSpPr>
            <a:stCxn id="45" idx="1"/>
            <a:endCxn id="47" idx="3"/>
          </p:cNvCxnSpPr>
          <p:nvPr/>
        </p:nvCxnSpPr>
        <p:spPr>
          <a:xfrm flipH="1" flipV="1">
            <a:off x="1533298" y="5800001"/>
            <a:ext cx="1164717" cy="9412"/>
          </a:xfrm>
          <a:prstGeom prst="straightConnector1">
            <a:avLst/>
          </a:prstGeom>
          <a:ln w="12700">
            <a:solidFill>
              <a:srgbClr val="537EC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8A054A64-9917-B0C1-4D9F-B08A870F4BB5}"/>
              </a:ext>
            </a:extLst>
          </p:cNvPr>
          <p:cNvCxnSpPr>
            <a:stCxn id="47" idx="1"/>
            <a:endCxn id="26" idx="1"/>
          </p:cNvCxnSpPr>
          <p:nvPr/>
        </p:nvCxnSpPr>
        <p:spPr>
          <a:xfrm rot="10800000" flipH="1" flipV="1">
            <a:off x="758557" y="5800000"/>
            <a:ext cx="895623" cy="491001"/>
          </a:xfrm>
          <a:prstGeom prst="bentConnector3">
            <a:avLst>
              <a:gd name="adj1" fmla="val -25524"/>
            </a:avLst>
          </a:prstGeom>
          <a:ln w="12700">
            <a:solidFill>
              <a:srgbClr val="537EC5"/>
            </a:solidFill>
            <a:tailEnd type="triangle"/>
          </a:ln>
        </p:spPr>
        <p:style>
          <a:lnRef idx="1">
            <a:schemeClr val="accent1"/>
          </a:lnRef>
          <a:fillRef idx="0">
            <a:schemeClr val="accent1"/>
          </a:fillRef>
          <a:effectRef idx="0">
            <a:schemeClr val="accent1"/>
          </a:effectRef>
          <a:fontRef idx="minor">
            <a:schemeClr val="tx1"/>
          </a:fontRef>
        </p:style>
      </p:cxnSp>
      <p:sp>
        <p:nvSpPr>
          <p:cNvPr id="8" name="文本占位符 3">
            <a:extLst>
              <a:ext uri="{FF2B5EF4-FFF2-40B4-BE49-F238E27FC236}">
                <a16:creationId xmlns:a16="http://schemas.microsoft.com/office/drawing/2014/main" id="{0683AC16-1CD1-BB19-2901-E555443BA918}"/>
              </a:ext>
            </a:extLst>
          </p:cNvPr>
          <p:cNvSpPr txBox="1">
            <a:spLocks/>
          </p:cNvSpPr>
          <p:nvPr/>
        </p:nvSpPr>
        <p:spPr>
          <a:xfrm>
            <a:off x="1122439" y="397595"/>
            <a:ext cx="3111335" cy="36933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rgbClr val="0075BF"/>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调度流程：时机与实现</a:t>
            </a:r>
            <a:endParaRPr lang="zh-CN" altLang="en-US" dirty="0"/>
          </a:p>
        </p:txBody>
      </p:sp>
    </p:spTree>
    <p:extLst>
      <p:ext uri="{BB962C8B-B14F-4D97-AF65-F5344CB8AC3E}">
        <p14:creationId xmlns:p14="http://schemas.microsoft.com/office/powerpoint/2010/main" val="42850588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E87EC4D-81A6-E30C-03BA-77765F84BB62}"/>
              </a:ext>
            </a:extLst>
          </p:cNvPr>
          <p:cNvSpPr>
            <a:spLocks noGrp="1"/>
          </p:cNvSpPr>
          <p:nvPr>
            <p:ph type="body" sz="quarter" idx="10"/>
          </p:nvPr>
        </p:nvSpPr>
        <p:spPr>
          <a:xfrm>
            <a:off x="4266014" y="2461399"/>
            <a:ext cx="3749041" cy="725488"/>
          </a:xfrm>
        </p:spPr>
        <p:txBody>
          <a:bodyPr/>
          <a:lstStyle/>
          <a:p>
            <a:r>
              <a:rPr lang="zh-CN" altLang="en-US" dirty="0"/>
              <a:t>切换上下文的汇编实现</a:t>
            </a:r>
          </a:p>
        </p:txBody>
      </p:sp>
      <p:sp>
        <p:nvSpPr>
          <p:cNvPr id="4" name="文本占位符 3">
            <a:extLst>
              <a:ext uri="{FF2B5EF4-FFF2-40B4-BE49-F238E27FC236}">
                <a16:creationId xmlns:a16="http://schemas.microsoft.com/office/drawing/2014/main" id="{E4F329B9-0D86-35E0-156B-6BB38D179C52}"/>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1708087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108007" y="423438"/>
            <a:ext cx="2906876" cy="355600"/>
          </a:xfrm>
        </p:spPr>
        <p:txBody>
          <a:bodyPr/>
          <a:lstStyle/>
          <a:p>
            <a:r>
              <a:rPr lang="zh-CN" altLang="en-US" dirty="0"/>
              <a:t>切换上下文的两种情况</a:t>
            </a:r>
          </a:p>
        </p:txBody>
      </p:sp>
      <p:graphicFrame>
        <p:nvGraphicFramePr>
          <p:cNvPr id="2" name="图示 1">
            <a:extLst>
              <a:ext uri="{FF2B5EF4-FFF2-40B4-BE49-F238E27FC236}">
                <a16:creationId xmlns:a16="http://schemas.microsoft.com/office/drawing/2014/main" id="{F02713D8-DE39-73CD-1278-8CAF28DF59A0}"/>
              </a:ext>
            </a:extLst>
          </p:cNvPr>
          <p:cNvGraphicFramePr/>
          <p:nvPr/>
        </p:nvGraphicFramePr>
        <p:xfrm>
          <a:off x="1620684" y="1107670"/>
          <a:ext cx="8950632" cy="5199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9992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223064" y="423438"/>
            <a:ext cx="2906876" cy="355600"/>
          </a:xfrm>
        </p:spPr>
        <p:txBody>
          <a:bodyPr/>
          <a:lstStyle/>
          <a:p>
            <a:r>
              <a:rPr lang="zh-CN" altLang="en-US" dirty="0"/>
              <a:t>切换上下文</a:t>
            </a:r>
          </a:p>
        </p:txBody>
      </p:sp>
      <p:sp>
        <p:nvSpPr>
          <p:cNvPr id="3" name="文本框 2">
            <a:extLst>
              <a:ext uri="{FF2B5EF4-FFF2-40B4-BE49-F238E27FC236}">
                <a16:creationId xmlns:a16="http://schemas.microsoft.com/office/drawing/2014/main" id="{C7F32F2F-0628-2AFB-7018-D2CB538B3906}"/>
              </a:ext>
            </a:extLst>
          </p:cNvPr>
          <p:cNvSpPr txBox="1"/>
          <p:nvPr/>
        </p:nvSpPr>
        <p:spPr>
          <a:xfrm>
            <a:off x="715108" y="995448"/>
            <a:ext cx="4947138" cy="646331"/>
          </a:xfrm>
          <a:prstGeom prst="rect">
            <a:avLst/>
          </a:prstGeom>
          <a:noFill/>
        </p:spPr>
        <p:txBody>
          <a:bodyPr wrap="square" rtlCol="0">
            <a:spAutoFit/>
          </a:bodyPr>
          <a:lstStyle/>
          <a:p>
            <a:r>
              <a:rPr lang="zh-CN" altLang="en-US" sz="3600" b="1" dirty="0"/>
              <a:t>运行栈</a:t>
            </a:r>
          </a:p>
        </p:txBody>
      </p:sp>
      <p:sp>
        <p:nvSpPr>
          <p:cNvPr id="5" name="文本框 4">
            <a:extLst>
              <a:ext uri="{FF2B5EF4-FFF2-40B4-BE49-F238E27FC236}">
                <a16:creationId xmlns:a16="http://schemas.microsoft.com/office/drawing/2014/main" id="{9C295FAD-81E4-F0D1-A678-95953353705E}"/>
              </a:ext>
            </a:extLst>
          </p:cNvPr>
          <p:cNvSpPr txBox="1"/>
          <p:nvPr/>
        </p:nvSpPr>
        <p:spPr>
          <a:xfrm>
            <a:off x="715108" y="4176183"/>
            <a:ext cx="4947138" cy="646331"/>
          </a:xfrm>
          <a:prstGeom prst="rect">
            <a:avLst/>
          </a:prstGeom>
          <a:noFill/>
        </p:spPr>
        <p:txBody>
          <a:bodyPr wrap="square" rtlCol="0">
            <a:spAutoFit/>
          </a:bodyPr>
          <a:lstStyle/>
          <a:p>
            <a:r>
              <a:rPr lang="zh-CN" altLang="en-US" sz="3600" b="1" dirty="0"/>
              <a:t>上下文</a:t>
            </a:r>
          </a:p>
        </p:txBody>
      </p:sp>
      <p:sp>
        <p:nvSpPr>
          <p:cNvPr id="6" name="矩形: 圆角 5">
            <a:extLst>
              <a:ext uri="{FF2B5EF4-FFF2-40B4-BE49-F238E27FC236}">
                <a16:creationId xmlns:a16="http://schemas.microsoft.com/office/drawing/2014/main" id="{FA19F17C-D024-CDED-2FE1-89308381CE5C}"/>
              </a:ext>
            </a:extLst>
          </p:cNvPr>
          <p:cNvSpPr/>
          <p:nvPr/>
        </p:nvSpPr>
        <p:spPr>
          <a:xfrm>
            <a:off x="2580968" y="1820987"/>
            <a:ext cx="7030064" cy="17891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r>
              <a:rPr lang="en-US" altLang="zh-CN" b="1" kern="100" dirty="0">
                <a:latin typeface="等线" panose="02010600030101010101" pitchFamily="2" charset="-122"/>
                <a:ea typeface="等线" panose="02010600030101010101" pitchFamily="2" charset="-122"/>
                <a:cs typeface="Times New Roman" panose="02020603050405020304" pitchFamily="18" charset="0"/>
              </a:rPr>
              <a:t>ARM</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有</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7</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种工作模式，到了进程层面只需要考虑内核模式和用户模式两种，对应到任务会有内核态栈空间和用户态栈空间</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内核模式的任务只有内核态的栈空间，用户模式任务二者都有</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p>
          <a:p>
            <a:r>
              <a:rPr lang="zh-CN" altLang="zh-CN" b="1" kern="100" dirty="0">
                <a:latin typeface="等线" panose="02010600030101010101" pitchFamily="2" charset="-122"/>
                <a:ea typeface="等线" panose="02010600030101010101" pitchFamily="2" charset="-122"/>
                <a:cs typeface="Times New Roman" panose="02020603050405020304" pitchFamily="18" charset="0"/>
              </a:rPr>
              <a:t>栈空间是在初始化一个任务时就分配指定好的</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TCB</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中有对两个运行栈的描述</a:t>
            </a:r>
            <a:endParaRPr lang="en-US" altLang="zh-CN" b="1" kern="100" dirty="0">
              <a:latin typeface="等线" panose="02010600030101010101" pitchFamily="2" charset="-122"/>
              <a:ea typeface="等线" panose="02010600030101010101" pitchFamily="2" charset="-122"/>
              <a:cs typeface="Times New Roman" panose="02020603050405020304" pitchFamily="18" charset="0"/>
            </a:endParaRPr>
          </a:p>
          <a:p>
            <a:r>
              <a:rPr lang="zh-CN" altLang="en-US" b="1" kern="100" dirty="0">
                <a:latin typeface="等线" panose="02010600030101010101" pitchFamily="2" charset="-122"/>
                <a:ea typeface="等线" panose="02010600030101010101" pitchFamily="2" charset="-122"/>
                <a:cs typeface="Times New Roman" panose="02020603050405020304" pitchFamily="18" charset="0"/>
              </a:rPr>
              <a:t>内核态运行栈和用户态运行栈的初始化有所不同</a:t>
            </a:r>
          </a:p>
        </p:txBody>
      </p:sp>
      <p:sp>
        <p:nvSpPr>
          <p:cNvPr id="7" name="矩形: 圆角 6">
            <a:extLst>
              <a:ext uri="{FF2B5EF4-FFF2-40B4-BE49-F238E27FC236}">
                <a16:creationId xmlns:a16="http://schemas.microsoft.com/office/drawing/2014/main" id="{D32757D4-8C49-552A-94FB-A0AA1F549425}"/>
              </a:ext>
            </a:extLst>
          </p:cNvPr>
          <p:cNvSpPr/>
          <p:nvPr/>
        </p:nvSpPr>
        <p:spPr>
          <a:xfrm>
            <a:off x="2580968" y="4867129"/>
            <a:ext cx="7030064" cy="17891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scene3d>
              <a:camera prst="orthographicFront"/>
              <a:lightRig rig="soft" dir="t">
                <a:rot lat="0" lon="0" rev="15600000"/>
              </a:lightRig>
            </a:scene3d>
            <a:sp3d extrusionH="57150" prstMaterial="softEdge">
              <a:bevelT w="25400" h="38100"/>
            </a:sp3d>
          </a:bodyPr>
          <a:lstStyle/>
          <a:p>
            <a:pPr algn="just"/>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当</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CPU</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在用户和系统模式下，汇编层就是在寄存器间传地址，</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17</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个寄存器</a:t>
            </a:r>
            <a:r>
              <a:rPr lang="en-US" altLang="zh-CN" sz="1800" b="1"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R0~R15</a:t>
            </a:r>
            <a:r>
              <a:rPr lang="zh-CN" altLang="zh-CN" sz="1800" b="1"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和</a:t>
            </a:r>
            <a:r>
              <a:rPr lang="en-US" altLang="zh-CN" sz="1800" b="1"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CPSR</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b="1"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将这</a:t>
            </a:r>
            <a:r>
              <a:rPr lang="en-US" altLang="zh-CN" sz="1800" b="1" dirty="0">
                <a:solidFill>
                  <a:srgbClr val="333333"/>
                </a:solidFill>
                <a:effectLst/>
                <a:latin typeface="Helvetica" panose="020B0604020202020204" pitchFamily="34" charset="0"/>
                <a:ea typeface="等线" panose="02010600030101010101" pitchFamily="2" charset="-122"/>
              </a:rPr>
              <a:t>17</a:t>
            </a:r>
            <a:r>
              <a:rPr lang="zh-CN" altLang="zh-CN" sz="1800" b="1"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个寄存器压入任务的内核栈的过程叫</a:t>
            </a:r>
            <a:r>
              <a:rPr lang="zh-CN" altLang="en-US" sz="1800" b="1"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保存上下文</a:t>
            </a:r>
            <a:r>
              <a:rPr lang="en-US" altLang="zh-CN" sz="1800" b="1" dirty="0">
                <a:solidFill>
                  <a:srgbClr val="333333"/>
                </a:solidFill>
                <a:effectLst/>
                <a:latin typeface="Helvetica" panose="020B0604020202020204" pitchFamily="34" charset="0"/>
                <a:ea typeface="等线" panose="02010600030101010101" pitchFamily="2" charset="-122"/>
              </a:rPr>
              <a:t>.</a:t>
            </a:r>
            <a:r>
              <a:rPr lang="zh-CN" altLang="zh-CN" sz="1800" b="1"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从任务栈中弹出依次填入寄存器的过程叫恢复</a:t>
            </a:r>
            <a:r>
              <a:rPr lang="zh-CN" altLang="en-US" sz="1800" b="1"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上下文</a:t>
            </a:r>
            <a:endParaRPr lang="zh-CN" altLang="en-US"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5357042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223064" y="423438"/>
            <a:ext cx="2906876" cy="355600"/>
          </a:xfrm>
        </p:spPr>
        <p:txBody>
          <a:bodyPr/>
          <a:lstStyle/>
          <a:p>
            <a:r>
              <a:rPr lang="zh-CN" altLang="en-US" dirty="0"/>
              <a:t>切换上下文</a:t>
            </a:r>
          </a:p>
        </p:txBody>
      </p:sp>
      <p:pic>
        <p:nvPicPr>
          <p:cNvPr id="6" name="图片 5">
            <a:extLst>
              <a:ext uri="{FF2B5EF4-FFF2-40B4-BE49-F238E27FC236}">
                <a16:creationId xmlns:a16="http://schemas.microsoft.com/office/drawing/2014/main" id="{6798706B-FFDC-5540-DCE7-B28B2DD2856D}"/>
              </a:ext>
            </a:extLst>
          </p:cNvPr>
          <p:cNvPicPr>
            <a:picLocks noChangeAspect="1"/>
          </p:cNvPicPr>
          <p:nvPr/>
        </p:nvPicPr>
        <p:blipFill>
          <a:blip r:embed="rId3"/>
          <a:stretch>
            <a:fillRect/>
          </a:stretch>
        </p:blipFill>
        <p:spPr>
          <a:xfrm>
            <a:off x="708894" y="1031227"/>
            <a:ext cx="9979291" cy="5681437"/>
          </a:xfrm>
          <a:prstGeom prst="rect">
            <a:avLst/>
          </a:prstGeom>
        </p:spPr>
      </p:pic>
    </p:spTree>
    <p:extLst>
      <p:ext uri="{BB962C8B-B14F-4D97-AF65-F5344CB8AC3E}">
        <p14:creationId xmlns:p14="http://schemas.microsoft.com/office/powerpoint/2010/main" val="2484319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223064" y="423438"/>
            <a:ext cx="2906876" cy="355600"/>
          </a:xfrm>
        </p:spPr>
        <p:txBody>
          <a:bodyPr/>
          <a:lstStyle/>
          <a:p>
            <a:r>
              <a:rPr lang="zh-CN" altLang="en-US" dirty="0"/>
              <a:t>工作模式</a:t>
            </a:r>
          </a:p>
        </p:txBody>
      </p:sp>
      <p:pic>
        <p:nvPicPr>
          <p:cNvPr id="2" name="内容占位符 5">
            <a:extLst>
              <a:ext uri="{FF2B5EF4-FFF2-40B4-BE49-F238E27FC236}">
                <a16:creationId xmlns:a16="http://schemas.microsoft.com/office/drawing/2014/main" id="{655C1B93-98E0-851B-A698-29E9D8A6B336}"/>
              </a:ext>
            </a:extLst>
          </p:cNvPr>
          <p:cNvPicPr>
            <a:picLocks noChangeAspect="1"/>
          </p:cNvPicPr>
          <p:nvPr/>
        </p:nvPicPr>
        <p:blipFill>
          <a:blip r:embed="rId3"/>
          <a:stretch>
            <a:fillRect/>
          </a:stretch>
        </p:blipFill>
        <p:spPr>
          <a:xfrm>
            <a:off x="1902062" y="1011735"/>
            <a:ext cx="7893617" cy="5636610"/>
          </a:xfrm>
          <a:prstGeom prst="rect">
            <a:avLst/>
          </a:prstGeom>
        </p:spPr>
      </p:pic>
    </p:spTree>
    <p:extLst>
      <p:ext uri="{BB962C8B-B14F-4D97-AF65-F5344CB8AC3E}">
        <p14:creationId xmlns:p14="http://schemas.microsoft.com/office/powerpoint/2010/main" val="78384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548772-30B0-9022-3E54-4AA009F63EBF}"/>
              </a:ext>
            </a:extLst>
          </p:cNvPr>
          <p:cNvSpPr>
            <a:spLocks noGrp="1"/>
          </p:cNvSpPr>
          <p:nvPr>
            <p:ph type="body" sz="quarter" idx="10"/>
          </p:nvPr>
        </p:nvSpPr>
        <p:spPr>
          <a:xfrm>
            <a:off x="3820884" y="2824143"/>
            <a:ext cx="5368944" cy="725488"/>
          </a:xfrm>
        </p:spPr>
        <p:txBody>
          <a:bodyPr/>
          <a:lstStyle/>
          <a:p>
            <a:r>
              <a:rPr lang="zh-CN" altLang="en-US" dirty="0"/>
              <a:t>优先级管理</a:t>
            </a:r>
          </a:p>
        </p:txBody>
      </p:sp>
      <p:sp>
        <p:nvSpPr>
          <p:cNvPr id="4" name="文本占位符 3">
            <a:extLst>
              <a:ext uri="{FF2B5EF4-FFF2-40B4-BE49-F238E27FC236}">
                <a16:creationId xmlns:a16="http://schemas.microsoft.com/office/drawing/2014/main" id="{A958701D-BFFF-C872-CE8C-D4B784FAD637}"/>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19624185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223064" y="423438"/>
            <a:ext cx="2906876" cy="355600"/>
          </a:xfrm>
        </p:spPr>
        <p:txBody>
          <a:bodyPr/>
          <a:lstStyle/>
          <a:p>
            <a:r>
              <a:rPr lang="zh-CN" altLang="en-US" dirty="0"/>
              <a:t>切换上下文</a:t>
            </a:r>
          </a:p>
        </p:txBody>
      </p:sp>
      <p:sp>
        <p:nvSpPr>
          <p:cNvPr id="2" name="内容占位符 2">
            <a:extLst>
              <a:ext uri="{FF2B5EF4-FFF2-40B4-BE49-F238E27FC236}">
                <a16:creationId xmlns:a16="http://schemas.microsoft.com/office/drawing/2014/main" id="{C32F0B07-CB15-E5CA-83C9-4972B982307A}"/>
              </a:ext>
            </a:extLst>
          </p:cNvPr>
          <p:cNvSpPr txBox="1">
            <a:spLocks/>
          </p:cNvSpPr>
          <p:nvPr/>
        </p:nvSpPr>
        <p:spPr>
          <a:xfrm>
            <a:off x="783699" y="2083224"/>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111111"/>
                </a:solidFill>
                <a:latin typeface="微软雅黑" panose="020B0503020204020204" pitchFamily="34" charset="-122"/>
                <a:ea typeface="微软雅黑" panose="020B0503020204020204" pitchFamily="34" charset="-122"/>
              </a:rPr>
              <a:t>栈向低地址方向增长，且栈指针指向栈顶元素的位置，即</a:t>
            </a:r>
            <a:r>
              <a:rPr lang="en-US" altLang="zh-CN" dirty="0">
                <a:solidFill>
                  <a:srgbClr val="111111"/>
                </a:solidFill>
                <a:latin typeface="微软雅黑" panose="020B0503020204020204" pitchFamily="34" charset="-122"/>
                <a:ea typeface="微软雅黑" panose="020B0503020204020204" pitchFamily="34" charset="-122"/>
              </a:rPr>
              <a:t>ARM</a:t>
            </a:r>
            <a:r>
              <a:rPr lang="zh-CN" altLang="en-US" dirty="0">
                <a:solidFill>
                  <a:srgbClr val="111111"/>
                </a:solidFill>
                <a:latin typeface="微软雅黑" panose="020B0503020204020204" pitchFamily="34" charset="-122"/>
                <a:ea typeface="微软雅黑" panose="020B0503020204020204" pitchFamily="34" charset="-122"/>
              </a:rPr>
              <a:t>的</a:t>
            </a:r>
            <a:r>
              <a:rPr lang="en-US" altLang="zh-CN" dirty="0">
                <a:solidFill>
                  <a:srgbClr val="111111"/>
                </a:solidFill>
                <a:latin typeface="微软雅黑" panose="020B0503020204020204" pitchFamily="34" charset="-122"/>
                <a:ea typeface="微软雅黑" panose="020B0503020204020204" pitchFamily="34" charset="-122"/>
              </a:rPr>
              <a:t>FD</a:t>
            </a:r>
            <a:r>
              <a:rPr lang="zh-CN" altLang="en-US" dirty="0">
                <a:solidFill>
                  <a:srgbClr val="111111"/>
                </a:solidFill>
                <a:latin typeface="微软雅黑" panose="020B0503020204020204" pitchFamily="34" charset="-122"/>
                <a:ea typeface="微软雅黑" panose="020B0503020204020204" pitchFamily="34" charset="-122"/>
              </a:rPr>
              <a:t>栈。</a:t>
            </a:r>
            <a:r>
              <a:rPr lang="en-US" altLang="zh-CN" dirty="0">
                <a:solidFill>
                  <a:srgbClr val="111111"/>
                </a:solidFill>
                <a:latin typeface="微软雅黑" panose="020B0503020204020204" pitchFamily="34" charset="-122"/>
                <a:ea typeface="微软雅黑" panose="020B0503020204020204" pitchFamily="34" charset="-122"/>
              </a:rPr>
              <a:t>ARM</a:t>
            </a:r>
            <a:r>
              <a:rPr lang="zh-CN" altLang="en-US" dirty="0">
                <a:solidFill>
                  <a:srgbClr val="111111"/>
                </a:solidFill>
                <a:latin typeface="微软雅黑" panose="020B0503020204020204" pitchFamily="34" charset="-122"/>
                <a:ea typeface="微软雅黑" panose="020B0503020204020204" pitchFamily="34" charset="-122"/>
              </a:rPr>
              <a:t>栈指令操作是</a:t>
            </a:r>
            <a:r>
              <a:rPr lang="en-US" altLang="zh-CN" dirty="0">
                <a:solidFill>
                  <a:srgbClr val="111111"/>
                </a:solidFill>
                <a:latin typeface="微软雅黑" panose="020B0503020204020204" pitchFamily="34" charset="-122"/>
                <a:ea typeface="微软雅黑" panose="020B0503020204020204" pitchFamily="34" charset="-122"/>
              </a:rPr>
              <a:t>STMFD</a:t>
            </a:r>
            <a:r>
              <a:rPr lang="zh-CN" altLang="en-US" dirty="0">
                <a:solidFill>
                  <a:srgbClr val="111111"/>
                </a:solidFill>
                <a:latin typeface="微软雅黑" panose="020B0503020204020204" pitchFamily="34" charset="-122"/>
                <a:ea typeface="微软雅黑" panose="020B0503020204020204" pitchFamily="34" charset="-122"/>
              </a:rPr>
              <a:t>和</a:t>
            </a:r>
            <a:r>
              <a:rPr lang="en-US" altLang="zh-CN" dirty="0">
                <a:solidFill>
                  <a:srgbClr val="111111"/>
                </a:solidFill>
                <a:latin typeface="微软雅黑" panose="020B0503020204020204" pitchFamily="34" charset="-122"/>
                <a:ea typeface="微软雅黑" panose="020B0503020204020204" pitchFamily="34" charset="-122"/>
              </a:rPr>
              <a:t>LDMFD</a:t>
            </a:r>
            <a:endParaRPr lang="zh-CN" altLang="en-US" dirty="0"/>
          </a:p>
        </p:txBody>
      </p:sp>
      <p:pic>
        <p:nvPicPr>
          <p:cNvPr id="3" name="图片 2">
            <a:extLst>
              <a:ext uri="{FF2B5EF4-FFF2-40B4-BE49-F238E27FC236}">
                <a16:creationId xmlns:a16="http://schemas.microsoft.com/office/drawing/2014/main" id="{5DFF913B-CEE3-3A94-4DD6-BFF292795B07}"/>
              </a:ext>
            </a:extLst>
          </p:cNvPr>
          <p:cNvPicPr>
            <a:picLocks noChangeAspect="1"/>
          </p:cNvPicPr>
          <p:nvPr/>
        </p:nvPicPr>
        <p:blipFill>
          <a:blip r:embed="rId3"/>
          <a:stretch>
            <a:fillRect/>
          </a:stretch>
        </p:blipFill>
        <p:spPr>
          <a:xfrm>
            <a:off x="5784329" y="3429000"/>
            <a:ext cx="4750167" cy="1666453"/>
          </a:xfrm>
          <a:prstGeom prst="rect">
            <a:avLst/>
          </a:prstGeom>
        </p:spPr>
      </p:pic>
      <p:sp>
        <p:nvSpPr>
          <p:cNvPr id="5" name="文本框 4">
            <a:extLst>
              <a:ext uri="{FF2B5EF4-FFF2-40B4-BE49-F238E27FC236}">
                <a16:creationId xmlns:a16="http://schemas.microsoft.com/office/drawing/2014/main" id="{BD4958DC-69CC-986C-E0AF-65F99C99063F}"/>
              </a:ext>
            </a:extLst>
          </p:cNvPr>
          <p:cNvSpPr txBox="1"/>
          <p:nvPr/>
        </p:nvSpPr>
        <p:spPr>
          <a:xfrm>
            <a:off x="527384" y="1110504"/>
            <a:ext cx="3414832" cy="646331"/>
          </a:xfrm>
          <a:prstGeom prst="rect">
            <a:avLst/>
          </a:prstGeom>
          <a:noFill/>
        </p:spPr>
        <p:txBody>
          <a:bodyPr wrap="square" rtlCol="0">
            <a:spAutoFit/>
          </a:bodyPr>
          <a:lstStyle/>
          <a:p>
            <a:r>
              <a:rPr lang="en-US" altLang="zh-CN" sz="3600" b="1" dirty="0"/>
              <a:t>ARM</a:t>
            </a:r>
            <a:r>
              <a:rPr lang="zh-CN" altLang="en-US" sz="3600" b="1" dirty="0"/>
              <a:t>的栈指令</a:t>
            </a:r>
          </a:p>
        </p:txBody>
      </p:sp>
    </p:spTree>
    <p:extLst>
      <p:ext uri="{BB962C8B-B14F-4D97-AF65-F5344CB8AC3E}">
        <p14:creationId xmlns:p14="http://schemas.microsoft.com/office/powerpoint/2010/main" val="18609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223064" y="423438"/>
            <a:ext cx="2906876" cy="355600"/>
          </a:xfrm>
        </p:spPr>
        <p:txBody>
          <a:bodyPr/>
          <a:lstStyle/>
          <a:p>
            <a:r>
              <a:rPr lang="zh-CN" altLang="en-US" dirty="0"/>
              <a:t>切换上下文</a:t>
            </a:r>
          </a:p>
        </p:txBody>
      </p:sp>
      <p:pic>
        <p:nvPicPr>
          <p:cNvPr id="2" name="内容占位符 4">
            <a:extLst>
              <a:ext uri="{FF2B5EF4-FFF2-40B4-BE49-F238E27FC236}">
                <a16:creationId xmlns:a16="http://schemas.microsoft.com/office/drawing/2014/main" id="{9774A81A-C44A-F4DE-B9EB-B4FBDBA4DFA1}"/>
              </a:ext>
            </a:extLst>
          </p:cNvPr>
          <p:cNvPicPr>
            <a:picLocks noChangeAspect="1"/>
          </p:cNvPicPr>
          <p:nvPr/>
        </p:nvPicPr>
        <p:blipFill>
          <a:blip r:embed="rId3"/>
          <a:stretch>
            <a:fillRect/>
          </a:stretch>
        </p:blipFill>
        <p:spPr>
          <a:xfrm>
            <a:off x="1874470" y="823566"/>
            <a:ext cx="7776331" cy="6034434"/>
          </a:xfrm>
          <a:prstGeom prst="rect">
            <a:avLst/>
          </a:prstGeom>
        </p:spPr>
      </p:pic>
    </p:spTree>
    <p:extLst>
      <p:ext uri="{BB962C8B-B14F-4D97-AF65-F5344CB8AC3E}">
        <p14:creationId xmlns:p14="http://schemas.microsoft.com/office/powerpoint/2010/main" val="20426275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223064" y="423438"/>
            <a:ext cx="2906876" cy="355600"/>
          </a:xfrm>
        </p:spPr>
        <p:txBody>
          <a:bodyPr/>
          <a:lstStyle/>
          <a:p>
            <a:r>
              <a:rPr lang="zh-CN" altLang="en-US" dirty="0"/>
              <a:t>切换上下文</a:t>
            </a:r>
          </a:p>
        </p:txBody>
      </p:sp>
      <p:sp>
        <p:nvSpPr>
          <p:cNvPr id="2" name="内容占位符 2">
            <a:extLst>
              <a:ext uri="{FF2B5EF4-FFF2-40B4-BE49-F238E27FC236}">
                <a16:creationId xmlns:a16="http://schemas.microsoft.com/office/drawing/2014/main" id="{4861E202-B044-FDA0-6C40-0CA6FE7D9DC9}"/>
              </a:ext>
            </a:extLst>
          </p:cNvPr>
          <p:cNvSpPr txBox="1">
            <a:spLocks/>
          </p:cNvSpPr>
          <p:nvPr/>
        </p:nvSpPr>
        <p:spPr>
          <a:xfrm>
            <a:off x="565508" y="2291909"/>
            <a:ext cx="2563761" cy="5636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在哪里调用？</a:t>
            </a:r>
            <a:endParaRPr lang="zh-CN" altLang="en-US" dirty="0"/>
          </a:p>
        </p:txBody>
      </p:sp>
      <p:sp>
        <p:nvSpPr>
          <p:cNvPr id="3" name="文本框 2">
            <a:extLst>
              <a:ext uri="{FF2B5EF4-FFF2-40B4-BE49-F238E27FC236}">
                <a16:creationId xmlns:a16="http://schemas.microsoft.com/office/drawing/2014/main" id="{BBAD6991-6E1F-CA1A-9D08-2BDF8920ECE5}"/>
              </a:ext>
            </a:extLst>
          </p:cNvPr>
          <p:cNvSpPr txBox="1"/>
          <p:nvPr/>
        </p:nvSpPr>
        <p:spPr>
          <a:xfrm>
            <a:off x="412918" y="843852"/>
            <a:ext cx="8202751" cy="747384"/>
          </a:xfrm>
          <a:prstGeom prst="rect">
            <a:avLst/>
          </a:prstGeom>
          <a:noFill/>
        </p:spPr>
        <p:txBody>
          <a:bodyPr wrap="square" rtlCol="0">
            <a:spAutoFit/>
          </a:bodyPr>
          <a:lstStyle/>
          <a:p>
            <a:pPr algn="just">
              <a:lnSpc>
                <a:spcPct val="173000"/>
              </a:lnSpc>
              <a:spcBef>
                <a:spcPts val="1300"/>
              </a:spcBef>
              <a:spcAft>
                <a:spcPts val="1300"/>
              </a:spcAft>
            </a:pPr>
            <a:r>
              <a:rPr lang="zh-CN" altLang="zh-CN" sz="2800" b="1" kern="100" dirty="0">
                <a:effectLst/>
                <a:latin typeface="等线" panose="02010600030101010101" pitchFamily="2" charset="-122"/>
                <a:ea typeface="等线" panose="02010600030101010101" pitchFamily="2" charset="-122"/>
              </a:rPr>
              <a:t>软切换</a:t>
            </a:r>
            <a:r>
              <a:rPr lang="en-US" altLang="zh-CN" sz="2800" b="1" kern="100" dirty="0" err="1">
                <a:effectLst/>
                <a:latin typeface="等线" panose="02010600030101010101" pitchFamily="2" charset="-122"/>
                <a:ea typeface="等线" panose="02010600030101010101" pitchFamily="2" charset="-122"/>
              </a:rPr>
              <a:t>OsTaskSchedule&amp;OsTaskContextLoad</a:t>
            </a:r>
            <a:endParaRPr lang="zh-CN" altLang="zh-CN" sz="2800" b="1" kern="100" dirty="0">
              <a:effectLst/>
              <a:latin typeface="等线" panose="02010600030101010101" pitchFamily="2" charset="-122"/>
              <a:ea typeface="等线" panose="02010600030101010101" pitchFamily="2" charset="-122"/>
            </a:endParaRPr>
          </a:p>
        </p:txBody>
      </p:sp>
      <p:sp>
        <p:nvSpPr>
          <p:cNvPr id="5" name="矩形: 圆角 4">
            <a:extLst>
              <a:ext uri="{FF2B5EF4-FFF2-40B4-BE49-F238E27FC236}">
                <a16:creationId xmlns:a16="http://schemas.microsoft.com/office/drawing/2014/main" id="{A74EC980-C8B0-4CA6-9691-DAFFC2FF9C36}"/>
              </a:ext>
            </a:extLst>
          </p:cNvPr>
          <p:cNvSpPr/>
          <p:nvPr/>
        </p:nvSpPr>
        <p:spPr>
          <a:xfrm>
            <a:off x="2804805" y="3184903"/>
            <a:ext cx="4336026" cy="371293"/>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altLang="zh-CN" sz="1800" kern="100" dirty="0">
                <a:solidFill>
                  <a:srgbClr val="FBE4D5"/>
                </a:solidFill>
                <a:effectLst/>
                <a:highlight>
                  <a:srgbClr val="A9A9A9"/>
                </a:highlight>
                <a:latin typeface="等线" panose="02010600030101010101" pitchFamily="2" charset="-122"/>
                <a:ea typeface="等线" panose="02010600030101010101" pitchFamily="2" charset="-122"/>
                <a:cs typeface="Times New Roman" panose="02020603050405020304" pitchFamily="18" charset="0"/>
              </a:rPr>
              <a:t>kernel\base\sched\</a:t>
            </a:r>
            <a:r>
              <a:rPr lang="en-US" altLang="zh-CN" sz="1800" kern="100" dirty="0" err="1">
                <a:solidFill>
                  <a:srgbClr val="FBE4D5"/>
                </a:solidFill>
                <a:effectLst/>
                <a:highlight>
                  <a:srgbClr val="A9A9A9"/>
                </a:highlight>
                <a:latin typeface="等线" panose="02010600030101010101" pitchFamily="2" charset="-122"/>
                <a:ea typeface="等线" panose="02010600030101010101" pitchFamily="2" charset="-122"/>
                <a:cs typeface="Times New Roman" panose="02020603050405020304" pitchFamily="18" charset="0"/>
              </a:rPr>
              <a:t>sched_mq</a:t>
            </a:r>
            <a:r>
              <a:rPr lang="en-US" altLang="zh-CN" sz="1800" kern="100" dirty="0">
                <a:solidFill>
                  <a:srgbClr val="FBE4D5"/>
                </a:solidFill>
                <a:effectLst/>
                <a:highlight>
                  <a:srgbClr val="A9A9A9"/>
                </a:highligh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solidFill>
                  <a:srgbClr val="FBE4D5"/>
                </a:solidFill>
                <a:effectLst/>
                <a:highlight>
                  <a:srgbClr val="A9A9A9"/>
                </a:highlight>
                <a:latin typeface="等线" panose="02010600030101010101" pitchFamily="2" charset="-122"/>
                <a:ea typeface="等线" panose="02010600030101010101" pitchFamily="2" charset="-122"/>
                <a:cs typeface="Times New Roman" panose="02020603050405020304" pitchFamily="18" charset="0"/>
              </a:rPr>
              <a:t>los_sched.c</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zh-CN" altLang="en-US" dirty="0"/>
          </a:p>
        </p:txBody>
      </p:sp>
      <p:pic>
        <p:nvPicPr>
          <p:cNvPr id="6" name="图片 5">
            <a:extLst>
              <a:ext uri="{FF2B5EF4-FFF2-40B4-BE49-F238E27FC236}">
                <a16:creationId xmlns:a16="http://schemas.microsoft.com/office/drawing/2014/main" id="{6F62B1D5-06FB-FAA7-3AA8-29F92F9DAC68}"/>
              </a:ext>
            </a:extLst>
          </p:cNvPr>
          <p:cNvPicPr>
            <a:picLocks noChangeAspect="1"/>
          </p:cNvPicPr>
          <p:nvPr/>
        </p:nvPicPr>
        <p:blipFill rotWithShape="1">
          <a:blip r:embed="rId3">
            <a:extLst>
              <a:ext uri="{28A0092B-C50C-407E-A947-70E740481C1C}">
                <a14:useLocalDpi xmlns:a14="http://schemas.microsoft.com/office/drawing/2010/main" val="0"/>
              </a:ext>
            </a:extLst>
          </a:blip>
          <a:srcRect r="10012" b="94494"/>
          <a:stretch/>
        </p:blipFill>
        <p:spPr>
          <a:xfrm>
            <a:off x="0" y="3774550"/>
            <a:ext cx="11228022" cy="674640"/>
          </a:xfrm>
          <a:prstGeom prst="rect">
            <a:avLst/>
          </a:prstGeom>
        </p:spPr>
      </p:pic>
      <p:pic>
        <p:nvPicPr>
          <p:cNvPr id="7" name="图片 6">
            <a:extLst>
              <a:ext uri="{FF2B5EF4-FFF2-40B4-BE49-F238E27FC236}">
                <a16:creationId xmlns:a16="http://schemas.microsoft.com/office/drawing/2014/main" id="{A0713C47-0E79-EF50-E986-2931C1A1860A}"/>
              </a:ext>
            </a:extLst>
          </p:cNvPr>
          <p:cNvPicPr>
            <a:picLocks noChangeAspect="1"/>
          </p:cNvPicPr>
          <p:nvPr/>
        </p:nvPicPr>
        <p:blipFill rotWithShape="1">
          <a:blip r:embed="rId3">
            <a:extLst>
              <a:ext uri="{28A0092B-C50C-407E-A947-70E740481C1C}">
                <a14:useLocalDpi xmlns:a14="http://schemas.microsoft.com/office/drawing/2010/main" val="0"/>
              </a:ext>
            </a:extLst>
          </a:blip>
          <a:srcRect l="-28" t="91966" r="47153"/>
          <a:stretch/>
        </p:blipFill>
        <p:spPr>
          <a:xfrm>
            <a:off x="0" y="4774395"/>
            <a:ext cx="7958604" cy="1187643"/>
          </a:xfrm>
          <a:prstGeom prst="rect">
            <a:avLst/>
          </a:prstGeom>
        </p:spPr>
      </p:pic>
      <p:sp>
        <p:nvSpPr>
          <p:cNvPr id="8" name="文本框 7">
            <a:extLst>
              <a:ext uri="{FF2B5EF4-FFF2-40B4-BE49-F238E27FC236}">
                <a16:creationId xmlns:a16="http://schemas.microsoft.com/office/drawing/2014/main" id="{F127F1D0-3EBE-EE85-D5B0-D2F3F24C4319}"/>
              </a:ext>
            </a:extLst>
          </p:cNvPr>
          <p:cNvSpPr txBox="1"/>
          <p:nvPr/>
        </p:nvSpPr>
        <p:spPr>
          <a:xfrm>
            <a:off x="8095805" y="1962529"/>
            <a:ext cx="3823504" cy="646331"/>
          </a:xfrm>
          <a:prstGeom prst="rect">
            <a:avLst/>
          </a:prstGeom>
          <a:noFill/>
        </p:spPr>
        <p:txBody>
          <a:bodyPr wrap="square" rtlCol="0">
            <a:spAutoFit/>
          </a:bodyPr>
          <a:lstStyle/>
          <a:p>
            <a:r>
              <a:rPr lang="en-US" altLang="zh-CN" dirty="0" err="1"/>
              <a:t>OsSchedIrqEndCheckNeedSched</a:t>
            </a:r>
            <a:endParaRPr lang="en-US" altLang="zh-CN" dirty="0"/>
          </a:p>
          <a:p>
            <a:r>
              <a:rPr lang="en-US" altLang="zh-CN" dirty="0" err="1"/>
              <a:t>OsSchedResched</a:t>
            </a:r>
            <a:endParaRPr lang="zh-CN" altLang="en-US" dirty="0"/>
          </a:p>
        </p:txBody>
      </p:sp>
      <p:cxnSp>
        <p:nvCxnSpPr>
          <p:cNvPr id="9" name="直接箭头连接符 8">
            <a:extLst>
              <a:ext uri="{FF2B5EF4-FFF2-40B4-BE49-F238E27FC236}">
                <a16:creationId xmlns:a16="http://schemas.microsoft.com/office/drawing/2014/main" id="{A7F02D94-3603-E8F4-50D8-8958D2459EC5}"/>
              </a:ext>
            </a:extLst>
          </p:cNvPr>
          <p:cNvCxnSpPr>
            <a:cxnSpLocks/>
            <a:stCxn id="8" idx="2"/>
            <a:endCxn id="6" idx="0"/>
          </p:cNvCxnSpPr>
          <p:nvPr/>
        </p:nvCxnSpPr>
        <p:spPr>
          <a:xfrm flipH="1">
            <a:off x="5614011" y="2608860"/>
            <a:ext cx="4393546" cy="1165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097CD2C5-15E8-0AF2-4E1E-51DF29D8BCF9}"/>
              </a:ext>
            </a:extLst>
          </p:cNvPr>
          <p:cNvPicPr>
            <a:picLocks noChangeAspect="1"/>
          </p:cNvPicPr>
          <p:nvPr/>
        </p:nvPicPr>
        <p:blipFill rotWithShape="1">
          <a:blip r:embed="rId4">
            <a:extLst>
              <a:ext uri="{28A0092B-C50C-407E-A947-70E740481C1C}">
                <a14:useLocalDpi xmlns:a14="http://schemas.microsoft.com/office/drawing/2010/main" val="0"/>
              </a:ext>
            </a:extLst>
          </a:blip>
          <a:srcRect l="21" t="-230" r="49344" b="93307"/>
          <a:stretch/>
        </p:blipFill>
        <p:spPr>
          <a:xfrm>
            <a:off x="3473602" y="5957864"/>
            <a:ext cx="8310124" cy="804431"/>
          </a:xfrm>
          <a:prstGeom prst="rect">
            <a:avLst/>
          </a:prstGeom>
        </p:spPr>
      </p:pic>
      <p:cxnSp>
        <p:nvCxnSpPr>
          <p:cNvPr id="11" name="直接箭头连接符 10">
            <a:extLst>
              <a:ext uri="{FF2B5EF4-FFF2-40B4-BE49-F238E27FC236}">
                <a16:creationId xmlns:a16="http://schemas.microsoft.com/office/drawing/2014/main" id="{D2337948-A712-E365-3A83-C1CF473150CC}"/>
              </a:ext>
            </a:extLst>
          </p:cNvPr>
          <p:cNvCxnSpPr>
            <a:cxnSpLocks/>
          </p:cNvCxnSpPr>
          <p:nvPr/>
        </p:nvCxnSpPr>
        <p:spPr>
          <a:xfrm>
            <a:off x="4278287" y="5614880"/>
            <a:ext cx="893380" cy="667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9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223064" y="423438"/>
            <a:ext cx="2906876" cy="355600"/>
          </a:xfrm>
        </p:spPr>
        <p:txBody>
          <a:bodyPr/>
          <a:lstStyle/>
          <a:p>
            <a:r>
              <a:rPr lang="zh-CN" altLang="en-US" dirty="0"/>
              <a:t>切换上下文</a:t>
            </a:r>
          </a:p>
        </p:txBody>
      </p:sp>
      <p:pic>
        <p:nvPicPr>
          <p:cNvPr id="6" name="Picture 2" descr="在这里插入图片描述">
            <a:extLst>
              <a:ext uri="{FF2B5EF4-FFF2-40B4-BE49-F238E27FC236}">
                <a16:creationId xmlns:a16="http://schemas.microsoft.com/office/drawing/2014/main" id="{22A8B8DD-0C84-B00F-7E3D-5C34192805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63" r="50000"/>
          <a:stretch/>
        </p:blipFill>
        <p:spPr bwMode="auto">
          <a:xfrm>
            <a:off x="10091814" y="266449"/>
            <a:ext cx="1917291" cy="652489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11CF0D7D-1ED7-B606-D88C-34915B3DBFE5}"/>
              </a:ext>
            </a:extLst>
          </p:cNvPr>
          <p:cNvPicPr>
            <a:picLocks noChangeAspect="1"/>
          </p:cNvPicPr>
          <p:nvPr/>
        </p:nvPicPr>
        <p:blipFill>
          <a:blip r:embed="rId4"/>
          <a:stretch>
            <a:fillRect/>
          </a:stretch>
        </p:blipFill>
        <p:spPr>
          <a:xfrm>
            <a:off x="113522" y="2954375"/>
            <a:ext cx="9761443" cy="3242602"/>
          </a:xfrm>
          <a:prstGeom prst="rect">
            <a:avLst/>
          </a:prstGeom>
        </p:spPr>
      </p:pic>
      <p:cxnSp>
        <p:nvCxnSpPr>
          <p:cNvPr id="8" name="直接箭头连接符 7">
            <a:extLst>
              <a:ext uri="{FF2B5EF4-FFF2-40B4-BE49-F238E27FC236}">
                <a16:creationId xmlns:a16="http://schemas.microsoft.com/office/drawing/2014/main" id="{98803D72-65A1-041E-D76B-09E01276A3A6}"/>
              </a:ext>
            </a:extLst>
          </p:cNvPr>
          <p:cNvCxnSpPr>
            <a:cxnSpLocks/>
          </p:cNvCxnSpPr>
          <p:nvPr/>
        </p:nvCxnSpPr>
        <p:spPr>
          <a:xfrm>
            <a:off x="2301819" y="3419385"/>
            <a:ext cx="8204743" cy="3107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074A5CF8-E08B-3900-44AE-DD6A4CE461AE}"/>
              </a:ext>
            </a:extLst>
          </p:cNvPr>
          <p:cNvCxnSpPr>
            <a:cxnSpLocks/>
          </p:cNvCxnSpPr>
          <p:nvPr/>
        </p:nvCxnSpPr>
        <p:spPr>
          <a:xfrm>
            <a:off x="2317034" y="3558539"/>
            <a:ext cx="7963788" cy="2638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603987BA-106F-9391-A1FC-2014CAA64AE2}"/>
              </a:ext>
            </a:extLst>
          </p:cNvPr>
          <p:cNvCxnSpPr>
            <a:cxnSpLocks/>
          </p:cNvCxnSpPr>
          <p:nvPr/>
        </p:nvCxnSpPr>
        <p:spPr>
          <a:xfrm>
            <a:off x="2317034" y="3725713"/>
            <a:ext cx="7920539" cy="2237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A8AA972B-A11C-3560-0DAF-1E349666992D}"/>
              </a:ext>
            </a:extLst>
          </p:cNvPr>
          <p:cNvCxnSpPr>
            <a:cxnSpLocks/>
          </p:cNvCxnSpPr>
          <p:nvPr/>
        </p:nvCxnSpPr>
        <p:spPr>
          <a:xfrm>
            <a:off x="2338659" y="3909096"/>
            <a:ext cx="7898914" cy="1730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891F67B-1CA7-3BC1-1924-E75F5FB980A4}"/>
              </a:ext>
            </a:extLst>
          </p:cNvPr>
          <p:cNvCxnSpPr>
            <a:cxnSpLocks/>
          </p:cNvCxnSpPr>
          <p:nvPr/>
        </p:nvCxnSpPr>
        <p:spPr>
          <a:xfrm flipV="1">
            <a:off x="2589680" y="1333442"/>
            <a:ext cx="7712766" cy="3594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FE97EDE-348B-E449-80AA-E07286B223FD}"/>
              </a:ext>
            </a:extLst>
          </p:cNvPr>
          <p:cNvSpPr txBox="1"/>
          <p:nvPr/>
        </p:nvSpPr>
        <p:spPr>
          <a:xfrm>
            <a:off x="361674" y="762909"/>
            <a:ext cx="2451785" cy="369332"/>
          </a:xfrm>
          <a:prstGeom prst="rect">
            <a:avLst/>
          </a:prstGeom>
          <a:noFill/>
        </p:spPr>
        <p:txBody>
          <a:bodyPr wrap="square" rtlCol="0">
            <a:spAutoFit/>
          </a:bodyPr>
          <a:lstStyle/>
          <a:p>
            <a:r>
              <a:rPr lang="zh-CN" altLang="en-US" b="1" dirty="0"/>
              <a:t>鸿蒙三级流水线</a:t>
            </a:r>
          </a:p>
        </p:txBody>
      </p:sp>
      <p:sp>
        <p:nvSpPr>
          <p:cNvPr id="14" name="矩形: 圆角 13">
            <a:extLst>
              <a:ext uri="{FF2B5EF4-FFF2-40B4-BE49-F238E27FC236}">
                <a16:creationId xmlns:a16="http://schemas.microsoft.com/office/drawing/2014/main" id="{6A58464E-3881-FD70-BAF7-E308CF2DC99A}"/>
              </a:ext>
            </a:extLst>
          </p:cNvPr>
          <p:cNvSpPr/>
          <p:nvPr/>
        </p:nvSpPr>
        <p:spPr>
          <a:xfrm>
            <a:off x="164903" y="3481802"/>
            <a:ext cx="3480974" cy="3624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BD97D60E-FF1D-DFEA-5866-33174A34C245}"/>
              </a:ext>
            </a:extLst>
          </p:cNvPr>
          <p:cNvCxnSpPr>
            <a:cxnSpLocks/>
          </p:cNvCxnSpPr>
          <p:nvPr/>
        </p:nvCxnSpPr>
        <p:spPr>
          <a:xfrm flipV="1">
            <a:off x="1063699" y="2289427"/>
            <a:ext cx="426977" cy="1223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5CD4FEA6-E0E0-45AF-F070-99416F1E4CFE}"/>
              </a:ext>
            </a:extLst>
          </p:cNvPr>
          <p:cNvSpPr txBox="1"/>
          <p:nvPr/>
        </p:nvSpPr>
        <p:spPr>
          <a:xfrm>
            <a:off x="4650369" y="988074"/>
            <a:ext cx="4535277" cy="923330"/>
          </a:xfrm>
          <a:prstGeom prst="rect">
            <a:avLst/>
          </a:prstGeom>
          <a:noFill/>
        </p:spPr>
        <p:txBody>
          <a:bodyPr wrap="square" rtlCol="0">
            <a:spAutoFit/>
          </a:bodyPr>
          <a:lstStyle/>
          <a:p>
            <a:r>
              <a:rPr lang="en-US" altLang="zh-CN" b="0" i="0" dirty="0">
                <a:effectLst/>
                <a:latin typeface="-apple-system"/>
              </a:rPr>
              <a:t>PC-4</a:t>
            </a:r>
            <a:r>
              <a:rPr lang="zh-CN" altLang="en-US" b="0" i="0" dirty="0">
                <a:effectLst/>
                <a:latin typeface="-apple-system"/>
              </a:rPr>
              <a:t>这条指令还未被执行，这条指令会被保存在</a:t>
            </a:r>
            <a:r>
              <a:rPr lang="en-US" altLang="zh-CN" b="0" i="0" dirty="0">
                <a:effectLst/>
                <a:latin typeface="-apple-system"/>
              </a:rPr>
              <a:t>LR</a:t>
            </a:r>
            <a:r>
              <a:rPr lang="zh-CN" altLang="en-US" b="0" i="0" dirty="0">
                <a:effectLst/>
                <a:latin typeface="-apple-system"/>
              </a:rPr>
              <a:t>中，等任务被重新恢复的时候会重新取指并译码执行</a:t>
            </a:r>
            <a:r>
              <a:rPr lang="zh-CN" altLang="en-US" b="1" dirty="0"/>
              <a:t>。</a:t>
            </a:r>
          </a:p>
        </p:txBody>
      </p:sp>
      <p:sp>
        <p:nvSpPr>
          <p:cNvPr id="17" name="文本框 16">
            <a:extLst>
              <a:ext uri="{FF2B5EF4-FFF2-40B4-BE49-F238E27FC236}">
                <a16:creationId xmlns:a16="http://schemas.microsoft.com/office/drawing/2014/main" id="{61107248-04A7-6C17-6C53-BC74F921F98E}"/>
              </a:ext>
            </a:extLst>
          </p:cNvPr>
          <p:cNvSpPr txBox="1"/>
          <p:nvPr/>
        </p:nvSpPr>
        <p:spPr>
          <a:xfrm>
            <a:off x="2269955" y="3402999"/>
            <a:ext cx="3188282" cy="523220"/>
          </a:xfrm>
          <a:prstGeom prst="rect">
            <a:avLst/>
          </a:prstGeom>
          <a:noFill/>
        </p:spPr>
        <p:txBody>
          <a:bodyPr wrap="square" rtlCol="0">
            <a:spAutoFit/>
          </a:bodyPr>
          <a:lstStyle/>
          <a:p>
            <a:r>
              <a:rPr lang="en-US" altLang="zh-CN" sz="1400" dirty="0"/>
              <a:t>PC</a:t>
            </a:r>
          </a:p>
          <a:p>
            <a:r>
              <a:rPr lang="en-US" altLang="zh-CN" sz="1400" dirty="0"/>
              <a:t>LR</a:t>
            </a:r>
            <a:endParaRPr lang="zh-CN" altLang="en-US" sz="1400" dirty="0"/>
          </a:p>
        </p:txBody>
      </p:sp>
      <p:pic>
        <p:nvPicPr>
          <p:cNvPr id="18" name="图片 17">
            <a:extLst>
              <a:ext uri="{FF2B5EF4-FFF2-40B4-BE49-F238E27FC236}">
                <a16:creationId xmlns:a16="http://schemas.microsoft.com/office/drawing/2014/main" id="{EC2BE67B-86A5-7D19-BE29-1EE9ACFA84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785" y="1085980"/>
            <a:ext cx="4057650" cy="1352550"/>
          </a:xfrm>
          <a:prstGeom prst="rect">
            <a:avLst/>
          </a:prstGeom>
        </p:spPr>
      </p:pic>
      <p:sp>
        <p:nvSpPr>
          <p:cNvPr id="19" name="图文框 18">
            <a:extLst>
              <a:ext uri="{FF2B5EF4-FFF2-40B4-BE49-F238E27FC236}">
                <a16:creationId xmlns:a16="http://schemas.microsoft.com/office/drawing/2014/main" id="{0E2FA7F8-BC63-EDCF-1B7B-808AB0FDEC8B}"/>
              </a:ext>
            </a:extLst>
          </p:cNvPr>
          <p:cNvSpPr/>
          <p:nvPr/>
        </p:nvSpPr>
        <p:spPr>
          <a:xfrm>
            <a:off x="10194690" y="3299016"/>
            <a:ext cx="1704085" cy="2340283"/>
          </a:xfrm>
          <a:prstGeom prst="frame">
            <a:avLst>
              <a:gd name="adj1" fmla="val 40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动作按钮: 帮助 19">
            <a:hlinkClick r:id="" action="ppaction://noaction" highlightClick="1"/>
            <a:extLst>
              <a:ext uri="{FF2B5EF4-FFF2-40B4-BE49-F238E27FC236}">
                <a16:creationId xmlns:a16="http://schemas.microsoft.com/office/drawing/2014/main" id="{0E4EFBC6-DE22-1E97-00E6-EAFFA218EF25}"/>
              </a:ext>
            </a:extLst>
          </p:cNvPr>
          <p:cNvSpPr/>
          <p:nvPr/>
        </p:nvSpPr>
        <p:spPr>
          <a:xfrm>
            <a:off x="9298549" y="1553854"/>
            <a:ext cx="982273" cy="1025482"/>
          </a:xfrm>
          <a:prstGeom prst="actionButtonHelp">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对话气泡: 圆角矩形 20">
            <a:extLst>
              <a:ext uri="{FF2B5EF4-FFF2-40B4-BE49-F238E27FC236}">
                <a16:creationId xmlns:a16="http://schemas.microsoft.com/office/drawing/2014/main" id="{62A7F732-06D7-A0FB-6FA8-86FB1A5D5A21}"/>
              </a:ext>
            </a:extLst>
          </p:cNvPr>
          <p:cNvSpPr/>
          <p:nvPr/>
        </p:nvSpPr>
        <p:spPr>
          <a:xfrm>
            <a:off x="6096000" y="2376414"/>
            <a:ext cx="3652546" cy="2730275"/>
          </a:xfrm>
          <a:prstGeom prst="wedgeRoundRectCallout">
            <a:avLst>
              <a:gd name="adj1" fmla="val 71872"/>
              <a:gd name="adj2" fmla="val 180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reversed1</a:t>
            </a:r>
            <a:r>
              <a:rPr lang="zh-CN" altLang="en-US" dirty="0"/>
              <a:t>、</a:t>
            </a:r>
            <a:r>
              <a:rPr lang="en-US" altLang="zh-CN" dirty="0"/>
              <a:t>reversed2</a:t>
            </a:r>
            <a:r>
              <a:rPr lang="zh-CN" altLang="en-US" dirty="0"/>
              <a:t>与任务切换无关，所以在这没有涉及入栈。</a:t>
            </a:r>
            <a:endParaRPr lang="en-US" altLang="zh-CN" dirty="0"/>
          </a:p>
          <a:p>
            <a:pPr algn="ctr"/>
            <a:br>
              <a:rPr lang="zh-CN" altLang="en-US" dirty="0"/>
            </a:br>
            <a:r>
              <a:rPr lang="en-US" altLang="zh-CN" dirty="0"/>
              <a:t>R0-R3</a:t>
            </a:r>
            <a:r>
              <a:rPr lang="zh-CN" altLang="en-US" dirty="0"/>
              <a:t>存的是中间变量，不重要，不需要保存在</a:t>
            </a:r>
            <a:r>
              <a:rPr lang="en-US" altLang="zh-CN" dirty="0" err="1"/>
              <a:t>taskcontext</a:t>
            </a:r>
            <a:r>
              <a:rPr lang="zh-CN" altLang="en-US" dirty="0"/>
              <a:t>里。</a:t>
            </a:r>
            <a:endParaRPr lang="en-US" altLang="zh-CN" dirty="0"/>
          </a:p>
          <a:p>
            <a:pPr algn="ctr"/>
            <a:br>
              <a:rPr lang="zh-CN" altLang="en-US" dirty="0"/>
            </a:br>
            <a:r>
              <a:rPr lang="en-US" altLang="zh-CN" dirty="0"/>
              <a:t>USP</a:t>
            </a:r>
            <a:r>
              <a:rPr lang="zh-CN" altLang="en-US" dirty="0"/>
              <a:t>、</a:t>
            </a:r>
            <a:r>
              <a:rPr lang="en-US" altLang="zh-CN" dirty="0"/>
              <a:t>ULR</a:t>
            </a:r>
            <a:r>
              <a:rPr lang="zh-CN" altLang="en-US" dirty="0"/>
              <a:t>是用户栈向内核栈切换时，</a:t>
            </a:r>
            <a:r>
              <a:rPr lang="en-US" altLang="zh-CN" dirty="0"/>
              <a:t>CPU</a:t>
            </a:r>
            <a:r>
              <a:rPr lang="zh-CN" altLang="en-US" dirty="0"/>
              <a:t>会将</a:t>
            </a:r>
            <a:r>
              <a:rPr lang="en-US" altLang="zh-CN" dirty="0"/>
              <a:t>USP</a:t>
            </a:r>
            <a:r>
              <a:rPr lang="zh-CN" altLang="en-US" dirty="0"/>
              <a:t>、</a:t>
            </a:r>
            <a:r>
              <a:rPr lang="en-US" altLang="zh-CN" dirty="0"/>
              <a:t>ULR</a:t>
            </a:r>
            <a:r>
              <a:rPr lang="zh-CN" altLang="en-US" dirty="0"/>
              <a:t>压入内核栈</a:t>
            </a:r>
          </a:p>
        </p:txBody>
      </p:sp>
    </p:spTree>
    <p:extLst>
      <p:ext uri="{BB962C8B-B14F-4D97-AF65-F5344CB8AC3E}">
        <p14:creationId xmlns:p14="http://schemas.microsoft.com/office/powerpoint/2010/main" val="260665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223064" y="423438"/>
            <a:ext cx="2906876" cy="355600"/>
          </a:xfrm>
        </p:spPr>
        <p:txBody>
          <a:bodyPr/>
          <a:lstStyle/>
          <a:p>
            <a:r>
              <a:rPr lang="zh-CN" altLang="en-US" dirty="0"/>
              <a:t>切换上下文</a:t>
            </a:r>
          </a:p>
        </p:txBody>
      </p:sp>
      <p:pic>
        <p:nvPicPr>
          <p:cNvPr id="3" name="图片 2">
            <a:extLst>
              <a:ext uri="{FF2B5EF4-FFF2-40B4-BE49-F238E27FC236}">
                <a16:creationId xmlns:a16="http://schemas.microsoft.com/office/drawing/2014/main" id="{55756259-7364-391F-92BC-6CE594A82624}"/>
              </a:ext>
            </a:extLst>
          </p:cNvPr>
          <p:cNvPicPr>
            <a:picLocks noChangeAspect="1"/>
          </p:cNvPicPr>
          <p:nvPr/>
        </p:nvPicPr>
        <p:blipFill>
          <a:blip r:embed="rId3"/>
          <a:stretch>
            <a:fillRect/>
          </a:stretch>
        </p:blipFill>
        <p:spPr>
          <a:xfrm>
            <a:off x="720620" y="956205"/>
            <a:ext cx="10403571" cy="5811370"/>
          </a:xfrm>
          <a:prstGeom prst="rect">
            <a:avLst/>
          </a:prstGeom>
        </p:spPr>
      </p:pic>
    </p:spTree>
    <p:extLst>
      <p:ext uri="{BB962C8B-B14F-4D97-AF65-F5344CB8AC3E}">
        <p14:creationId xmlns:p14="http://schemas.microsoft.com/office/powerpoint/2010/main" val="21832438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223064" y="423438"/>
            <a:ext cx="2906876" cy="355600"/>
          </a:xfrm>
        </p:spPr>
        <p:txBody>
          <a:bodyPr/>
          <a:lstStyle/>
          <a:p>
            <a:r>
              <a:rPr lang="zh-CN" altLang="en-US" dirty="0"/>
              <a:t>切换上下文</a:t>
            </a:r>
          </a:p>
        </p:txBody>
      </p:sp>
      <p:pic>
        <p:nvPicPr>
          <p:cNvPr id="3" name="图片 2">
            <a:extLst>
              <a:ext uri="{FF2B5EF4-FFF2-40B4-BE49-F238E27FC236}">
                <a16:creationId xmlns:a16="http://schemas.microsoft.com/office/drawing/2014/main" id="{9BC36DEC-C5A0-57FF-BBCB-ACFC0FD26867}"/>
              </a:ext>
            </a:extLst>
          </p:cNvPr>
          <p:cNvPicPr>
            <a:picLocks noChangeAspect="1"/>
          </p:cNvPicPr>
          <p:nvPr/>
        </p:nvPicPr>
        <p:blipFill>
          <a:blip r:embed="rId3"/>
          <a:stretch>
            <a:fillRect/>
          </a:stretch>
        </p:blipFill>
        <p:spPr>
          <a:xfrm>
            <a:off x="624293" y="898542"/>
            <a:ext cx="10572566" cy="5959458"/>
          </a:xfrm>
          <a:prstGeom prst="rect">
            <a:avLst/>
          </a:prstGeom>
        </p:spPr>
      </p:pic>
    </p:spTree>
    <p:extLst>
      <p:ext uri="{BB962C8B-B14F-4D97-AF65-F5344CB8AC3E}">
        <p14:creationId xmlns:p14="http://schemas.microsoft.com/office/powerpoint/2010/main" val="8546695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C02BDC9-BE7F-8ADB-59B2-0F5089924474}"/>
              </a:ext>
            </a:extLst>
          </p:cNvPr>
          <p:cNvSpPr>
            <a:spLocks noGrp="1"/>
          </p:cNvSpPr>
          <p:nvPr>
            <p:ph type="body" sz="quarter" idx="10"/>
          </p:nvPr>
        </p:nvSpPr>
        <p:spPr>
          <a:xfrm>
            <a:off x="3684813" y="2752763"/>
            <a:ext cx="5368944" cy="725488"/>
          </a:xfrm>
        </p:spPr>
        <p:txBody>
          <a:bodyPr/>
          <a:lstStyle/>
          <a:p>
            <a:r>
              <a:rPr lang="zh-CN" altLang="en-US" dirty="0"/>
              <a:t>软件计时器</a:t>
            </a:r>
          </a:p>
        </p:txBody>
      </p:sp>
      <p:sp>
        <p:nvSpPr>
          <p:cNvPr id="4" name="文本占位符 3">
            <a:extLst>
              <a:ext uri="{FF2B5EF4-FFF2-40B4-BE49-F238E27FC236}">
                <a16:creationId xmlns:a16="http://schemas.microsoft.com/office/drawing/2014/main" id="{B5E53BDA-0421-DA91-66AF-2250B1599FCB}"/>
              </a:ext>
            </a:extLst>
          </p:cNvPr>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2330988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p:txBody>
          <a:bodyPr/>
          <a:lstStyle/>
          <a:p>
            <a:r>
              <a:rPr lang="zh-CN" altLang="en-US" dirty="0"/>
              <a:t>软件定时器结构体</a:t>
            </a:r>
          </a:p>
        </p:txBody>
      </p:sp>
      <p:pic>
        <p:nvPicPr>
          <p:cNvPr id="16" name="图片 15">
            <a:extLst>
              <a:ext uri="{FF2B5EF4-FFF2-40B4-BE49-F238E27FC236}">
                <a16:creationId xmlns:a16="http://schemas.microsoft.com/office/drawing/2014/main" id="{2EFDF6A8-8B85-4F6D-BB9C-C010087C798E}"/>
              </a:ext>
            </a:extLst>
          </p:cNvPr>
          <p:cNvPicPr>
            <a:picLocks noChangeAspect="1"/>
          </p:cNvPicPr>
          <p:nvPr/>
        </p:nvPicPr>
        <p:blipFill>
          <a:blip r:embed="rId3"/>
          <a:stretch>
            <a:fillRect/>
          </a:stretch>
        </p:blipFill>
        <p:spPr>
          <a:xfrm>
            <a:off x="302673" y="1010137"/>
            <a:ext cx="8449854" cy="4096322"/>
          </a:xfrm>
          <a:prstGeom prst="rect">
            <a:avLst/>
          </a:prstGeom>
        </p:spPr>
      </p:pic>
      <p:graphicFrame>
        <p:nvGraphicFramePr>
          <p:cNvPr id="8" name="图示 7">
            <a:extLst>
              <a:ext uri="{FF2B5EF4-FFF2-40B4-BE49-F238E27FC236}">
                <a16:creationId xmlns:a16="http://schemas.microsoft.com/office/drawing/2014/main" id="{F7F9A7EE-0D14-4A7D-8499-5CE43DFC1254}"/>
              </a:ext>
            </a:extLst>
          </p:cNvPr>
          <p:cNvGraphicFramePr/>
          <p:nvPr/>
        </p:nvGraphicFramePr>
        <p:xfrm>
          <a:off x="6477000" y="1523409"/>
          <a:ext cx="5905500" cy="18958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0" name="图示 19">
            <a:extLst>
              <a:ext uri="{FF2B5EF4-FFF2-40B4-BE49-F238E27FC236}">
                <a16:creationId xmlns:a16="http://schemas.microsoft.com/office/drawing/2014/main" id="{65F7019C-B4D8-4887-9643-D3F206F8E584}"/>
              </a:ext>
            </a:extLst>
          </p:cNvPr>
          <p:cNvGraphicFramePr/>
          <p:nvPr/>
        </p:nvGraphicFramePr>
        <p:xfrm>
          <a:off x="6477000" y="3932541"/>
          <a:ext cx="5905500" cy="189586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891449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p:txBody>
          <a:bodyPr/>
          <a:lstStyle/>
          <a:p>
            <a:r>
              <a:rPr lang="zh-CN" altLang="en-US" dirty="0"/>
              <a:t>软件定时器模式</a:t>
            </a:r>
          </a:p>
        </p:txBody>
      </p:sp>
      <p:pic>
        <p:nvPicPr>
          <p:cNvPr id="6" name="Picture 2" descr="https://img2020.cnblogs.com/blog/1801693/202011/1801693-20201107211318471-827713853.png">
            <a:extLst>
              <a:ext uri="{FF2B5EF4-FFF2-40B4-BE49-F238E27FC236}">
                <a16:creationId xmlns:a16="http://schemas.microsoft.com/office/drawing/2014/main" id="{00C640A6-5FC5-4341-AA56-CF58E80FE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650" y="2641409"/>
            <a:ext cx="8638444" cy="358755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F428CC41-599D-4DF9-918E-01018FF1DE64}"/>
              </a:ext>
            </a:extLst>
          </p:cNvPr>
          <p:cNvPicPr>
            <a:picLocks noChangeAspect="1"/>
          </p:cNvPicPr>
          <p:nvPr/>
        </p:nvPicPr>
        <p:blipFill>
          <a:blip r:embed="rId4"/>
          <a:stretch>
            <a:fillRect/>
          </a:stretch>
        </p:blipFill>
        <p:spPr>
          <a:xfrm>
            <a:off x="273751" y="1074236"/>
            <a:ext cx="11072445" cy="1477320"/>
          </a:xfrm>
          <a:prstGeom prst="rect">
            <a:avLst/>
          </a:prstGeom>
        </p:spPr>
      </p:pic>
      <p:sp>
        <p:nvSpPr>
          <p:cNvPr id="8" name="矩形 7">
            <a:extLst>
              <a:ext uri="{FF2B5EF4-FFF2-40B4-BE49-F238E27FC236}">
                <a16:creationId xmlns:a16="http://schemas.microsoft.com/office/drawing/2014/main" id="{804A905F-D173-49CE-ADCA-B41BB8B9189C}"/>
              </a:ext>
            </a:extLst>
          </p:cNvPr>
          <p:cNvSpPr/>
          <p:nvPr/>
        </p:nvSpPr>
        <p:spPr>
          <a:xfrm>
            <a:off x="9230181" y="3281022"/>
            <a:ext cx="2432538" cy="2308324"/>
          </a:xfrm>
          <a:prstGeom prst="rect">
            <a:avLst/>
          </a:prstGeom>
        </p:spPr>
        <p:txBody>
          <a:bodyPr wrap="square">
            <a:spAutoFit/>
          </a:bodyPr>
          <a:lstStyle/>
          <a:p>
            <a:r>
              <a:rPr lang="zh-CN" altLang="en-US" sz="2400" b="1" dirty="0">
                <a:latin typeface="PingFang SC"/>
              </a:rPr>
              <a:t>定时时间到之后都会调用软件定时器的回调函数，用户可以在回调函数中加入要执行的工程代码。</a:t>
            </a:r>
            <a:endParaRPr lang="zh-CN" altLang="en-US" sz="2400" dirty="0"/>
          </a:p>
        </p:txBody>
      </p:sp>
    </p:spTree>
    <p:extLst>
      <p:ext uri="{BB962C8B-B14F-4D97-AF65-F5344CB8AC3E}">
        <p14:creationId xmlns:p14="http://schemas.microsoft.com/office/powerpoint/2010/main" val="31081876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p:txBody>
          <a:bodyPr/>
          <a:lstStyle/>
          <a:p>
            <a:r>
              <a:rPr lang="zh-CN" altLang="en-US" dirty="0"/>
              <a:t>软件定时器精度</a:t>
            </a:r>
          </a:p>
        </p:txBody>
      </p:sp>
      <p:pic>
        <p:nvPicPr>
          <p:cNvPr id="5" name="图片 4">
            <a:extLst>
              <a:ext uri="{FF2B5EF4-FFF2-40B4-BE49-F238E27FC236}">
                <a16:creationId xmlns:a16="http://schemas.microsoft.com/office/drawing/2014/main" id="{81915250-0B22-49D5-8055-54D0D8610999}"/>
              </a:ext>
            </a:extLst>
          </p:cNvPr>
          <p:cNvPicPr>
            <a:picLocks noChangeAspect="1"/>
          </p:cNvPicPr>
          <p:nvPr/>
        </p:nvPicPr>
        <p:blipFill>
          <a:blip r:embed="rId3"/>
          <a:stretch>
            <a:fillRect/>
          </a:stretch>
        </p:blipFill>
        <p:spPr>
          <a:xfrm>
            <a:off x="195193" y="1232546"/>
            <a:ext cx="6060766" cy="5214127"/>
          </a:xfrm>
          <a:prstGeom prst="rect">
            <a:avLst/>
          </a:prstGeom>
        </p:spPr>
      </p:pic>
      <p:pic>
        <p:nvPicPr>
          <p:cNvPr id="6" name="图片 5">
            <a:extLst>
              <a:ext uri="{FF2B5EF4-FFF2-40B4-BE49-F238E27FC236}">
                <a16:creationId xmlns:a16="http://schemas.microsoft.com/office/drawing/2014/main" id="{3FF02F4F-0203-4209-9781-7FDC6D2B6D58}"/>
              </a:ext>
            </a:extLst>
          </p:cNvPr>
          <p:cNvPicPr>
            <a:picLocks noChangeAspect="1"/>
          </p:cNvPicPr>
          <p:nvPr/>
        </p:nvPicPr>
        <p:blipFill>
          <a:blip r:embed="rId4"/>
          <a:stretch>
            <a:fillRect/>
          </a:stretch>
        </p:blipFill>
        <p:spPr>
          <a:xfrm>
            <a:off x="5852712" y="1002086"/>
            <a:ext cx="6237688" cy="1088557"/>
          </a:xfrm>
          <a:prstGeom prst="rect">
            <a:avLst/>
          </a:prstGeom>
        </p:spPr>
      </p:pic>
      <p:cxnSp>
        <p:nvCxnSpPr>
          <p:cNvPr id="7" name="直接箭头连接符 6">
            <a:extLst>
              <a:ext uri="{FF2B5EF4-FFF2-40B4-BE49-F238E27FC236}">
                <a16:creationId xmlns:a16="http://schemas.microsoft.com/office/drawing/2014/main" id="{F113D0D8-A79C-4804-8566-48E6CECA243A}"/>
              </a:ext>
            </a:extLst>
          </p:cNvPr>
          <p:cNvCxnSpPr>
            <a:cxnSpLocks/>
            <a:endCxn id="6" idx="1"/>
          </p:cNvCxnSpPr>
          <p:nvPr/>
        </p:nvCxnSpPr>
        <p:spPr>
          <a:xfrm flipV="1">
            <a:off x="3514969" y="1546365"/>
            <a:ext cx="2337743" cy="3763171"/>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直接箭头连接符 7">
            <a:extLst>
              <a:ext uri="{FF2B5EF4-FFF2-40B4-BE49-F238E27FC236}">
                <a16:creationId xmlns:a16="http://schemas.microsoft.com/office/drawing/2014/main" id="{61134A8A-8EF7-437D-AAF4-EDA8DF5C2897}"/>
              </a:ext>
            </a:extLst>
          </p:cNvPr>
          <p:cNvCxnSpPr>
            <a:cxnSpLocks/>
          </p:cNvCxnSpPr>
          <p:nvPr/>
        </p:nvCxnSpPr>
        <p:spPr>
          <a:xfrm flipH="1">
            <a:off x="9693031" y="1422553"/>
            <a:ext cx="1576754" cy="797045"/>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矩形 8">
            <a:extLst>
              <a:ext uri="{FF2B5EF4-FFF2-40B4-BE49-F238E27FC236}">
                <a16:creationId xmlns:a16="http://schemas.microsoft.com/office/drawing/2014/main" id="{55E691B7-A23E-46C0-B7FD-57A83D16AFD5}"/>
              </a:ext>
            </a:extLst>
          </p:cNvPr>
          <p:cNvSpPr/>
          <p:nvPr/>
        </p:nvSpPr>
        <p:spPr>
          <a:xfrm>
            <a:off x="6639169" y="2400523"/>
            <a:ext cx="4577862" cy="3416320"/>
          </a:xfrm>
          <a:prstGeom prst="rect">
            <a:avLst/>
          </a:prstGeom>
        </p:spPr>
        <p:txBody>
          <a:bodyPr wrap="square">
            <a:spAutoFit/>
          </a:bodyPr>
          <a:lstStyle/>
          <a:p>
            <a:r>
              <a:rPr lang="zh-CN" altLang="en-US" dirty="0"/>
              <a:t>定时器以系统</a:t>
            </a:r>
            <a:r>
              <a:rPr lang="zh-CN" altLang="en-US" b="1" dirty="0"/>
              <a:t>节拍周期为计时单位</a:t>
            </a:r>
            <a:r>
              <a:rPr lang="zh-CN" altLang="en-US" dirty="0"/>
              <a:t>。系统节拍是系统的心跳节拍，表示系统时钟的频率。软件定时器的所定时数值必须是这个节拍周期的整数倍，例如节拍周期是 </a:t>
            </a:r>
            <a:r>
              <a:rPr lang="en-US" altLang="zh-CN" dirty="0"/>
              <a:t>10ms</a:t>
            </a:r>
            <a:r>
              <a:rPr lang="zh-CN" altLang="en-US" dirty="0"/>
              <a:t>，那么上层软件定时器定时数值只能是</a:t>
            </a:r>
            <a:r>
              <a:rPr lang="en-US" altLang="zh-CN" dirty="0"/>
              <a:t>10ms</a:t>
            </a:r>
            <a:r>
              <a:rPr lang="zh-CN" altLang="en-US" dirty="0"/>
              <a:t>， </a:t>
            </a:r>
            <a:r>
              <a:rPr lang="en-US" altLang="zh-CN" dirty="0"/>
              <a:t>20ms</a:t>
            </a:r>
            <a:r>
              <a:rPr lang="zh-CN" altLang="en-US" dirty="0"/>
              <a:t>， </a:t>
            </a:r>
            <a:r>
              <a:rPr lang="en-US" altLang="zh-CN" dirty="0"/>
              <a:t>100ms </a:t>
            </a:r>
            <a:r>
              <a:rPr lang="zh-CN" altLang="en-US" dirty="0"/>
              <a:t>等，而不能取值为 </a:t>
            </a:r>
            <a:r>
              <a:rPr lang="en-US" altLang="zh-CN" dirty="0"/>
              <a:t>15ms</a:t>
            </a:r>
            <a:r>
              <a:rPr lang="zh-CN" altLang="en-US" dirty="0"/>
              <a:t>。</a:t>
            </a:r>
            <a:r>
              <a:rPr lang="zh-CN" altLang="en-US" b="1" dirty="0"/>
              <a:t>由于节拍定义了系统中定时器能够分辨的精确度，系统可以根据实际系统 </a:t>
            </a:r>
            <a:r>
              <a:rPr lang="en-US" altLang="zh-CN" b="1" dirty="0"/>
              <a:t>CPU </a:t>
            </a:r>
            <a:r>
              <a:rPr lang="zh-CN" altLang="en-US" b="1" dirty="0"/>
              <a:t>的处理能力和实时性需求设置合适的数值，系统节拍周期的值越小，精度越高，但是系统开销也将越大，因为这代表在 </a:t>
            </a:r>
            <a:r>
              <a:rPr lang="en-US" altLang="zh-CN" b="1" dirty="0"/>
              <a:t>1 </a:t>
            </a:r>
            <a:r>
              <a:rPr lang="zh-CN" altLang="en-US" b="1" dirty="0"/>
              <a:t>秒中系统进入时钟中断的次数也就越多</a:t>
            </a:r>
            <a:r>
              <a:rPr lang="zh-CN" altLang="en-US" dirty="0"/>
              <a:t>。</a:t>
            </a:r>
          </a:p>
        </p:txBody>
      </p:sp>
      <p:sp>
        <p:nvSpPr>
          <p:cNvPr id="10" name="矩形: 圆角 9">
            <a:extLst>
              <a:ext uri="{FF2B5EF4-FFF2-40B4-BE49-F238E27FC236}">
                <a16:creationId xmlns:a16="http://schemas.microsoft.com/office/drawing/2014/main" id="{C7B367B2-55EF-47F3-BEED-39A860909C3E}"/>
              </a:ext>
            </a:extLst>
          </p:cNvPr>
          <p:cNvSpPr/>
          <p:nvPr/>
        </p:nvSpPr>
        <p:spPr>
          <a:xfrm>
            <a:off x="10642600" y="1002086"/>
            <a:ext cx="1365738" cy="368496"/>
          </a:xfrm>
          <a:prstGeom prst="roundRect">
            <a:avLst/>
          </a:prstGeom>
          <a:noFill/>
          <a:ln w="28575">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081847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287505" y="264370"/>
            <a:ext cx="2590115" cy="355600"/>
          </a:xfrm>
        </p:spPr>
        <p:txBody>
          <a:bodyPr/>
          <a:lstStyle/>
          <a:p>
            <a:r>
              <a:rPr lang="zh-CN" altLang="en-US" dirty="0"/>
              <a:t>优先级：影响与作用</a:t>
            </a:r>
          </a:p>
        </p:txBody>
      </p:sp>
      <p:sp>
        <p:nvSpPr>
          <p:cNvPr id="3" name="文本框 2">
            <a:extLst>
              <a:ext uri="{FF2B5EF4-FFF2-40B4-BE49-F238E27FC236}">
                <a16:creationId xmlns:a16="http://schemas.microsoft.com/office/drawing/2014/main" id="{DBEDE97C-E5C7-9158-27C6-22867AA77B8E}"/>
              </a:ext>
            </a:extLst>
          </p:cNvPr>
          <p:cNvSpPr txBox="1"/>
          <p:nvPr/>
        </p:nvSpPr>
        <p:spPr>
          <a:xfrm>
            <a:off x="610849" y="1096992"/>
            <a:ext cx="6108492" cy="400110"/>
          </a:xfrm>
          <a:prstGeom prst="rect">
            <a:avLst/>
          </a:prstGeom>
          <a:noFill/>
        </p:spPr>
        <p:txBody>
          <a:bodyPr wrap="square">
            <a:spAutoFit/>
          </a:bodyPr>
          <a:lstStyle/>
          <a:p>
            <a:r>
              <a:rPr lang="zh-CN" altLang="zh-CN" sz="2000" b="1" dirty="0">
                <a:latin typeface="等线" panose="02010600030101010101" pitchFamily="2" charset="-122"/>
                <a:ea typeface="等线" panose="02010600030101010101" pitchFamily="2" charset="-122"/>
                <a:cs typeface="Times New Roman" panose="02020603050405020304" pitchFamily="18" charset="0"/>
              </a:rPr>
              <a:t>时间片分配</a:t>
            </a:r>
            <a:endParaRPr lang="zh-CN" altLang="en-US" sz="2000" b="1" dirty="0">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925F8FB8-F178-C3F4-FCF5-B5F603ECB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849" y="1827167"/>
            <a:ext cx="10048217" cy="3139192"/>
          </a:xfrm>
          <a:prstGeom prst="rect">
            <a:avLst/>
          </a:prstGeom>
        </p:spPr>
      </p:pic>
      <p:sp>
        <p:nvSpPr>
          <p:cNvPr id="8" name="文本框 7">
            <a:extLst>
              <a:ext uri="{FF2B5EF4-FFF2-40B4-BE49-F238E27FC236}">
                <a16:creationId xmlns:a16="http://schemas.microsoft.com/office/drawing/2014/main" id="{65C096FA-E477-6732-4C66-DBB22015B065}"/>
              </a:ext>
            </a:extLst>
          </p:cNvPr>
          <p:cNvSpPr txBox="1"/>
          <p:nvPr/>
        </p:nvSpPr>
        <p:spPr>
          <a:xfrm>
            <a:off x="610849" y="5296424"/>
            <a:ext cx="10048216" cy="646331"/>
          </a:xfrm>
          <a:prstGeom prst="rect">
            <a:avLst/>
          </a:prstGeom>
          <a:noFill/>
        </p:spPr>
        <p:txBody>
          <a:bodyPr wrap="square">
            <a:spAutoFit/>
          </a:bodyPr>
          <a:lstStyle/>
          <a:p>
            <a:r>
              <a:rPr lang="zh-CN" altLang="en-US" dirty="0">
                <a:ea typeface="等线" panose="02010600030101010101" pitchFamily="2" charset="-122"/>
                <a:cs typeface="Times New Roman" panose="02020603050405020304" pitchFamily="18" charset="0"/>
              </a:rPr>
              <a:t>任务优先级不同，对应优先级上的就绪任务数量不同，该任务进入就绪队列时通过公式计算得到的初始时间片长短就不同</a:t>
            </a:r>
            <a:endParaRPr lang="zh-CN" altLang="en-US" dirty="0"/>
          </a:p>
        </p:txBody>
      </p:sp>
    </p:spTree>
    <p:extLst>
      <p:ext uri="{BB962C8B-B14F-4D97-AF65-F5344CB8AC3E}">
        <p14:creationId xmlns:p14="http://schemas.microsoft.com/office/powerpoint/2010/main" val="9960618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192049" y="433983"/>
            <a:ext cx="2590115" cy="355600"/>
          </a:xfrm>
        </p:spPr>
        <p:txBody>
          <a:bodyPr/>
          <a:lstStyle/>
          <a:p>
            <a:r>
              <a:rPr lang="zh-CN" altLang="en-US" dirty="0"/>
              <a:t>扫描软件定时器链表</a:t>
            </a:r>
          </a:p>
        </p:txBody>
      </p:sp>
      <p:pic>
        <p:nvPicPr>
          <p:cNvPr id="17" name="图片 16">
            <a:extLst>
              <a:ext uri="{FF2B5EF4-FFF2-40B4-BE49-F238E27FC236}">
                <a16:creationId xmlns:a16="http://schemas.microsoft.com/office/drawing/2014/main" id="{67D2D930-1BD3-4DE6-BCAF-8355E44CEFCB}"/>
              </a:ext>
            </a:extLst>
          </p:cNvPr>
          <p:cNvPicPr>
            <a:picLocks noChangeAspect="1"/>
          </p:cNvPicPr>
          <p:nvPr/>
        </p:nvPicPr>
        <p:blipFill>
          <a:blip r:embed="rId3"/>
          <a:stretch>
            <a:fillRect/>
          </a:stretch>
        </p:blipFill>
        <p:spPr>
          <a:xfrm>
            <a:off x="0" y="1309186"/>
            <a:ext cx="6410292" cy="5111261"/>
          </a:xfrm>
          <a:prstGeom prst="rect">
            <a:avLst/>
          </a:prstGeom>
        </p:spPr>
      </p:pic>
      <p:pic>
        <p:nvPicPr>
          <p:cNvPr id="18" name="图片 17">
            <a:extLst>
              <a:ext uri="{FF2B5EF4-FFF2-40B4-BE49-F238E27FC236}">
                <a16:creationId xmlns:a16="http://schemas.microsoft.com/office/drawing/2014/main" id="{A4BABC26-2085-43C7-A573-3397F79CA066}"/>
              </a:ext>
            </a:extLst>
          </p:cNvPr>
          <p:cNvPicPr>
            <a:picLocks noChangeAspect="1"/>
          </p:cNvPicPr>
          <p:nvPr/>
        </p:nvPicPr>
        <p:blipFill>
          <a:blip r:embed="rId4"/>
          <a:stretch>
            <a:fillRect/>
          </a:stretch>
        </p:blipFill>
        <p:spPr>
          <a:xfrm>
            <a:off x="5656356" y="780860"/>
            <a:ext cx="6004334" cy="754775"/>
          </a:xfrm>
          <a:prstGeom prst="rect">
            <a:avLst/>
          </a:prstGeom>
        </p:spPr>
      </p:pic>
      <p:cxnSp>
        <p:nvCxnSpPr>
          <p:cNvPr id="19" name="直接箭头连接符 18">
            <a:extLst>
              <a:ext uri="{FF2B5EF4-FFF2-40B4-BE49-F238E27FC236}">
                <a16:creationId xmlns:a16="http://schemas.microsoft.com/office/drawing/2014/main" id="{E4FEBF1D-8377-44FF-8FF6-6762BBDDCAE3}"/>
              </a:ext>
            </a:extLst>
          </p:cNvPr>
          <p:cNvCxnSpPr>
            <a:cxnSpLocks/>
            <a:endCxn id="18" idx="1"/>
          </p:cNvCxnSpPr>
          <p:nvPr/>
        </p:nvCxnSpPr>
        <p:spPr>
          <a:xfrm flipV="1">
            <a:off x="3210237" y="1158248"/>
            <a:ext cx="2446119" cy="27981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9A26D9ED-0DA5-4B37-B247-3A2B7575B119}"/>
              </a:ext>
            </a:extLst>
          </p:cNvPr>
          <p:cNvCxnSpPr/>
          <p:nvPr/>
        </p:nvCxnSpPr>
        <p:spPr>
          <a:xfrm>
            <a:off x="7424683" y="1090131"/>
            <a:ext cx="411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6FCA105B-AC16-4217-95D6-D4A7F4770853}"/>
              </a:ext>
            </a:extLst>
          </p:cNvPr>
          <p:cNvGrpSpPr/>
          <p:nvPr/>
        </p:nvGrpSpPr>
        <p:grpSpPr>
          <a:xfrm>
            <a:off x="6530743" y="1813281"/>
            <a:ext cx="5215864" cy="1148862"/>
            <a:chOff x="6794074" y="1399544"/>
            <a:chExt cx="5215864" cy="1148862"/>
          </a:xfrm>
        </p:grpSpPr>
        <p:sp>
          <p:nvSpPr>
            <p:cNvPr id="22" name="矩形: 圆角 21">
              <a:extLst>
                <a:ext uri="{FF2B5EF4-FFF2-40B4-BE49-F238E27FC236}">
                  <a16:creationId xmlns:a16="http://schemas.microsoft.com/office/drawing/2014/main" id="{15601511-C5AC-4277-8D21-E838B679E7D6}"/>
                </a:ext>
              </a:extLst>
            </p:cNvPr>
            <p:cNvSpPr/>
            <p:nvPr/>
          </p:nvSpPr>
          <p:spPr>
            <a:xfrm>
              <a:off x="6794074" y="1399544"/>
              <a:ext cx="5215864" cy="11488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D3ECAF70-7807-4B05-BE0F-D776469C83C8}"/>
                </a:ext>
              </a:extLst>
            </p:cNvPr>
            <p:cNvSpPr/>
            <p:nvPr/>
          </p:nvSpPr>
          <p:spPr>
            <a:xfrm>
              <a:off x="7068670" y="1557805"/>
              <a:ext cx="1230923" cy="416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Timer1</a:t>
              </a:r>
              <a:endParaRPr lang="zh-CN" altLang="en-US" dirty="0"/>
            </a:p>
          </p:txBody>
        </p:sp>
        <p:sp>
          <p:nvSpPr>
            <p:cNvPr id="24" name="矩形 23">
              <a:extLst>
                <a:ext uri="{FF2B5EF4-FFF2-40B4-BE49-F238E27FC236}">
                  <a16:creationId xmlns:a16="http://schemas.microsoft.com/office/drawing/2014/main" id="{DF9B32B5-6220-4DED-91D9-79BC111FCD4D}"/>
                </a:ext>
              </a:extLst>
            </p:cNvPr>
            <p:cNvSpPr/>
            <p:nvPr/>
          </p:nvSpPr>
          <p:spPr>
            <a:xfrm>
              <a:off x="8685684" y="1557805"/>
              <a:ext cx="1230923" cy="416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Timer2</a:t>
              </a:r>
              <a:endParaRPr lang="zh-CN" altLang="en-US" dirty="0"/>
            </a:p>
          </p:txBody>
        </p:sp>
        <p:sp>
          <p:nvSpPr>
            <p:cNvPr id="25" name="矩形 24">
              <a:extLst>
                <a:ext uri="{FF2B5EF4-FFF2-40B4-BE49-F238E27FC236}">
                  <a16:creationId xmlns:a16="http://schemas.microsoft.com/office/drawing/2014/main" id="{B36F32F1-1699-46A4-A458-C893210A5B80}"/>
                </a:ext>
              </a:extLst>
            </p:cNvPr>
            <p:cNvSpPr/>
            <p:nvPr/>
          </p:nvSpPr>
          <p:spPr>
            <a:xfrm>
              <a:off x="10299048" y="1557805"/>
              <a:ext cx="1230923" cy="416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Timer3</a:t>
              </a:r>
              <a:endParaRPr lang="zh-CN" altLang="en-US" dirty="0"/>
            </a:p>
          </p:txBody>
        </p:sp>
        <p:cxnSp>
          <p:nvCxnSpPr>
            <p:cNvPr id="26" name="直接箭头连接符 25">
              <a:extLst>
                <a:ext uri="{FF2B5EF4-FFF2-40B4-BE49-F238E27FC236}">
                  <a16:creationId xmlns:a16="http://schemas.microsoft.com/office/drawing/2014/main" id="{1005BB71-5D8D-4BD3-94F2-6D1B6E0FA6C3}"/>
                </a:ext>
              </a:extLst>
            </p:cNvPr>
            <p:cNvCxnSpPr>
              <a:stCxn id="23" idx="3"/>
            </p:cNvCxnSpPr>
            <p:nvPr/>
          </p:nvCxnSpPr>
          <p:spPr>
            <a:xfrm>
              <a:off x="8299593" y="1765890"/>
              <a:ext cx="386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4F7F4149-29E2-446E-BD95-91672ACB1AB1}"/>
                </a:ext>
              </a:extLst>
            </p:cNvPr>
            <p:cNvCxnSpPr/>
            <p:nvPr/>
          </p:nvCxnSpPr>
          <p:spPr>
            <a:xfrm>
              <a:off x="9916607" y="1765890"/>
              <a:ext cx="386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90BC7980-5E34-439B-8C68-E2236F29FED3}"/>
                </a:ext>
              </a:extLst>
            </p:cNvPr>
            <p:cNvSpPr txBox="1"/>
            <p:nvPr/>
          </p:nvSpPr>
          <p:spPr>
            <a:xfrm>
              <a:off x="9769965" y="2074277"/>
              <a:ext cx="2035173" cy="369332"/>
            </a:xfrm>
            <a:prstGeom prst="rect">
              <a:avLst/>
            </a:prstGeom>
            <a:noFill/>
          </p:spPr>
          <p:txBody>
            <a:bodyPr wrap="square" rtlCol="0">
              <a:spAutoFit/>
            </a:bodyPr>
            <a:lstStyle/>
            <a:p>
              <a:r>
                <a:rPr lang="en-US" altLang="zh-CN" b="1" dirty="0" err="1">
                  <a:solidFill>
                    <a:schemeClr val="accent1">
                      <a:lumMod val="75000"/>
                    </a:schemeClr>
                  </a:solidFill>
                </a:rPr>
                <a:t>responsetime</a:t>
              </a:r>
              <a:r>
                <a:rPr lang="en-US" altLang="zh-CN" b="1" dirty="0">
                  <a:solidFill>
                    <a:schemeClr val="accent1">
                      <a:lumMod val="75000"/>
                    </a:schemeClr>
                  </a:solidFill>
                </a:rPr>
                <a:t>=50</a:t>
              </a:r>
              <a:endParaRPr lang="zh-CN" altLang="en-US" b="1" dirty="0">
                <a:solidFill>
                  <a:schemeClr val="accent1">
                    <a:lumMod val="75000"/>
                  </a:schemeClr>
                </a:solidFill>
              </a:endParaRPr>
            </a:p>
          </p:txBody>
        </p:sp>
        <p:sp>
          <p:nvSpPr>
            <p:cNvPr id="29" name="文本框 28">
              <a:extLst>
                <a:ext uri="{FF2B5EF4-FFF2-40B4-BE49-F238E27FC236}">
                  <a16:creationId xmlns:a16="http://schemas.microsoft.com/office/drawing/2014/main" id="{C739320A-59A1-4CBD-8055-2544FF2A964F}"/>
                </a:ext>
              </a:extLst>
            </p:cNvPr>
            <p:cNvSpPr txBox="1"/>
            <p:nvPr/>
          </p:nvSpPr>
          <p:spPr>
            <a:xfrm>
              <a:off x="6958236" y="2043537"/>
              <a:ext cx="2035173" cy="369332"/>
            </a:xfrm>
            <a:prstGeom prst="rect">
              <a:avLst/>
            </a:prstGeom>
            <a:noFill/>
          </p:spPr>
          <p:txBody>
            <a:bodyPr wrap="square" rtlCol="0">
              <a:spAutoFit/>
            </a:bodyPr>
            <a:lstStyle/>
            <a:p>
              <a:r>
                <a:rPr lang="en-US" altLang="zh-CN" b="1" dirty="0" err="1">
                  <a:solidFill>
                    <a:schemeClr val="accent1">
                      <a:lumMod val="75000"/>
                    </a:schemeClr>
                  </a:solidFill>
                </a:rPr>
                <a:t>currTime</a:t>
              </a:r>
              <a:r>
                <a:rPr lang="en-US" altLang="zh-CN" b="1" dirty="0">
                  <a:solidFill>
                    <a:schemeClr val="accent1">
                      <a:lumMod val="75000"/>
                    </a:schemeClr>
                  </a:solidFill>
                </a:rPr>
                <a:t>=20</a:t>
              </a:r>
              <a:endParaRPr lang="zh-CN" altLang="en-US" b="1" dirty="0">
                <a:solidFill>
                  <a:schemeClr val="accent1">
                    <a:lumMod val="75000"/>
                  </a:schemeClr>
                </a:solidFill>
              </a:endParaRPr>
            </a:p>
          </p:txBody>
        </p:sp>
      </p:grpSp>
      <p:grpSp>
        <p:nvGrpSpPr>
          <p:cNvPr id="30" name="组合 29">
            <a:extLst>
              <a:ext uri="{FF2B5EF4-FFF2-40B4-BE49-F238E27FC236}">
                <a16:creationId xmlns:a16="http://schemas.microsoft.com/office/drawing/2014/main" id="{6A0D0873-BAEA-480C-AD66-7BC7A8BA62ED}"/>
              </a:ext>
            </a:extLst>
          </p:cNvPr>
          <p:cNvGrpSpPr/>
          <p:nvPr/>
        </p:nvGrpSpPr>
        <p:grpSpPr>
          <a:xfrm>
            <a:off x="6469783" y="3864816"/>
            <a:ext cx="5215864" cy="1148862"/>
            <a:chOff x="6794074" y="1399544"/>
            <a:chExt cx="5215864" cy="1148862"/>
          </a:xfrm>
        </p:grpSpPr>
        <p:sp>
          <p:nvSpPr>
            <p:cNvPr id="31" name="矩形: 圆角 30">
              <a:extLst>
                <a:ext uri="{FF2B5EF4-FFF2-40B4-BE49-F238E27FC236}">
                  <a16:creationId xmlns:a16="http://schemas.microsoft.com/office/drawing/2014/main" id="{F6A3DEF0-6795-4DCA-A540-5DA19BBA9F7E}"/>
                </a:ext>
              </a:extLst>
            </p:cNvPr>
            <p:cNvSpPr/>
            <p:nvPr/>
          </p:nvSpPr>
          <p:spPr>
            <a:xfrm>
              <a:off x="6794074" y="1399544"/>
              <a:ext cx="5215864" cy="11488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6994C175-C70F-4FA5-BA66-E94F0F163A8A}"/>
                </a:ext>
              </a:extLst>
            </p:cNvPr>
            <p:cNvSpPr/>
            <p:nvPr/>
          </p:nvSpPr>
          <p:spPr>
            <a:xfrm>
              <a:off x="7107408" y="1557805"/>
              <a:ext cx="1230923" cy="416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Timer2</a:t>
              </a:r>
              <a:endParaRPr lang="zh-CN" altLang="en-US" dirty="0"/>
            </a:p>
          </p:txBody>
        </p:sp>
        <p:sp>
          <p:nvSpPr>
            <p:cNvPr id="33" name="矩形 32">
              <a:extLst>
                <a:ext uri="{FF2B5EF4-FFF2-40B4-BE49-F238E27FC236}">
                  <a16:creationId xmlns:a16="http://schemas.microsoft.com/office/drawing/2014/main" id="{E86EB18B-0C5A-4E23-B8B7-7F992880746C}"/>
                </a:ext>
              </a:extLst>
            </p:cNvPr>
            <p:cNvSpPr/>
            <p:nvPr/>
          </p:nvSpPr>
          <p:spPr>
            <a:xfrm>
              <a:off x="8720772" y="1557805"/>
              <a:ext cx="1230923" cy="4161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Timer3</a:t>
              </a:r>
              <a:endParaRPr lang="zh-CN" altLang="en-US" dirty="0"/>
            </a:p>
          </p:txBody>
        </p:sp>
        <p:cxnSp>
          <p:nvCxnSpPr>
            <p:cNvPr id="34" name="直接箭头连接符 33">
              <a:extLst>
                <a:ext uri="{FF2B5EF4-FFF2-40B4-BE49-F238E27FC236}">
                  <a16:creationId xmlns:a16="http://schemas.microsoft.com/office/drawing/2014/main" id="{C2925088-2A8D-43FA-8EA0-3E225F88AE91}"/>
                </a:ext>
              </a:extLst>
            </p:cNvPr>
            <p:cNvCxnSpPr/>
            <p:nvPr/>
          </p:nvCxnSpPr>
          <p:spPr>
            <a:xfrm>
              <a:off x="8338331" y="1765890"/>
              <a:ext cx="386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50F66DD-574E-499C-8444-A3D6138C32D9}"/>
                </a:ext>
              </a:extLst>
            </p:cNvPr>
            <p:cNvSpPr txBox="1"/>
            <p:nvPr/>
          </p:nvSpPr>
          <p:spPr>
            <a:xfrm>
              <a:off x="8830849" y="2074277"/>
              <a:ext cx="2974289" cy="369332"/>
            </a:xfrm>
            <a:prstGeom prst="rect">
              <a:avLst/>
            </a:prstGeom>
            <a:noFill/>
          </p:spPr>
          <p:txBody>
            <a:bodyPr wrap="square" rtlCol="0">
              <a:spAutoFit/>
            </a:bodyPr>
            <a:lstStyle/>
            <a:p>
              <a:r>
                <a:rPr lang="en-US" altLang="zh-CN" b="1" dirty="0" err="1">
                  <a:solidFill>
                    <a:schemeClr val="accent1">
                      <a:lumMod val="75000"/>
                    </a:schemeClr>
                  </a:solidFill>
                </a:rPr>
                <a:t>responsetime</a:t>
              </a:r>
              <a:r>
                <a:rPr lang="en-US" altLang="zh-CN" b="1" dirty="0">
                  <a:solidFill>
                    <a:schemeClr val="accent1">
                      <a:lumMod val="75000"/>
                    </a:schemeClr>
                  </a:solidFill>
                </a:rPr>
                <a:t>=70(</a:t>
              </a:r>
              <a:r>
                <a:rPr lang="zh-CN" altLang="en-US" b="1" dirty="0">
                  <a:solidFill>
                    <a:schemeClr val="accent1">
                      <a:lumMod val="75000"/>
                    </a:schemeClr>
                  </a:solidFill>
                </a:rPr>
                <a:t>更新后</a:t>
              </a:r>
              <a:r>
                <a:rPr lang="en-US" altLang="zh-CN" b="1" dirty="0">
                  <a:solidFill>
                    <a:schemeClr val="accent1">
                      <a:lumMod val="75000"/>
                    </a:schemeClr>
                  </a:solidFill>
                </a:rPr>
                <a:t>)</a:t>
              </a:r>
              <a:endParaRPr lang="zh-CN" altLang="en-US" b="1" dirty="0">
                <a:solidFill>
                  <a:schemeClr val="accent1">
                    <a:lumMod val="75000"/>
                  </a:schemeClr>
                </a:solidFill>
              </a:endParaRPr>
            </a:p>
          </p:txBody>
        </p:sp>
        <p:sp>
          <p:nvSpPr>
            <p:cNvPr id="36" name="文本框 35">
              <a:extLst>
                <a:ext uri="{FF2B5EF4-FFF2-40B4-BE49-F238E27FC236}">
                  <a16:creationId xmlns:a16="http://schemas.microsoft.com/office/drawing/2014/main" id="{6FC5D25B-26AA-4ADA-8764-B0B711C41501}"/>
                </a:ext>
              </a:extLst>
            </p:cNvPr>
            <p:cNvSpPr txBox="1"/>
            <p:nvPr/>
          </p:nvSpPr>
          <p:spPr>
            <a:xfrm>
              <a:off x="6958236" y="2043537"/>
              <a:ext cx="2035173" cy="369332"/>
            </a:xfrm>
            <a:prstGeom prst="rect">
              <a:avLst/>
            </a:prstGeom>
            <a:noFill/>
          </p:spPr>
          <p:txBody>
            <a:bodyPr wrap="square" rtlCol="0">
              <a:spAutoFit/>
            </a:bodyPr>
            <a:lstStyle/>
            <a:p>
              <a:r>
                <a:rPr lang="en-US" altLang="zh-CN" b="1" dirty="0" err="1">
                  <a:solidFill>
                    <a:schemeClr val="accent1">
                      <a:lumMod val="75000"/>
                    </a:schemeClr>
                  </a:solidFill>
                </a:rPr>
                <a:t>currTime</a:t>
              </a:r>
              <a:r>
                <a:rPr lang="en-US" altLang="zh-CN" b="1" dirty="0">
                  <a:solidFill>
                    <a:schemeClr val="accent1">
                      <a:lumMod val="75000"/>
                    </a:schemeClr>
                  </a:solidFill>
                </a:rPr>
                <a:t>=60</a:t>
              </a:r>
              <a:endParaRPr lang="zh-CN" altLang="en-US" b="1" dirty="0">
                <a:solidFill>
                  <a:schemeClr val="accent1">
                    <a:lumMod val="75000"/>
                  </a:schemeClr>
                </a:solidFill>
              </a:endParaRPr>
            </a:p>
          </p:txBody>
        </p:sp>
      </p:grpSp>
      <p:sp>
        <p:nvSpPr>
          <p:cNvPr id="37" name="箭头: 下 36">
            <a:extLst>
              <a:ext uri="{FF2B5EF4-FFF2-40B4-BE49-F238E27FC236}">
                <a16:creationId xmlns:a16="http://schemas.microsoft.com/office/drawing/2014/main" id="{3D7E6726-03C5-468E-9CA1-618ABD89F695}"/>
              </a:ext>
            </a:extLst>
          </p:cNvPr>
          <p:cNvSpPr/>
          <p:nvPr/>
        </p:nvSpPr>
        <p:spPr>
          <a:xfrm>
            <a:off x="7849762" y="3065535"/>
            <a:ext cx="572591" cy="7044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0B723C1C-6801-489E-BC98-79CDAA35A511}"/>
              </a:ext>
            </a:extLst>
          </p:cNvPr>
          <p:cNvSpPr txBox="1"/>
          <p:nvPr/>
        </p:nvSpPr>
        <p:spPr>
          <a:xfrm>
            <a:off x="8594448" y="3258429"/>
            <a:ext cx="2534750" cy="369332"/>
          </a:xfrm>
          <a:prstGeom prst="rect">
            <a:avLst/>
          </a:prstGeom>
          <a:noFill/>
        </p:spPr>
        <p:txBody>
          <a:bodyPr wrap="square" rtlCol="0">
            <a:spAutoFit/>
          </a:bodyPr>
          <a:lstStyle/>
          <a:p>
            <a:r>
              <a:rPr lang="en-US" altLang="zh-CN" dirty="0" err="1"/>
              <a:t>currTime</a:t>
            </a:r>
            <a:r>
              <a:rPr lang="en-US" altLang="zh-CN" dirty="0"/>
              <a:t>+=40</a:t>
            </a:r>
            <a:endParaRPr lang="zh-CN" altLang="en-US" dirty="0"/>
          </a:p>
        </p:txBody>
      </p:sp>
      <p:sp>
        <p:nvSpPr>
          <p:cNvPr id="39" name="文本框 38">
            <a:extLst>
              <a:ext uri="{FF2B5EF4-FFF2-40B4-BE49-F238E27FC236}">
                <a16:creationId xmlns:a16="http://schemas.microsoft.com/office/drawing/2014/main" id="{B70C332B-5A4D-49CB-A0D0-0944AEF3DCE5}"/>
              </a:ext>
            </a:extLst>
          </p:cNvPr>
          <p:cNvSpPr txBox="1"/>
          <p:nvPr/>
        </p:nvSpPr>
        <p:spPr>
          <a:xfrm>
            <a:off x="6657134" y="5138836"/>
            <a:ext cx="4963081" cy="369332"/>
          </a:xfrm>
          <a:prstGeom prst="rect">
            <a:avLst/>
          </a:prstGeom>
          <a:noFill/>
        </p:spPr>
        <p:txBody>
          <a:bodyPr wrap="square" rtlCol="0">
            <a:spAutoFit/>
          </a:bodyPr>
          <a:lstStyle/>
          <a:p>
            <a:r>
              <a:rPr lang="zh-CN" altLang="en-US" dirty="0"/>
              <a:t>判断</a:t>
            </a:r>
            <a:r>
              <a:rPr lang="en-US" altLang="zh-CN" dirty="0" err="1"/>
              <a:t>responseTime</a:t>
            </a:r>
            <a:r>
              <a:rPr lang="en-US" altLang="zh-CN" dirty="0"/>
              <a:t>&lt;=</a:t>
            </a:r>
            <a:r>
              <a:rPr lang="en-US" altLang="zh-CN" dirty="0" err="1"/>
              <a:t>currtime</a:t>
            </a:r>
            <a:r>
              <a:rPr lang="zh-CN" altLang="en-US" dirty="0"/>
              <a:t>，删除队头</a:t>
            </a:r>
            <a:r>
              <a:rPr lang="en-US" altLang="zh-CN" dirty="0"/>
              <a:t>Timer1</a:t>
            </a:r>
            <a:endParaRPr lang="zh-CN" altLang="en-US" dirty="0"/>
          </a:p>
        </p:txBody>
      </p:sp>
      <p:sp>
        <p:nvSpPr>
          <p:cNvPr id="40" name="矩形 39">
            <a:extLst>
              <a:ext uri="{FF2B5EF4-FFF2-40B4-BE49-F238E27FC236}">
                <a16:creationId xmlns:a16="http://schemas.microsoft.com/office/drawing/2014/main" id="{ABD5A3EA-12C8-4B18-A121-1CA4C39F630F}"/>
              </a:ext>
            </a:extLst>
          </p:cNvPr>
          <p:cNvSpPr/>
          <p:nvPr/>
        </p:nvSpPr>
        <p:spPr>
          <a:xfrm>
            <a:off x="6410292" y="5688411"/>
            <a:ext cx="5681880" cy="1200329"/>
          </a:xfrm>
          <a:prstGeom prst="rect">
            <a:avLst/>
          </a:prstGeom>
        </p:spPr>
        <p:txBody>
          <a:bodyPr wrap="square">
            <a:spAutoFit/>
          </a:bodyPr>
          <a:lstStyle/>
          <a:p>
            <a:pPr latinLnBrk="1"/>
            <a:r>
              <a:rPr lang="en-US" altLang="zh-CN" dirty="0" err="1">
                <a:solidFill>
                  <a:srgbClr val="000000"/>
                </a:solidFill>
                <a:latin typeface="PingFang SC"/>
              </a:rPr>
              <a:t>ScanSwtmrTimeList</a:t>
            </a:r>
            <a:r>
              <a:rPr lang="en-US" altLang="zh-CN" dirty="0">
                <a:solidFill>
                  <a:srgbClr val="000000"/>
                </a:solidFill>
                <a:latin typeface="PingFang SC"/>
              </a:rPr>
              <a:t> </a:t>
            </a:r>
            <a:r>
              <a:rPr lang="zh-CN" altLang="en-US" dirty="0">
                <a:solidFill>
                  <a:srgbClr val="000000"/>
                </a:solidFill>
                <a:latin typeface="PingFang SC"/>
              </a:rPr>
              <a:t>函数是在系统时钟处理函数 </a:t>
            </a:r>
            <a:r>
              <a:rPr lang="en-US" altLang="zh-CN" dirty="0" err="1">
                <a:solidFill>
                  <a:srgbClr val="000000"/>
                </a:solidFill>
                <a:latin typeface="PingFang SC"/>
              </a:rPr>
              <a:t>StwmrTask</a:t>
            </a:r>
            <a:r>
              <a:rPr lang="en-US" altLang="zh-CN" dirty="0">
                <a:solidFill>
                  <a:srgbClr val="000000"/>
                </a:solidFill>
                <a:latin typeface="PingFang SC"/>
              </a:rPr>
              <a:t> </a:t>
            </a:r>
            <a:r>
              <a:rPr lang="zh-CN" altLang="en-US" dirty="0">
                <a:solidFill>
                  <a:srgbClr val="000000"/>
                </a:solidFill>
                <a:latin typeface="PingFang SC"/>
              </a:rPr>
              <a:t>中调用的，它就干一件事，不停的比较定时器是否超时。一旦超时就把定时器的回调函数扔到</a:t>
            </a:r>
            <a:r>
              <a:rPr lang="en-US" altLang="zh-CN" dirty="0" err="1">
                <a:solidFill>
                  <a:srgbClr val="000000"/>
                </a:solidFill>
                <a:latin typeface="PingFang SC"/>
              </a:rPr>
              <a:t>SwtmrRunqueue</a:t>
            </a:r>
            <a:r>
              <a:rPr lang="zh-CN" altLang="en-US" dirty="0">
                <a:solidFill>
                  <a:srgbClr val="000000"/>
                </a:solidFill>
                <a:latin typeface="PingFang SC"/>
              </a:rPr>
              <a:t>队列中，让 </a:t>
            </a:r>
            <a:r>
              <a:rPr lang="en-US" altLang="zh-CN" dirty="0" err="1">
                <a:solidFill>
                  <a:srgbClr val="000000"/>
                </a:solidFill>
                <a:latin typeface="PingFang SC"/>
              </a:rPr>
              <a:t>OsSwtmrTask</a:t>
            </a:r>
            <a:r>
              <a:rPr lang="zh-CN" altLang="en-US" dirty="0">
                <a:solidFill>
                  <a:srgbClr val="000000"/>
                </a:solidFill>
                <a:latin typeface="PingFang SC"/>
              </a:rPr>
              <a:t>去消费</a:t>
            </a:r>
            <a:r>
              <a:rPr lang="en-US" altLang="zh-CN" dirty="0">
                <a:solidFill>
                  <a:srgbClr val="000000"/>
                </a:solidFill>
                <a:latin typeface="PingFang SC"/>
              </a:rPr>
              <a:t>	</a:t>
            </a:r>
            <a:r>
              <a:rPr lang="zh-CN" altLang="en-US" dirty="0">
                <a:solidFill>
                  <a:srgbClr val="000000"/>
                </a:solidFill>
                <a:latin typeface="PingFang SC"/>
              </a:rPr>
              <a:t>。     </a:t>
            </a:r>
            <a:r>
              <a:rPr lang="en-US" altLang="zh-CN" dirty="0">
                <a:solidFill>
                  <a:srgbClr val="000000"/>
                </a:solidFill>
                <a:latin typeface="PingFang SC"/>
              </a:rPr>
              <a:t>——</a:t>
            </a:r>
            <a:r>
              <a:rPr lang="zh-CN" altLang="en-US" dirty="0">
                <a:solidFill>
                  <a:srgbClr val="000000"/>
                </a:solidFill>
                <a:latin typeface="PingFang SC"/>
              </a:rPr>
              <a:t>生产者</a:t>
            </a:r>
          </a:p>
        </p:txBody>
      </p:sp>
    </p:spTree>
    <p:extLst>
      <p:ext uri="{BB962C8B-B14F-4D97-AF65-F5344CB8AC3E}">
        <p14:creationId xmlns:p14="http://schemas.microsoft.com/office/powerpoint/2010/main" val="5248021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a:xfrm>
            <a:off x="1498855" y="331715"/>
            <a:ext cx="3776993" cy="355600"/>
          </a:xfrm>
        </p:spPr>
        <p:txBody>
          <a:bodyPr/>
          <a:lstStyle/>
          <a:p>
            <a:r>
              <a:rPr lang="zh-CN" altLang="en-US" sz="1600" dirty="0"/>
              <a:t>队列消费者</a:t>
            </a:r>
            <a:endParaRPr lang="en-US" altLang="zh-CN" sz="1600" dirty="0"/>
          </a:p>
          <a:p>
            <a:r>
              <a:rPr lang="en-US" altLang="zh-CN" sz="1600" dirty="0" err="1"/>
              <a:t>OsSwtmrTask</a:t>
            </a:r>
            <a:endParaRPr lang="zh-CN" altLang="en-US" sz="1600" dirty="0"/>
          </a:p>
        </p:txBody>
      </p:sp>
      <p:pic>
        <p:nvPicPr>
          <p:cNvPr id="5" name="图片 4">
            <a:extLst>
              <a:ext uri="{FF2B5EF4-FFF2-40B4-BE49-F238E27FC236}">
                <a16:creationId xmlns:a16="http://schemas.microsoft.com/office/drawing/2014/main" id="{BBAA49AD-5771-4B01-A515-03DA607556B1}"/>
              </a:ext>
            </a:extLst>
          </p:cNvPr>
          <p:cNvPicPr>
            <a:picLocks noChangeAspect="1"/>
          </p:cNvPicPr>
          <p:nvPr/>
        </p:nvPicPr>
        <p:blipFill>
          <a:blip r:embed="rId3"/>
          <a:stretch>
            <a:fillRect/>
          </a:stretch>
        </p:blipFill>
        <p:spPr>
          <a:xfrm>
            <a:off x="225673" y="1026912"/>
            <a:ext cx="11182534" cy="3694670"/>
          </a:xfrm>
          <a:prstGeom prst="rect">
            <a:avLst/>
          </a:prstGeom>
        </p:spPr>
      </p:pic>
      <p:sp>
        <p:nvSpPr>
          <p:cNvPr id="6" name="矩形 5">
            <a:extLst>
              <a:ext uri="{FF2B5EF4-FFF2-40B4-BE49-F238E27FC236}">
                <a16:creationId xmlns:a16="http://schemas.microsoft.com/office/drawing/2014/main" id="{1ADD42BD-D83E-44AD-9F06-4687EB56D600}"/>
              </a:ext>
            </a:extLst>
          </p:cNvPr>
          <p:cNvSpPr/>
          <p:nvPr/>
        </p:nvSpPr>
        <p:spPr>
          <a:xfrm>
            <a:off x="364476" y="4815562"/>
            <a:ext cx="10383464" cy="1477328"/>
          </a:xfrm>
          <a:prstGeom prst="rect">
            <a:avLst/>
          </a:prstGeom>
        </p:spPr>
        <p:txBody>
          <a:bodyPr wrap="square">
            <a:spAutoFit/>
          </a:bodyPr>
          <a:lstStyle/>
          <a:p>
            <a:r>
              <a:rPr lang="en-US" altLang="zh-CN" dirty="0" err="1"/>
              <a:t>OsSwtmrTask</a:t>
            </a:r>
            <a:r>
              <a:rPr lang="zh-CN" altLang="en-US" dirty="0"/>
              <a:t>是任务的执行体，只做一件事，消费定时器回调函数队列</a:t>
            </a:r>
            <a:r>
              <a:rPr lang="en-US" altLang="zh-CN" dirty="0"/>
              <a:t>.</a:t>
            </a:r>
          </a:p>
          <a:p>
            <a:r>
              <a:rPr lang="zh-CN" altLang="en-US" dirty="0"/>
              <a:t>任务在跑一个死循环，不断在读队列</a:t>
            </a:r>
            <a:r>
              <a:rPr lang="en-US" altLang="zh-CN" dirty="0"/>
              <a:t>.</a:t>
            </a:r>
            <a:r>
              <a:rPr lang="zh-CN" altLang="en-US" dirty="0"/>
              <a:t> </a:t>
            </a:r>
            <a:endParaRPr lang="en-US" altLang="zh-CN" dirty="0"/>
          </a:p>
          <a:p>
            <a:r>
              <a:rPr lang="zh-CN" altLang="en-US" dirty="0"/>
              <a:t>每个</a:t>
            </a:r>
            <a:r>
              <a:rPr lang="en-US" altLang="zh-CN" dirty="0"/>
              <a:t>CPU</a:t>
            </a:r>
            <a:r>
              <a:rPr lang="zh-CN" altLang="en-US" dirty="0"/>
              <a:t>核都有属于自己的定时器回调函数队列，里面存放的是时间到了回调函数</a:t>
            </a:r>
            <a:r>
              <a:rPr lang="en-US" altLang="zh-CN" dirty="0"/>
              <a:t>.</a:t>
            </a:r>
          </a:p>
          <a:p>
            <a:r>
              <a:rPr lang="zh-CN" altLang="en-US" dirty="0"/>
              <a:t>但队列的数据怎么来呢</a:t>
            </a:r>
            <a:r>
              <a:rPr lang="en-US" altLang="zh-CN" dirty="0"/>
              <a:t>? </a:t>
            </a:r>
            <a:r>
              <a:rPr lang="en-US" altLang="zh-CN" dirty="0" err="1"/>
              <a:t>OsSwtmrTask</a:t>
            </a:r>
            <a:r>
              <a:rPr lang="zh-CN" altLang="en-US" dirty="0"/>
              <a:t>只是在不断的消费队列，那生产者在哪里呢</a:t>
            </a:r>
            <a:r>
              <a:rPr lang="en-US" altLang="zh-CN" dirty="0"/>
              <a:t>? </a:t>
            </a:r>
            <a:r>
              <a:rPr lang="zh-CN" altLang="en-US" dirty="0"/>
              <a:t>就是 </a:t>
            </a:r>
            <a:r>
              <a:rPr lang="en-US" altLang="zh-CN" dirty="0" err="1"/>
              <a:t>OsSwtmrScan</a:t>
            </a:r>
            <a:endParaRPr lang="zh-CN" altLang="en-US" dirty="0"/>
          </a:p>
        </p:txBody>
      </p:sp>
    </p:spTree>
    <p:extLst>
      <p:ext uri="{BB962C8B-B14F-4D97-AF65-F5344CB8AC3E}">
        <p14:creationId xmlns:p14="http://schemas.microsoft.com/office/powerpoint/2010/main" val="3457734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p:txBody>
          <a:bodyPr/>
          <a:lstStyle/>
          <a:p>
            <a:r>
              <a:rPr lang="zh-CN" altLang="en-US" dirty="0"/>
              <a:t>软件定时器启动</a:t>
            </a:r>
          </a:p>
        </p:txBody>
      </p:sp>
      <p:pic>
        <p:nvPicPr>
          <p:cNvPr id="5" name="图片 4">
            <a:extLst>
              <a:ext uri="{FF2B5EF4-FFF2-40B4-BE49-F238E27FC236}">
                <a16:creationId xmlns:a16="http://schemas.microsoft.com/office/drawing/2014/main" id="{9D26CC58-ECB1-4CFD-8890-22440BECE4C0}"/>
              </a:ext>
            </a:extLst>
          </p:cNvPr>
          <p:cNvPicPr>
            <a:picLocks noChangeAspect="1"/>
          </p:cNvPicPr>
          <p:nvPr/>
        </p:nvPicPr>
        <p:blipFill>
          <a:blip r:embed="rId3"/>
          <a:stretch>
            <a:fillRect/>
          </a:stretch>
        </p:blipFill>
        <p:spPr>
          <a:xfrm>
            <a:off x="451963" y="1326503"/>
            <a:ext cx="5085237" cy="2353616"/>
          </a:xfrm>
          <a:prstGeom prst="rect">
            <a:avLst/>
          </a:prstGeom>
        </p:spPr>
      </p:pic>
      <p:pic>
        <p:nvPicPr>
          <p:cNvPr id="6" name="图片 5">
            <a:extLst>
              <a:ext uri="{FF2B5EF4-FFF2-40B4-BE49-F238E27FC236}">
                <a16:creationId xmlns:a16="http://schemas.microsoft.com/office/drawing/2014/main" id="{C8DBA187-C533-4920-ABA9-0F537B0C905F}"/>
              </a:ext>
            </a:extLst>
          </p:cNvPr>
          <p:cNvPicPr>
            <a:picLocks noChangeAspect="1"/>
          </p:cNvPicPr>
          <p:nvPr/>
        </p:nvPicPr>
        <p:blipFill>
          <a:blip r:embed="rId4"/>
          <a:stretch>
            <a:fillRect/>
          </a:stretch>
        </p:blipFill>
        <p:spPr>
          <a:xfrm>
            <a:off x="5753219" y="1657778"/>
            <a:ext cx="6172081" cy="3829351"/>
          </a:xfrm>
          <a:prstGeom prst="rect">
            <a:avLst/>
          </a:prstGeom>
        </p:spPr>
      </p:pic>
      <p:sp>
        <p:nvSpPr>
          <p:cNvPr id="7" name="矩形 6">
            <a:extLst>
              <a:ext uri="{FF2B5EF4-FFF2-40B4-BE49-F238E27FC236}">
                <a16:creationId xmlns:a16="http://schemas.microsoft.com/office/drawing/2014/main" id="{877217DA-2BA4-4EFA-9A3A-D5F8CD950250}"/>
              </a:ext>
            </a:extLst>
          </p:cNvPr>
          <p:cNvSpPr/>
          <p:nvPr/>
        </p:nvSpPr>
        <p:spPr>
          <a:xfrm>
            <a:off x="676830" y="4138349"/>
            <a:ext cx="4746069" cy="2308324"/>
          </a:xfrm>
          <a:prstGeom prst="rect">
            <a:avLst/>
          </a:prstGeom>
        </p:spPr>
        <p:txBody>
          <a:bodyPr wrap="square">
            <a:spAutoFit/>
          </a:bodyPr>
          <a:lstStyle/>
          <a:p>
            <a:r>
              <a:rPr lang="zh-CN" altLang="en-US" sz="2400" dirty="0"/>
              <a:t>设置定时器的等待超时时间，并把定时器状态改为计时中。</a:t>
            </a:r>
            <a:endParaRPr lang="en-US" altLang="zh-CN" sz="2400" dirty="0"/>
          </a:p>
          <a:p>
            <a:endParaRPr lang="en-US" altLang="zh-CN" sz="2400" dirty="0"/>
          </a:p>
          <a:p>
            <a:r>
              <a:rPr lang="zh-CN" altLang="en-US" sz="2400" dirty="0"/>
              <a:t>把该定时器插入排序链表中。如果已使能任务调度，则修改过期时间并进行打印</a:t>
            </a:r>
          </a:p>
        </p:txBody>
      </p:sp>
      <p:cxnSp>
        <p:nvCxnSpPr>
          <p:cNvPr id="8" name="直接箭头连接符 7">
            <a:extLst>
              <a:ext uri="{FF2B5EF4-FFF2-40B4-BE49-F238E27FC236}">
                <a16:creationId xmlns:a16="http://schemas.microsoft.com/office/drawing/2014/main" id="{E7BCD0B1-1DF7-4272-AB8F-11B1C81AA964}"/>
              </a:ext>
            </a:extLst>
          </p:cNvPr>
          <p:cNvCxnSpPr>
            <a:cxnSpLocks/>
          </p:cNvCxnSpPr>
          <p:nvPr/>
        </p:nvCxnSpPr>
        <p:spPr>
          <a:xfrm flipV="1">
            <a:off x="4686300" y="1862431"/>
            <a:ext cx="1358900" cy="94615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9" name="矩形: 圆角 8">
            <a:extLst>
              <a:ext uri="{FF2B5EF4-FFF2-40B4-BE49-F238E27FC236}">
                <a16:creationId xmlns:a16="http://schemas.microsoft.com/office/drawing/2014/main" id="{09B521EB-C043-4263-9C3B-CC7D9BBFF32A}"/>
              </a:ext>
            </a:extLst>
          </p:cNvPr>
          <p:cNvSpPr/>
          <p:nvPr/>
        </p:nvSpPr>
        <p:spPr>
          <a:xfrm>
            <a:off x="5867520" y="2284336"/>
            <a:ext cx="5899030" cy="126084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箭头连接符 9">
            <a:extLst>
              <a:ext uri="{FF2B5EF4-FFF2-40B4-BE49-F238E27FC236}">
                <a16:creationId xmlns:a16="http://schemas.microsoft.com/office/drawing/2014/main" id="{465982FD-CE07-4B35-A991-FD4862D25893}"/>
              </a:ext>
            </a:extLst>
          </p:cNvPr>
          <p:cNvCxnSpPr>
            <a:cxnSpLocks/>
          </p:cNvCxnSpPr>
          <p:nvPr/>
        </p:nvCxnSpPr>
        <p:spPr>
          <a:xfrm flipH="1">
            <a:off x="4686300" y="2914759"/>
            <a:ext cx="1181220" cy="1223590"/>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矩形: 圆角 10">
            <a:extLst>
              <a:ext uri="{FF2B5EF4-FFF2-40B4-BE49-F238E27FC236}">
                <a16:creationId xmlns:a16="http://schemas.microsoft.com/office/drawing/2014/main" id="{2170FD65-11BE-4C6A-88E1-F09C3C7F50C7}"/>
              </a:ext>
            </a:extLst>
          </p:cNvPr>
          <p:cNvSpPr/>
          <p:nvPr/>
        </p:nvSpPr>
        <p:spPr>
          <a:xfrm>
            <a:off x="5867520" y="3545181"/>
            <a:ext cx="5899030" cy="179069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箭头连接符 11">
            <a:extLst>
              <a:ext uri="{FF2B5EF4-FFF2-40B4-BE49-F238E27FC236}">
                <a16:creationId xmlns:a16="http://schemas.microsoft.com/office/drawing/2014/main" id="{743D53A4-EE8C-4344-AF1B-B6A2BF378D6B}"/>
              </a:ext>
            </a:extLst>
          </p:cNvPr>
          <p:cNvCxnSpPr>
            <a:cxnSpLocks/>
          </p:cNvCxnSpPr>
          <p:nvPr/>
        </p:nvCxnSpPr>
        <p:spPr>
          <a:xfrm flipH="1">
            <a:off x="4686300" y="4301765"/>
            <a:ext cx="1174870" cy="1034115"/>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901137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p:txBody>
          <a:bodyPr/>
          <a:lstStyle/>
          <a:p>
            <a:r>
              <a:rPr lang="zh-CN" altLang="en-US" dirty="0"/>
              <a:t>软件定时器停止</a:t>
            </a:r>
          </a:p>
        </p:txBody>
      </p:sp>
      <p:pic>
        <p:nvPicPr>
          <p:cNvPr id="5" name="图片 4">
            <a:extLst>
              <a:ext uri="{FF2B5EF4-FFF2-40B4-BE49-F238E27FC236}">
                <a16:creationId xmlns:a16="http://schemas.microsoft.com/office/drawing/2014/main" id="{CE66716A-C227-4B8A-86CE-7206E6E2E256}"/>
              </a:ext>
            </a:extLst>
          </p:cNvPr>
          <p:cNvPicPr>
            <a:picLocks noChangeAspect="1"/>
          </p:cNvPicPr>
          <p:nvPr/>
        </p:nvPicPr>
        <p:blipFill>
          <a:blip r:embed="rId3"/>
          <a:stretch>
            <a:fillRect/>
          </a:stretch>
        </p:blipFill>
        <p:spPr>
          <a:xfrm>
            <a:off x="350247" y="830143"/>
            <a:ext cx="6136469" cy="5832600"/>
          </a:xfrm>
          <a:prstGeom prst="rect">
            <a:avLst/>
          </a:prstGeom>
        </p:spPr>
      </p:pic>
      <p:sp>
        <p:nvSpPr>
          <p:cNvPr id="6" name="矩形 5">
            <a:extLst>
              <a:ext uri="{FF2B5EF4-FFF2-40B4-BE49-F238E27FC236}">
                <a16:creationId xmlns:a16="http://schemas.microsoft.com/office/drawing/2014/main" id="{5801B492-5E9E-4CF7-8F98-B5F04F74697F}"/>
              </a:ext>
            </a:extLst>
          </p:cNvPr>
          <p:cNvSpPr/>
          <p:nvPr/>
        </p:nvSpPr>
        <p:spPr>
          <a:xfrm>
            <a:off x="6796251" y="830143"/>
            <a:ext cx="4991100" cy="3693319"/>
          </a:xfrm>
          <a:prstGeom prst="rect">
            <a:avLst/>
          </a:prstGeom>
        </p:spPr>
        <p:txBody>
          <a:bodyPr wrap="square">
            <a:spAutoFit/>
          </a:bodyPr>
          <a:lstStyle/>
          <a:p>
            <a:r>
              <a:rPr lang="zh-CN" altLang="en-US" dirty="0"/>
              <a:t>判断定时器</a:t>
            </a:r>
            <a:r>
              <a:rPr lang="en-US" altLang="zh-CN" dirty="0" err="1"/>
              <a:t>swtmrId</a:t>
            </a:r>
            <a:r>
              <a:rPr lang="zh-CN" altLang="en-US" dirty="0"/>
              <a:t>是否超过</a:t>
            </a:r>
            <a:r>
              <a:rPr lang="en-US" altLang="zh-CN" dirty="0"/>
              <a:t>OS_SWTMR_MAX_TIMERID</a:t>
            </a:r>
            <a:r>
              <a:rPr lang="zh-CN" altLang="en-US" dirty="0"/>
              <a:t>，如果超过则返回错误码。如果定时器编号没有问题，获取定时器控制块</a:t>
            </a:r>
            <a:r>
              <a:rPr lang="en-US" altLang="zh-CN" dirty="0" err="1"/>
              <a:t>LosSwtmrCB</a:t>
            </a:r>
            <a:r>
              <a:rPr lang="en-US" altLang="zh-CN" dirty="0"/>
              <a:t> *</a:t>
            </a:r>
            <a:r>
              <a:rPr lang="en-US" altLang="zh-CN" dirty="0" err="1"/>
              <a:t>swtmr</a:t>
            </a:r>
            <a:r>
              <a:rPr lang="zh-CN" altLang="en-US" dirty="0"/>
              <a:t>。</a:t>
            </a:r>
            <a:endParaRPr lang="en-US" altLang="zh-CN" dirty="0"/>
          </a:p>
          <a:p>
            <a:endParaRPr lang="en-US" altLang="zh-CN" dirty="0"/>
          </a:p>
          <a:p>
            <a:endParaRPr lang="en-US" altLang="zh-CN" dirty="0"/>
          </a:p>
          <a:p>
            <a:r>
              <a:rPr lang="zh-CN" altLang="en-US" dirty="0"/>
              <a:t>判断要启动的定时器</a:t>
            </a:r>
            <a:r>
              <a:rPr lang="en-US" altLang="zh-CN" dirty="0" err="1"/>
              <a:t>swtmrId</a:t>
            </a:r>
            <a:r>
              <a:rPr lang="zh-CN" altLang="en-US" dirty="0"/>
              <a:t>是否匹配，不匹配则返回错误码。</a:t>
            </a:r>
            <a:endParaRPr lang="en-US" altLang="zh-CN" dirty="0"/>
          </a:p>
          <a:p>
            <a:endParaRPr lang="en-US" altLang="zh-CN" dirty="0"/>
          </a:p>
          <a:p>
            <a:endParaRPr lang="en-US" altLang="zh-CN" dirty="0"/>
          </a:p>
          <a:p>
            <a:r>
              <a:rPr lang="zh-CN" altLang="en-US" dirty="0"/>
              <a:t>判断定时器的状态，如果定时器定时器没有创建，没有启动，不能停止。如果定时器计时中，会继续调用</a:t>
            </a:r>
            <a:r>
              <a:rPr lang="en-US" altLang="zh-CN" dirty="0" err="1"/>
              <a:t>OsSwtmrStop</a:t>
            </a:r>
            <a:r>
              <a:rPr lang="en-US" altLang="zh-CN" dirty="0"/>
              <a:t>(</a:t>
            </a:r>
            <a:r>
              <a:rPr lang="en-US" altLang="zh-CN" dirty="0" err="1"/>
              <a:t>swtmr</a:t>
            </a:r>
            <a:r>
              <a:rPr lang="en-US" altLang="zh-CN" dirty="0"/>
              <a:t>)</a:t>
            </a:r>
            <a:r>
              <a:rPr lang="zh-CN" altLang="en-US" dirty="0"/>
              <a:t>停止定时器。</a:t>
            </a:r>
          </a:p>
        </p:txBody>
      </p:sp>
      <p:sp>
        <p:nvSpPr>
          <p:cNvPr id="7" name="矩形 6">
            <a:extLst>
              <a:ext uri="{FF2B5EF4-FFF2-40B4-BE49-F238E27FC236}">
                <a16:creationId xmlns:a16="http://schemas.microsoft.com/office/drawing/2014/main" id="{991E6CD2-CEF1-467E-8705-670F7EBC953D}"/>
              </a:ext>
            </a:extLst>
          </p:cNvPr>
          <p:cNvSpPr/>
          <p:nvPr/>
        </p:nvSpPr>
        <p:spPr>
          <a:xfrm>
            <a:off x="7289325" y="6211669"/>
            <a:ext cx="3658550" cy="646331"/>
          </a:xfrm>
          <a:prstGeom prst="rect">
            <a:avLst/>
          </a:prstGeom>
        </p:spPr>
        <p:txBody>
          <a:bodyPr wrap="square">
            <a:spAutoFit/>
          </a:bodyPr>
          <a:lstStyle/>
          <a:p>
            <a:r>
              <a:rPr lang="zh-CN" altLang="en-US" dirty="0"/>
              <a:t>修改定时器状态和重复执行次数</a:t>
            </a:r>
            <a:endParaRPr lang="en-US" altLang="zh-CN" dirty="0"/>
          </a:p>
          <a:p>
            <a:r>
              <a:rPr lang="zh-CN" altLang="en-US" dirty="0"/>
              <a:t>并移除节点</a:t>
            </a:r>
          </a:p>
        </p:txBody>
      </p:sp>
      <p:pic>
        <p:nvPicPr>
          <p:cNvPr id="8" name="图片 7">
            <a:extLst>
              <a:ext uri="{FF2B5EF4-FFF2-40B4-BE49-F238E27FC236}">
                <a16:creationId xmlns:a16="http://schemas.microsoft.com/office/drawing/2014/main" id="{0EC0BEA0-D3F6-4395-B7FE-AAFBC9F3469B}"/>
              </a:ext>
            </a:extLst>
          </p:cNvPr>
          <p:cNvPicPr>
            <a:picLocks noChangeAspect="1"/>
          </p:cNvPicPr>
          <p:nvPr/>
        </p:nvPicPr>
        <p:blipFill>
          <a:blip r:embed="rId4"/>
          <a:stretch>
            <a:fillRect/>
          </a:stretch>
        </p:blipFill>
        <p:spPr>
          <a:xfrm>
            <a:off x="6796251" y="4688905"/>
            <a:ext cx="5045502" cy="1430345"/>
          </a:xfrm>
          <a:prstGeom prst="rect">
            <a:avLst/>
          </a:prstGeom>
        </p:spPr>
      </p:pic>
      <p:sp>
        <p:nvSpPr>
          <p:cNvPr id="9" name="矩形: 圆角 8">
            <a:extLst>
              <a:ext uri="{FF2B5EF4-FFF2-40B4-BE49-F238E27FC236}">
                <a16:creationId xmlns:a16="http://schemas.microsoft.com/office/drawing/2014/main" id="{7C44A725-7E4B-4244-983F-2EE6900D3F4F}"/>
              </a:ext>
            </a:extLst>
          </p:cNvPr>
          <p:cNvSpPr/>
          <p:nvPr/>
        </p:nvSpPr>
        <p:spPr>
          <a:xfrm>
            <a:off x="549849" y="2049753"/>
            <a:ext cx="5196901" cy="109349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圆角 9">
            <a:extLst>
              <a:ext uri="{FF2B5EF4-FFF2-40B4-BE49-F238E27FC236}">
                <a16:creationId xmlns:a16="http://schemas.microsoft.com/office/drawing/2014/main" id="{77555FF2-68B7-4F92-A471-9469C4927885}"/>
              </a:ext>
            </a:extLst>
          </p:cNvPr>
          <p:cNvSpPr/>
          <p:nvPr/>
        </p:nvSpPr>
        <p:spPr>
          <a:xfrm>
            <a:off x="549848" y="3143251"/>
            <a:ext cx="5196901" cy="70484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圆角 10">
            <a:extLst>
              <a:ext uri="{FF2B5EF4-FFF2-40B4-BE49-F238E27FC236}">
                <a16:creationId xmlns:a16="http://schemas.microsoft.com/office/drawing/2014/main" id="{90BE6198-6794-4A6E-B53E-568571B5263F}"/>
              </a:ext>
            </a:extLst>
          </p:cNvPr>
          <p:cNvSpPr/>
          <p:nvPr/>
        </p:nvSpPr>
        <p:spPr>
          <a:xfrm>
            <a:off x="549848" y="3845723"/>
            <a:ext cx="5196901" cy="218213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箭头连接符 11">
            <a:extLst>
              <a:ext uri="{FF2B5EF4-FFF2-40B4-BE49-F238E27FC236}">
                <a16:creationId xmlns:a16="http://schemas.microsoft.com/office/drawing/2014/main" id="{028232B2-4B15-4431-825F-BFEE6CD0E80B}"/>
              </a:ext>
            </a:extLst>
          </p:cNvPr>
          <p:cNvCxnSpPr>
            <a:cxnSpLocks/>
          </p:cNvCxnSpPr>
          <p:nvPr/>
        </p:nvCxnSpPr>
        <p:spPr>
          <a:xfrm flipV="1">
            <a:off x="5765802" y="1403782"/>
            <a:ext cx="1101249" cy="1489427"/>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50451280-2B54-47BA-AB4C-B8A94E402035}"/>
              </a:ext>
            </a:extLst>
          </p:cNvPr>
          <p:cNvCxnSpPr>
            <a:cxnSpLocks/>
          </p:cNvCxnSpPr>
          <p:nvPr/>
        </p:nvCxnSpPr>
        <p:spPr>
          <a:xfrm flipV="1">
            <a:off x="5736466" y="2883785"/>
            <a:ext cx="1130585" cy="100275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直接箭头连接符 13">
            <a:extLst>
              <a:ext uri="{FF2B5EF4-FFF2-40B4-BE49-F238E27FC236}">
                <a16:creationId xmlns:a16="http://schemas.microsoft.com/office/drawing/2014/main" id="{786A9CE1-27C3-4C21-8618-C5F9D028DC40}"/>
              </a:ext>
            </a:extLst>
          </p:cNvPr>
          <p:cNvCxnSpPr>
            <a:cxnSpLocks/>
          </p:cNvCxnSpPr>
          <p:nvPr/>
        </p:nvCxnSpPr>
        <p:spPr>
          <a:xfrm flipV="1">
            <a:off x="5746749" y="4051984"/>
            <a:ext cx="1120302" cy="1207398"/>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37161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7F4FF86-F684-47D4-A645-9C398B1BFB40}"/>
              </a:ext>
            </a:extLst>
          </p:cNvPr>
          <p:cNvSpPr>
            <a:spLocks noGrp="1"/>
          </p:cNvSpPr>
          <p:nvPr>
            <p:ph type="body" sz="quarter" idx="10"/>
          </p:nvPr>
        </p:nvSpPr>
        <p:spPr/>
        <p:txBody>
          <a:bodyPr/>
          <a:lstStyle/>
          <a:p>
            <a:r>
              <a:rPr lang="zh-CN" altLang="en-US" dirty="0"/>
              <a:t>软件定时器删除</a:t>
            </a:r>
          </a:p>
        </p:txBody>
      </p:sp>
      <p:pic>
        <p:nvPicPr>
          <p:cNvPr id="2" name="图片 1">
            <a:extLst>
              <a:ext uri="{FF2B5EF4-FFF2-40B4-BE49-F238E27FC236}">
                <a16:creationId xmlns:a16="http://schemas.microsoft.com/office/drawing/2014/main" id="{377656D1-84E3-4D2C-B283-1312A18C8DF6}"/>
              </a:ext>
            </a:extLst>
          </p:cNvPr>
          <p:cNvPicPr>
            <a:picLocks noChangeAspect="1"/>
          </p:cNvPicPr>
          <p:nvPr/>
        </p:nvPicPr>
        <p:blipFill>
          <a:blip r:embed="rId3"/>
          <a:stretch>
            <a:fillRect/>
          </a:stretch>
        </p:blipFill>
        <p:spPr>
          <a:xfrm>
            <a:off x="142740" y="806540"/>
            <a:ext cx="11906520" cy="5992887"/>
          </a:xfrm>
          <a:prstGeom prst="rect">
            <a:avLst/>
          </a:prstGeom>
        </p:spPr>
      </p:pic>
    </p:spTree>
    <p:extLst>
      <p:ext uri="{BB962C8B-B14F-4D97-AF65-F5344CB8AC3E}">
        <p14:creationId xmlns:p14="http://schemas.microsoft.com/office/powerpoint/2010/main" val="38269470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10.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11.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4.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5.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6.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7.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8.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9.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2505</TotalTime>
  <Words>5484</Words>
  <Application>Microsoft Office PowerPoint</Application>
  <PresentationFormat>宽屏</PresentationFormat>
  <Paragraphs>632</Paragraphs>
  <Slides>95</Slides>
  <Notes>74</Notes>
  <HiddenSlides>0</HiddenSlides>
  <MMClips>0</MMClips>
  <ScaleCrop>false</ScaleCrop>
  <HeadingPairs>
    <vt:vector size="6" baseType="variant">
      <vt:variant>
        <vt:lpstr>已用的字体</vt:lpstr>
      </vt:variant>
      <vt:variant>
        <vt:i4>14</vt:i4>
      </vt:variant>
      <vt:variant>
        <vt:lpstr>主题</vt:lpstr>
      </vt:variant>
      <vt:variant>
        <vt:i4>6</vt:i4>
      </vt:variant>
      <vt:variant>
        <vt:lpstr>幻灯片标题</vt:lpstr>
      </vt:variant>
      <vt:variant>
        <vt:i4>95</vt:i4>
      </vt:variant>
    </vt:vector>
  </HeadingPairs>
  <TitlesOfParts>
    <vt:vector size="115" baseType="lpstr">
      <vt:lpstr>-apple-system</vt:lpstr>
      <vt:lpstr>OPPOSans B</vt:lpstr>
      <vt:lpstr>OPPOSans-S</vt:lpstr>
      <vt:lpstr>PingFang SC</vt:lpstr>
      <vt:lpstr>等线</vt:lpstr>
      <vt:lpstr>宋体</vt:lpstr>
      <vt:lpstr>微软雅黑</vt:lpstr>
      <vt:lpstr>微软雅黑</vt:lpstr>
      <vt:lpstr>Arial</vt:lpstr>
      <vt:lpstr>Arial Black</vt:lpstr>
      <vt:lpstr>Broadway</vt:lpstr>
      <vt:lpstr>Calibri</vt:lpstr>
      <vt:lpstr>Helvetica</vt:lpstr>
      <vt:lpstr>Wingdings</vt:lpstr>
      <vt:lpstr>Office 主题​​</vt:lpstr>
      <vt:lpstr>1_Office 主题​​</vt:lpstr>
      <vt:lpstr>2_Office 主题​​</vt:lpstr>
      <vt:lpstr>3_Office 主题​​</vt:lpstr>
      <vt:lpstr>4_Office 主题​​</vt:lpstr>
      <vt:lpstr>5_Office 主题​​</vt:lpstr>
      <vt:lpstr>Liteos 操作系统 任务调度和时间管理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 佩弦</dc:creator>
  <cp:lastModifiedBy>qinan tang</cp:lastModifiedBy>
  <cp:revision>268</cp:revision>
  <dcterms:created xsi:type="dcterms:W3CDTF">2019-12-06T03:38:09Z</dcterms:created>
  <dcterms:modified xsi:type="dcterms:W3CDTF">2023-06-12T06:35:31Z</dcterms:modified>
</cp:coreProperties>
</file>